
<file path=[Content_Types].xml><?xml version="1.0" encoding="utf-8"?>
<Types xmlns="http://schemas.openxmlformats.org/package/2006/content-types">
  <Default Extension="bin" ContentType="application/vnd.openxmlformats-officedocument.oleObject"/>
  <Default Extension="jpe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notesSlides/notesSlide14.xml" ContentType="application/vnd.openxmlformats-officedocument.presentationml.notesSlide+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notesSlides/notesSlide15.xml" ContentType="application/vnd.openxmlformats-officedocument.presentationml.notesSlide+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tags/tag31.xml" ContentType="application/vnd.openxmlformats-officedocument.presentationml.tags+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60" r:id="rId1"/>
  </p:sldMasterIdLst>
  <p:notesMasterIdLst>
    <p:notesMasterId r:id="rId38"/>
  </p:notesMasterIdLst>
  <p:sldIdLst>
    <p:sldId id="256" r:id="rId2"/>
    <p:sldId id="27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304" r:id="rId18"/>
    <p:sldId id="305" r:id="rId19"/>
    <p:sldId id="306" r:id="rId20"/>
    <p:sldId id="307" r:id="rId21"/>
    <p:sldId id="308" r:id="rId22"/>
    <p:sldId id="309" r:id="rId23"/>
    <p:sldId id="310" r:id="rId24"/>
    <p:sldId id="311" r:id="rId25"/>
    <p:sldId id="272" r:id="rId26"/>
    <p:sldId id="273" r:id="rId27"/>
    <p:sldId id="274" r:id="rId28"/>
    <p:sldId id="275" r:id="rId29"/>
    <p:sldId id="276" r:id="rId30"/>
    <p:sldId id="278" r:id="rId31"/>
    <p:sldId id="279" r:id="rId32"/>
    <p:sldId id="280" r:id="rId33"/>
    <p:sldId id="281" r:id="rId34"/>
    <p:sldId id="282" r:id="rId35"/>
    <p:sldId id="283" r:id="rId36"/>
    <p:sldId id="284" r:id="rId37"/>
  </p:sldIdLst>
  <p:sldSz cx="12192000" cy="6858000"/>
  <p:notesSz cx="6858000" cy="9144000"/>
  <p:custDataLst>
    <p:tags r:id="rId39"/>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87154" autoAdjust="0"/>
  </p:normalViewPr>
  <p:slideViewPr>
    <p:cSldViewPr snapToGrid="0">
      <p:cViewPr varScale="1">
        <p:scale>
          <a:sx n="74" d="100"/>
          <a:sy n="74" d="100"/>
        </p:scale>
        <p:origin x="994"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gs" Target="tags/tag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2024/4/17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dirty="0">
                <a:solidFill>
                  <a:srgbClr val="0D0D0D"/>
                </a:solidFill>
                <a:effectLst/>
                <a:highlight>
                  <a:srgbClr val="FFFFFF"/>
                </a:highlight>
                <a:latin typeface="Söhne"/>
              </a:rPr>
              <a:t>Good evening, everyone. We are Team 6. Today we're excited to share</a:t>
            </a:r>
            <a:r>
              <a:rPr lang="en-US" altLang="zh-CN" dirty="0"/>
              <a:t> </a:t>
            </a:r>
            <a:r>
              <a:rPr lang="en-US" altLang="zh-CN" b="0" i="0" dirty="0">
                <a:solidFill>
                  <a:srgbClr val="0D0D0D"/>
                </a:solidFill>
                <a:effectLst/>
                <a:highlight>
                  <a:srgbClr val="FFFFFF"/>
                </a:highlight>
                <a:latin typeface="Söhne"/>
              </a:rPr>
              <a:t>our exploration into </a:t>
            </a:r>
            <a:r>
              <a:rPr lang="en-US" altLang="zh-CN" dirty="0"/>
              <a:t>the optimization methods for solving traveling salesman problem. </a:t>
            </a:r>
            <a:endParaRPr lang="zh-CN" altLang="en-US" dirty="0"/>
          </a:p>
        </p:txBody>
      </p:sp>
      <p:sp>
        <p:nvSpPr>
          <p:cNvPr id="4" name="灯片编号占位符 3"/>
          <p:cNvSpPr>
            <a:spLocks noGrp="1"/>
          </p:cNvSpPr>
          <p:nvPr>
            <p:ph type="sldNum" sz="quarter" idx="5"/>
          </p:nvPr>
        </p:nvSpPr>
        <p:spPr/>
        <p:txBody>
          <a:bodyPr/>
          <a:lstStyle/>
          <a:p>
            <a:fld id="{462E31B0-23CE-498A-B188-715B4E88CB4C}"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So, we introduce the heuristics methods, which can solve the large-scale TSP within a polynomial time. (</a:t>
            </a:r>
            <a:r>
              <a:rPr lang="zh-CN" altLang="en-US" dirty="0"/>
              <a:t>点</a:t>
            </a:r>
            <a:r>
              <a:rPr lang="en-US" altLang="zh-CN" dirty="0"/>
              <a:t>) A heuristic is a trial-and-error method of solving an optimization problem, which is based on intuition or experience. (</a:t>
            </a:r>
            <a:r>
              <a:rPr lang="zh-CN" altLang="en-US" dirty="0"/>
              <a:t>点</a:t>
            </a:r>
            <a:r>
              <a:rPr lang="en-US" altLang="zh-CN" dirty="0"/>
              <a:t>) Although the feasible solution it gives is not always the optimal one, it is particularly useful for finding a (</a:t>
            </a:r>
            <a:r>
              <a:rPr lang="zh-CN" altLang="en-US" dirty="0"/>
              <a:t>点</a:t>
            </a:r>
            <a:r>
              <a:rPr lang="en-US" altLang="zh-CN" dirty="0"/>
              <a:t>) good enough solution when facing a large-scale optimization problem.</a:t>
            </a:r>
            <a:endParaRPr lang="zh-CN" altLang="en-US" dirty="0"/>
          </a:p>
        </p:txBody>
      </p:sp>
      <p:sp>
        <p:nvSpPr>
          <p:cNvPr id="4" name="灯片编号占位符 3"/>
          <p:cNvSpPr>
            <a:spLocks noGrp="1"/>
          </p:cNvSpPr>
          <p:nvPr>
            <p:ph type="sldNum" sz="quarter" idx="5"/>
          </p:nvPr>
        </p:nvSpPr>
        <p:spPr/>
        <p:txBody>
          <a:bodyPr/>
          <a:lstStyle/>
          <a:p>
            <a:fld id="{462E31B0-23CE-498A-B188-715B4E88CB4C}" type="slidenum">
              <a:rPr lang="zh-CN" altLang="en-US" smtClean="0"/>
              <a:t>10</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first heuristic method we used is Ant Colony Optimization Algorithm. This algorithm simulates the behavior of ant colonies in finding the best route while foraging for food. (</a:t>
            </a:r>
            <a:r>
              <a:rPr lang="zh-CN" altLang="en-US" dirty="0"/>
              <a:t>点</a:t>
            </a:r>
            <a:r>
              <a:rPr lang="en-US" altLang="zh-CN" dirty="0"/>
              <a:t>) As ants move, they release a trail of pheromones.</a:t>
            </a:r>
            <a:endParaRPr lang="zh-CN" altLang="en-US" dirty="0"/>
          </a:p>
        </p:txBody>
      </p:sp>
      <p:sp>
        <p:nvSpPr>
          <p:cNvPr id="4" name="灯片编号占位符 3"/>
          <p:cNvSpPr>
            <a:spLocks noGrp="1"/>
          </p:cNvSpPr>
          <p:nvPr>
            <p:ph type="sldNum" sz="quarter" idx="5"/>
          </p:nvPr>
        </p:nvSpPr>
        <p:spPr/>
        <p:txBody>
          <a:bodyPr/>
          <a:lstStyle/>
          <a:p>
            <a:fld id="{462E31B0-23CE-498A-B188-715B4E88CB4C}" type="slidenum">
              <a:rPr lang="zh-CN" altLang="en-US" smtClean="0"/>
              <a:t>11</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t>
            </a:r>
            <a:r>
              <a:rPr lang="zh-CN" altLang="en-US" dirty="0"/>
              <a:t>点</a:t>
            </a:r>
            <a:r>
              <a:rPr lang="en-US" altLang="zh-CN" dirty="0"/>
              <a:t>)An ant that has discovered a short and efficient route will walk to and from the food source more frequently than another that walks a longer route. So, there will be a stronger pheromone trail along the shorter route. (</a:t>
            </a:r>
            <a:r>
              <a:rPr lang="zh-CN" altLang="en-US" dirty="0"/>
              <a:t>点</a:t>
            </a:r>
            <a:r>
              <a:rPr lang="en-US" altLang="zh-CN" dirty="0"/>
              <a:t>) The rest of the colony will tend to choose the path with stronger pheromones without having to try each one. By adopting this algorithm in TSP, the computer can calculate the shortest route much quicker. </a:t>
            </a:r>
            <a:endParaRPr lang="zh-CN" altLang="en-US" dirty="0"/>
          </a:p>
        </p:txBody>
      </p:sp>
      <p:sp>
        <p:nvSpPr>
          <p:cNvPr id="4" name="灯片编号占位符 3"/>
          <p:cNvSpPr>
            <a:spLocks noGrp="1"/>
          </p:cNvSpPr>
          <p:nvPr>
            <p:ph type="sldNum" sz="quarter" idx="5"/>
          </p:nvPr>
        </p:nvSpPr>
        <p:spPr/>
        <p:txBody>
          <a:bodyPr/>
          <a:lstStyle/>
          <a:p>
            <a:fld id="{462E31B0-23CE-498A-B188-715B4E88CB4C}" type="slidenum">
              <a:rPr lang="zh-CN" altLang="en-US" smtClean="0"/>
              <a:t>12</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r>
              <a:rPr lang="en-US" altLang="zh-CN" b="1">
                <a:sym typeface="+mn-ea"/>
              </a:rPr>
              <a:t>Genetic algorithms are simplified versions of Darwinian evolutionary implementations that mimic nature. First, we need to know Darwinian theory of evolution. </a:t>
            </a:r>
            <a:endParaRPr lang="en-US" altLang="zh-CN"/>
          </a:p>
          <a:p>
            <a:r>
              <a:rPr lang="en-US" altLang="zh-CN" dirty="0">
                <a:solidFill>
                  <a:schemeClr val="tx1">
                    <a:lumMod val="75000"/>
                    <a:lumOff val="25000"/>
                  </a:schemeClr>
                </a:solidFill>
                <a:latin typeface="Georgia" panose="02040502050405020303" pitchFamily="18" charset="0"/>
                <a:ea typeface="微软雅黑" panose="020B0503020204020204" charset="-122"/>
                <a:cs typeface="Georgia" panose="02040502050405020303" pitchFamily="18" charset="0"/>
                <a:sym typeface="+mn-ea"/>
              </a:rPr>
              <a:t>Mutation</a:t>
            </a:r>
            <a:r>
              <a:rPr lang="en-US" altLang="zh-CN">
                <a:sym typeface="+mn-ea"/>
              </a:rPr>
              <a:t>: </a:t>
            </a:r>
            <a:r>
              <a:rPr lang="en-US" altLang="zh-CN" b="1">
                <a:sym typeface="+mn-ea"/>
              </a:rPr>
              <a:t>The characteristics</a:t>
            </a:r>
            <a:r>
              <a:rPr lang="en-US" altLang="zh-CN">
                <a:sym typeface="+mn-ea"/>
              </a:rPr>
              <a:t> (traits, attributes) </a:t>
            </a:r>
            <a:r>
              <a:rPr lang="en-US" altLang="zh-CN" b="1">
                <a:sym typeface="+mn-ea"/>
              </a:rPr>
              <a:t>of individual samples in a population may vary, which results in a certain degree of variation between samples.</a:t>
            </a:r>
            <a:endParaRPr lang="en-US" altLang="zh-CN"/>
          </a:p>
          <a:p>
            <a:r>
              <a:rPr lang="en-US" altLang="zh-CN">
                <a:sym typeface="+mn-ea"/>
              </a:rPr>
              <a:t>Inheritance: </a:t>
            </a:r>
            <a:r>
              <a:rPr lang="en-US" altLang="zh-CN" b="1">
                <a:sym typeface="+mn-ea"/>
              </a:rPr>
              <a:t>Certain characteristics can be passed on to their offspring</a:t>
            </a:r>
            <a:r>
              <a:rPr lang="en-US" altLang="zh-CN">
                <a:sym typeface="+mn-ea"/>
              </a:rPr>
              <a:t>. As a result, the offspring and the parent samples have a certain degree of similarity.</a:t>
            </a:r>
            <a:endParaRPr lang="en-US" altLang="zh-CN"/>
          </a:p>
          <a:p>
            <a:r>
              <a:rPr lang="en-US" altLang="zh-CN">
                <a:sym typeface="+mn-ea"/>
              </a:rPr>
              <a:t>Selection: Populations usually compete for resources in a given environment. </a:t>
            </a:r>
            <a:r>
              <a:rPr lang="en-US" altLang="zh-CN" b="1">
                <a:sym typeface="+mn-ea"/>
              </a:rPr>
              <a:t>Individuals who are better adapted to their environment have an advantage in terms of survival and therefore produce more offspring.</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r>
              <a:rPr lang="zh-CN" altLang="en-US" b="1">
                <a:sym typeface="+mn-ea"/>
              </a:rPr>
              <a:t>Genetic algorithms try to find the best solution to a given problem. Darwinian evolution preserves the individual traits of a population, while genetic algorithms preserve the set of candidate solutions </a:t>
            </a:r>
            <a:r>
              <a:rPr lang="zh-CN" altLang="en-US">
                <a:sym typeface="+mn-ea"/>
              </a:rPr>
              <a:t>(also known as individuals) </a:t>
            </a:r>
            <a:r>
              <a:rPr lang="zh-CN" altLang="en-US" b="1">
                <a:sym typeface="+mn-ea"/>
              </a:rPr>
              <a:t>for a given problem.</a:t>
            </a:r>
            <a:r>
              <a:rPr lang="zh-CN" altLang="en-US">
                <a:sym typeface="+mn-ea"/>
              </a:rPr>
              <a:t> </a:t>
            </a:r>
            <a:r>
              <a:rPr lang="zh-CN" altLang="en-US" b="1">
                <a:sym typeface="+mn-ea"/>
              </a:rPr>
              <a:t>These candidate solutions are iteratively evaluated and used to create the next generation of solutions.</a:t>
            </a:r>
            <a:r>
              <a:rPr lang="zh-CN" altLang="en-US">
                <a:sym typeface="+mn-ea"/>
              </a:rPr>
              <a:t> </a:t>
            </a:r>
            <a:r>
              <a:rPr lang="zh-CN" altLang="en-US" b="1">
                <a:sym typeface="+mn-ea"/>
              </a:rPr>
              <a:t>The better solution has a greater chance of being selected and passing on its characteristics to the next generation</a:t>
            </a:r>
            <a:r>
              <a:rPr lang="zh-CN" altLang="en-US">
                <a:sym typeface="+mn-ea"/>
              </a:rPr>
              <a:t> of candidate solution sets. </a:t>
            </a:r>
            <a:r>
              <a:rPr lang="zh-CN" altLang="en-US" b="1">
                <a:sym typeface="+mn-ea"/>
              </a:rPr>
              <a:t>In this way, with generational renewal, the set of candidate solutions can better solve the current problem.</a:t>
            </a:r>
            <a:endParaRPr lang="zh-CN" altLang="en-US"/>
          </a:p>
          <a:p>
            <a:pPr marL="0" indent="0">
              <a:buFont typeface="Arial" panose="020B0604020202020204" pitchFamily="34" charset="0"/>
              <a:buNone/>
            </a:pPr>
            <a:r>
              <a:rPr lang="en-US" altLang="zh-CN">
                <a:sym typeface="+mn-ea"/>
              </a:rPr>
              <a:t>There are six definitions.</a:t>
            </a:r>
            <a:endParaRPr lang="zh-CN" altLang="en-US">
              <a:sym typeface="+mn-ea"/>
            </a:endParaRPr>
          </a:p>
          <a:p>
            <a:pPr marL="171450" indent="-171450">
              <a:buFont typeface="Arial" panose="020B0604020202020204" pitchFamily="34" charset="0"/>
              <a:buChar char="•"/>
            </a:pPr>
            <a:r>
              <a:rPr lang="zh-CN" altLang="en-US">
                <a:sym typeface="+mn-ea"/>
              </a:rPr>
              <a:t>Genotype</a:t>
            </a:r>
            <a:endParaRPr lang="zh-CN" altLang="en-US"/>
          </a:p>
          <a:p>
            <a:r>
              <a:rPr lang="zh-CN" altLang="en-US">
                <a:sym typeface="+mn-ea"/>
              </a:rPr>
              <a:t>In nature, reproduction and mutation are represented by genotypes, which are collections of genes that make up chromosomes.</a:t>
            </a:r>
            <a:r>
              <a:rPr lang="en-US" altLang="zh-CN">
                <a:sym typeface="+mn-ea"/>
              </a:rPr>
              <a:t> </a:t>
            </a:r>
            <a:r>
              <a:rPr lang="zh-CN" altLang="en-US" b="1">
                <a:sym typeface="+mn-ea"/>
              </a:rPr>
              <a:t>In genetic algorithms, each individual is made up of chromosomes representing a collection of genes.</a:t>
            </a:r>
            <a:r>
              <a:rPr lang="zh-CN" altLang="en-US">
                <a:sym typeface="+mn-ea"/>
              </a:rPr>
              <a:t> For example, a chromosome can be represented as a binary string, where each bit represents a gene</a:t>
            </a:r>
            <a:r>
              <a:rPr lang="en-US" altLang="zh-CN">
                <a:sym typeface="+mn-ea"/>
              </a:rPr>
              <a:t>.</a:t>
            </a:r>
            <a:endParaRPr lang="en-US" altLang="zh-CN"/>
          </a:p>
          <a:p>
            <a:pPr marL="171450" indent="-171450">
              <a:buFont typeface="Arial" panose="020B0604020202020204" pitchFamily="34" charset="0"/>
              <a:buChar char="•"/>
            </a:pPr>
            <a:r>
              <a:rPr lang="en-US" altLang="zh-CN">
                <a:sym typeface="+mn-ea"/>
              </a:rPr>
              <a:t>Population</a:t>
            </a:r>
            <a:endParaRPr lang="en-US" altLang="zh-CN"/>
          </a:p>
          <a:p>
            <a:r>
              <a:rPr lang="en-US" altLang="zh-CN" b="1">
                <a:sym typeface="+mn-ea"/>
              </a:rPr>
              <a:t>Genetic algorithms keep a large number of</a:t>
            </a:r>
            <a:r>
              <a:rPr lang="en-US" altLang="zh-CN">
                <a:sym typeface="+mn-ea"/>
              </a:rPr>
              <a:t> individuals - a set of </a:t>
            </a:r>
            <a:r>
              <a:rPr lang="en-US" altLang="zh-CN" b="1">
                <a:sym typeface="+mn-ea"/>
              </a:rPr>
              <a:t>candidate solutions to the problem at hand.</a:t>
            </a:r>
            <a:r>
              <a:rPr lang="en-US" altLang="zh-CN">
                <a:sym typeface="+mn-ea"/>
              </a:rPr>
              <a:t> Since each individual is represented by chromosomes, individuals of these races can be thought of as collections of chromosomes.</a:t>
            </a:r>
            <a:endParaRPr lang="en-US" altLang="zh-CN"/>
          </a:p>
          <a:p>
            <a:pPr marL="171450" indent="-171450">
              <a:buFont typeface="Arial" panose="020B0604020202020204" pitchFamily="34" charset="0"/>
              <a:buChar char="•"/>
            </a:pPr>
            <a:r>
              <a:rPr lang="en-US" altLang="zh-CN">
                <a:sym typeface="+mn-ea"/>
              </a:rPr>
              <a:t>Fitness function</a:t>
            </a:r>
            <a:endParaRPr lang="en-US" altLang="zh-CN"/>
          </a:p>
          <a:p>
            <a:r>
              <a:rPr lang="en-US" altLang="zh-CN" b="1">
                <a:sym typeface="+mn-ea"/>
              </a:rPr>
              <a:t>In each iteration of the algorithm, individuals are evaluated using a fitness function</a:t>
            </a:r>
            <a:r>
              <a:rPr lang="en-US" altLang="zh-CN">
                <a:sym typeface="+mn-ea"/>
              </a:rPr>
              <a:t> (also known as an objective function)</a:t>
            </a:r>
            <a:r>
              <a:rPr lang="en-US" altLang="zh-CN" b="1">
                <a:sym typeface="+mn-ea"/>
              </a:rPr>
              <a:t>.</a:t>
            </a:r>
            <a:r>
              <a:rPr lang="en-US" altLang="zh-CN">
                <a:sym typeface="+mn-ea"/>
              </a:rPr>
              <a:t> An objective function is a function used to optimize or to try to solve a problem.</a:t>
            </a:r>
            <a:endParaRPr lang="en-US" altLang="zh-CN"/>
          </a:p>
          <a:p>
            <a:r>
              <a:rPr lang="en-US" altLang="zh-CN">
                <a:sym typeface="+mn-ea"/>
              </a:rPr>
              <a:t>Individuals with higher fitness scores represent better solutions, are more likely to be selected for breeding and their traits will be expressed in the next generation. With the progress of genetic algorithm, the quality of the solution will improve, and the fitness will increase. Once a solution with satisfactory fitness value is found, the genetic algorithm is terminated.</a:t>
            </a:r>
            <a:endParaRPr lang="en-US" altLang="zh-CN"/>
          </a:p>
          <a:p>
            <a:pPr marL="171450" indent="-171450">
              <a:buFont typeface="Arial" panose="020B0604020202020204" pitchFamily="34" charset="0"/>
              <a:buChar char="•"/>
            </a:pPr>
            <a:r>
              <a:rPr lang="en-US" altLang="zh-CN">
                <a:sym typeface="+mn-ea"/>
              </a:rPr>
              <a:t>Selection</a:t>
            </a:r>
            <a:endParaRPr lang="en-US" altLang="zh-CN"/>
          </a:p>
          <a:p>
            <a:r>
              <a:rPr lang="en-US" altLang="zh-CN" b="1">
                <a:sym typeface="+mn-ea"/>
              </a:rPr>
              <a:t>After calculating the fitness of each individual in the population, using a selection process to determine which individual in the population will be used to</a:t>
            </a:r>
            <a:r>
              <a:rPr lang="en-US" altLang="zh-CN">
                <a:sym typeface="+mn-ea"/>
              </a:rPr>
              <a:t> reproduce and </a:t>
            </a:r>
            <a:r>
              <a:rPr lang="en-US" altLang="zh-CN" b="1">
                <a:sym typeface="+mn-ea"/>
              </a:rPr>
              <a:t>produce the next generation</a:t>
            </a:r>
            <a:r>
              <a:rPr lang="en-US" altLang="zh-CN">
                <a:sym typeface="+mn-ea"/>
              </a:rPr>
              <a:t>, </a:t>
            </a:r>
            <a:r>
              <a:rPr lang="en-US" altLang="zh-CN" b="1">
                <a:sym typeface="+mn-ea"/>
              </a:rPr>
              <a:t>individuals with higher values are more likely to be selected</a:t>
            </a:r>
            <a:r>
              <a:rPr lang="en-US" altLang="zh-CN">
                <a:sym typeface="+mn-ea"/>
              </a:rPr>
              <a:t> and pass on their genetic material to the next generation.</a:t>
            </a:r>
            <a:endParaRPr lang="en-US" altLang="zh-CN"/>
          </a:p>
          <a:p>
            <a:r>
              <a:rPr lang="en-US" altLang="zh-CN" b="1">
                <a:sym typeface="+mn-ea"/>
              </a:rPr>
              <a:t>There is still an opportunity to select individuals with low fitness values, but the probability is low. In this way, its genetic material is not completely discarded.</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pPr marL="171450" indent="-171450">
              <a:buFont typeface="Arial" panose="020B0604020202020204" pitchFamily="34" charset="0"/>
              <a:buChar char="•"/>
            </a:pPr>
            <a:r>
              <a:rPr lang="en-US" altLang="zh-CN">
                <a:sym typeface="+mn-ea"/>
              </a:rPr>
              <a:t>Crossover</a:t>
            </a:r>
            <a:endParaRPr lang="en-US" altLang="zh-CN"/>
          </a:p>
          <a:p>
            <a:r>
              <a:rPr lang="en-US" altLang="zh-CN" b="1">
                <a:sym typeface="+mn-ea"/>
              </a:rPr>
              <a:t>To create a pair of new individuals, parts of the chromosomes of the parent sample selected from the current generation are usually swapped</a:t>
            </a:r>
            <a:r>
              <a:rPr lang="en-US" altLang="zh-CN">
                <a:sym typeface="+mn-ea"/>
              </a:rPr>
              <a:t> (crossed) </a:t>
            </a:r>
            <a:r>
              <a:rPr lang="en-US" altLang="zh-CN" b="1">
                <a:sym typeface="+mn-ea"/>
              </a:rPr>
              <a:t>to create two new chromosomes that represent the offspring.</a:t>
            </a:r>
            <a:r>
              <a:rPr lang="en-US" altLang="zh-CN">
                <a:sym typeface="+mn-ea"/>
              </a:rPr>
              <a:t> This operation is called crossing or regrouping.</a:t>
            </a:r>
            <a:endParaRPr lang="en-US" altLang="zh-CN"/>
          </a:p>
          <a:p>
            <a:pPr marL="171450" indent="-171450">
              <a:buFont typeface="Arial" panose="020B0604020202020204" pitchFamily="34" charset="0"/>
              <a:buChar char="•"/>
            </a:pPr>
            <a:r>
              <a:rPr lang="en-US" altLang="zh-CN">
                <a:sym typeface="+mn-ea"/>
              </a:rPr>
              <a:t>Mutation</a:t>
            </a:r>
            <a:endParaRPr lang="en-US" altLang="zh-CN"/>
          </a:p>
          <a:p>
            <a:r>
              <a:rPr lang="en-US" altLang="zh-CN">
                <a:sym typeface="+mn-ea"/>
              </a:rPr>
              <a:t>The purpose of mutation operations is to periodically randomly update populations, introduce new patterns into chromosomes, and encourage searching in unknown regions of the solution space. </a:t>
            </a:r>
            <a:r>
              <a:rPr lang="en-US" altLang="zh-CN" b="1">
                <a:sym typeface="+mn-ea"/>
              </a:rPr>
              <a:t>Mutations may appear as random changes in genes. It is achieved by randomly changing one or more chromosome values.</a:t>
            </a:r>
            <a:r>
              <a:rPr lang="en-US" altLang="zh-CN">
                <a:sym typeface="+mn-ea"/>
              </a:rPr>
              <a:t> For example, flip a bit in a binary string.</a:t>
            </a:r>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r>
              <a:rPr lang="en-US" altLang="zh-CN" b="1">
                <a:sym typeface="+mn-ea"/>
              </a:rPr>
              <a:t>This is the process of the genetic algorithms.</a:t>
            </a:r>
            <a:endParaRPr lang="zh-CN" altLang="en-US">
              <a:sym typeface="+mn-ea"/>
            </a:endParaRPr>
          </a:p>
          <a:p>
            <a:r>
              <a:rPr lang="zh-CN" altLang="en-US">
                <a:sym typeface="+mn-ea"/>
              </a:rPr>
              <a:t>Create initial population</a:t>
            </a:r>
            <a:endParaRPr lang="zh-CN" altLang="en-US"/>
          </a:p>
          <a:p>
            <a:r>
              <a:rPr lang="zh-CN" altLang="en-US" b="1">
                <a:sym typeface="+mn-ea"/>
              </a:rPr>
              <a:t>The initial population is a randomly selected set of valid candidate solutions</a:t>
            </a:r>
            <a:r>
              <a:rPr lang="zh-CN" altLang="en-US">
                <a:sym typeface="+mn-ea"/>
              </a:rPr>
              <a:t> (individuals). Because genetic algorithms use chromosomes to represent each individual, </a:t>
            </a:r>
            <a:r>
              <a:rPr lang="zh-CN" altLang="en-US" b="1">
                <a:sym typeface="+mn-ea"/>
              </a:rPr>
              <a:t>the initial population is actually a set of chromosomes.</a:t>
            </a:r>
            <a:endParaRPr lang="zh-CN" altLang="en-US"/>
          </a:p>
          <a:p>
            <a:endParaRPr lang="zh-CN" altLang="en-US"/>
          </a:p>
          <a:p>
            <a:r>
              <a:rPr lang="zh-CN" altLang="en-US">
                <a:sym typeface="+mn-ea"/>
              </a:rPr>
              <a:t>Computational fitness</a:t>
            </a:r>
            <a:endParaRPr lang="zh-CN" altLang="en-US"/>
          </a:p>
          <a:p>
            <a:r>
              <a:rPr lang="zh-CN" altLang="en-US" b="1">
                <a:sym typeface="+mn-ea"/>
              </a:rPr>
              <a:t>The value of the fitness function is calculated for each individual.</a:t>
            </a:r>
            <a:r>
              <a:rPr lang="zh-CN" altLang="en-US">
                <a:sym typeface="+mn-ea"/>
              </a:rPr>
              <a:t> For the initial population, this operation is performed once, and then again for each new generation after applying the genetic operators of selection, crossover, and mutation. </a:t>
            </a:r>
            <a:r>
              <a:rPr lang="zh-CN" altLang="en-US" b="1">
                <a:sym typeface="+mn-ea"/>
              </a:rPr>
              <a:t>Since the fitness of each individual is independent of the others, it can be calculated in parallel.</a:t>
            </a:r>
            <a:endParaRPr lang="zh-CN" altLang="en-US"/>
          </a:p>
          <a:p>
            <a:r>
              <a:rPr lang="zh-CN" altLang="en-US">
                <a:sym typeface="+mn-ea"/>
              </a:rPr>
              <a:t>Since the selection phase following the fitness calculation usually considers individuals with higher fitness scores to be the better solution, genetic algorithm focus on finding the maximum fitness score. If it is a problem that requires a minimum value, the fitness calculation should invert the original value, for example, by multiplying it by the value (-1).</a:t>
            </a:r>
            <a:endParaRPr lang="zh-CN" altLang="en-US"/>
          </a:p>
          <a:p>
            <a:endParaRPr lang="zh-CN" altLang="en-US"/>
          </a:p>
          <a:p>
            <a:r>
              <a:rPr lang="zh-CN" altLang="en-US">
                <a:sym typeface="+mn-ea"/>
              </a:rPr>
              <a:t>Selection, crossover and variation</a:t>
            </a:r>
            <a:r>
              <a:rPr lang="en-US" altLang="zh-CN">
                <a:sym typeface="+mn-ea"/>
              </a:rPr>
              <a:t> (As I mentioned before)</a:t>
            </a:r>
            <a:endParaRPr lang="zh-CN" altLang="en-US"/>
          </a:p>
          <a:p>
            <a:r>
              <a:rPr lang="zh-CN" altLang="en-US" b="1">
                <a:sym typeface="+mn-ea"/>
              </a:rPr>
              <a:t>Applying the genetic operators of selection, crossover, and mutation to a population produces a new generation based on the better individuals in the current generation.</a:t>
            </a:r>
            <a:endParaRPr lang="zh-CN" altLang="en-US"/>
          </a:p>
          <a:p>
            <a:r>
              <a:rPr lang="zh-CN" altLang="en-US">
                <a:sym typeface="+mn-ea"/>
              </a:rPr>
              <a:t>The selection operation is responsible for selecting the dominant individuals in the current population.</a:t>
            </a:r>
            <a:endParaRPr lang="zh-CN" altLang="en-US"/>
          </a:p>
          <a:p>
            <a:r>
              <a:rPr lang="zh-CN" altLang="en-US">
                <a:sym typeface="+mn-ea"/>
              </a:rPr>
              <a:t>crossover (or recombination) operations create offspring from selected individuals. This is usually done by two selected individuals swapping parts of their chromosomes to create two new chromosomes that represent the offspring.</a:t>
            </a:r>
            <a:endParaRPr lang="zh-CN" altLang="en-US"/>
          </a:p>
          <a:p>
            <a:r>
              <a:rPr lang="zh-CN" altLang="en-US">
                <a:sym typeface="+mn-ea"/>
              </a:rPr>
              <a:t>The mutation operation randomly changes one or more chromosomal values (genes) of each newly created individual. Mutations usually occur with a very low probability.</a:t>
            </a:r>
            <a:endParaRPr lang="zh-CN" altLang="en-US"/>
          </a:p>
          <a:p>
            <a:endParaRPr lang="zh-CN" altLang="en-US"/>
          </a:p>
          <a:p>
            <a:r>
              <a:rPr lang="zh-CN" altLang="en-US">
                <a:sym typeface="+mn-ea"/>
              </a:rPr>
              <a:t>Algorithm termination condition</a:t>
            </a:r>
            <a:r>
              <a:rPr lang="en-US" altLang="zh-CN">
                <a:sym typeface="+mn-ea"/>
              </a:rPr>
              <a:t> </a:t>
            </a:r>
            <a:r>
              <a:rPr lang="en-US" altLang="zh-CN" b="1">
                <a:sym typeface="+mn-ea"/>
              </a:rPr>
              <a:t>There are two most common stopping conditions.</a:t>
            </a:r>
            <a:endParaRPr lang="zh-CN" altLang="en-US"/>
          </a:p>
          <a:p>
            <a:r>
              <a:rPr lang="zh-CN" altLang="en-US">
                <a:sym typeface="+mn-ea"/>
              </a:rPr>
              <a:t>When determining whether an algorithm can be stopped, there may be a variety of conditions that can be checked. The two most common stopping conditions are:</a:t>
            </a:r>
            <a:endParaRPr lang="zh-CN" altLang="en-US"/>
          </a:p>
          <a:p>
            <a:pPr marL="228600" indent="-228600">
              <a:buAutoNum type="arabicPeriod"/>
            </a:pPr>
            <a:r>
              <a:rPr lang="zh-CN" altLang="en-US" b="1">
                <a:sym typeface="+mn-ea"/>
              </a:rPr>
              <a:t>Maximum number of generations has been reached. This is also used to limit the runtime and computing resources</a:t>
            </a:r>
            <a:r>
              <a:rPr lang="zh-CN" altLang="en-US">
                <a:sym typeface="+mn-ea"/>
              </a:rPr>
              <a:t> consumed by the algorithm.</a:t>
            </a:r>
            <a:endParaRPr lang="zh-CN" altLang="en-US"/>
          </a:p>
          <a:p>
            <a:pPr marL="228600" indent="-228600">
              <a:buAutoNum type="arabicPeriod"/>
            </a:pPr>
            <a:r>
              <a:rPr lang="zh-CN" altLang="en-US" b="1">
                <a:sym typeface="+mn-ea"/>
              </a:rPr>
              <a:t>There has been no significant improvement in individuals over the past few generations.</a:t>
            </a:r>
            <a:r>
              <a:rPr lang="zh-CN" altLang="en-US">
                <a:sym typeface="+mn-ea"/>
              </a:rPr>
              <a:t> </a:t>
            </a:r>
            <a:r>
              <a:rPr lang="zh-CN" altLang="en-US" b="1">
                <a:sym typeface="+mn-ea"/>
              </a:rPr>
              <a:t>This can be achieved by storing the best fitness values obtained for each generation and then comparing the current best value to the best value obtained several generations before. If the difference is less than a certain threshold, the algorithm can be stopped.</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Our presentation is divided into five parts, first we will introduce the TSP problem, then we will explain the optimization methods we used in this project, and finally we will show our experiment results and conclusion.</a:t>
            </a:r>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2</a:t>
            </a:fld>
            <a:endParaRPr lang="zh-CN" altLang="en-US"/>
          </a:p>
        </p:txBody>
      </p:sp>
    </p:spTree>
    <p:extLst>
      <p:ext uri="{BB962C8B-B14F-4D97-AF65-F5344CB8AC3E}">
        <p14:creationId xmlns:p14="http://schemas.microsoft.com/office/powerpoint/2010/main" val="225610498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1" lang="zh-CN" altLang="en-US"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1" lang="zh-CN" altLang="en-US"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1" lang="zh-CN" altLang="en-US"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200" kern="100" dirty="0">
                <a:effectLst/>
                <a:latin typeface="等线" panose="02010600030101010101" pitchFamily="2" charset="-122"/>
                <a:ea typeface="等线" panose="02010600030101010101" pitchFamily="2" charset="-122"/>
                <a:cs typeface="Times New Roman" panose="02020603050405020304" charset="0"/>
              </a:rPr>
              <a:t>Now I will introduce another method for finding the optimize solution for TSP, which is neural base method. Here we use pointer network. This kind of network is based on seq-to-seq model, the idea of it is to firstly encode the input, and then generate the output by autoregression method. And autoregression means that the last output token generated by model will be the next input of the model. The target of the seq-to-seq model is to maximize the condition probability. For example, for an input P that is already known and a previous output C that is already known, we want to maximize the likelihood of the correct output at the moment.</a:t>
            </a:r>
            <a:endParaRPr lang="zh-CN" altLang="zh-CN" sz="1200" kern="100" dirty="0">
              <a:effectLst/>
              <a:latin typeface="等线" panose="02010600030101010101" pitchFamily="2" charset="-122"/>
              <a:ea typeface="等线" panose="02010600030101010101" pitchFamily="2" charset="-122"/>
              <a:cs typeface="Times New Roman" panose="02020603050405020304" charset="0"/>
            </a:endParaRPr>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800" kern="100" dirty="0">
              <a:effectLst/>
              <a:latin typeface="等线" panose="02010600030101010101" pitchFamily="2" charset="-122"/>
              <a:ea typeface="等线" panose="02010600030101010101" pitchFamily="2" charset="-122"/>
              <a:cs typeface="Times New Roman" panose="02020603050405020304" charset="0"/>
            </a:endParaRPr>
          </a:p>
          <a:p>
            <a:pPr marL="0" marR="0" lvl="0" indent="0" algn="l" defTabSz="914400" rtl="0" eaLnBrk="1" fontAlgn="auto" latinLnBrk="0" hangingPunct="1">
              <a:lnSpc>
                <a:spcPct val="100000"/>
              </a:lnSpc>
              <a:spcBef>
                <a:spcPts val="0"/>
              </a:spcBef>
              <a:spcAft>
                <a:spcPts val="0"/>
              </a:spcAft>
              <a:buClrTx/>
              <a:buSzTx/>
              <a:buFontTx/>
              <a:buNone/>
              <a:defRPr/>
            </a:pPr>
            <a:r>
              <a:rPr lang="en-US" altLang="zh-CN" sz="1800" kern="100" dirty="0">
                <a:effectLst/>
                <a:latin typeface="等线" panose="02010600030101010101" pitchFamily="2" charset="-122"/>
                <a:ea typeface="等线" panose="02010600030101010101" pitchFamily="2" charset="-122"/>
                <a:cs typeface="Times New Roman" panose="02020603050405020304" charset="0"/>
              </a:rPr>
              <a:t>However, it can only solve the problem which the selection of single outputs is fixed. For example, for translation task, the output of the word will be limited to the word in dictionary. The problem such as TSP have different output options according to the input length, which is the location number, it could be 20 TSP problem, which is 20 location output options for each time, and for 40 TSP problem, it needs to output one of 40 locations.</a:t>
            </a:r>
            <a:endParaRPr lang="zh-CN" altLang="zh-CN" sz="1800" kern="100" dirty="0">
              <a:effectLst/>
              <a:latin typeface="等线" panose="02010600030101010101" pitchFamily="2" charset="-122"/>
              <a:ea typeface="等线" panose="02010600030101010101" pitchFamily="2" charset="-122"/>
              <a:cs typeface="Times New Roman" panose="02020603050405020304" charset="0"/>
            </a:endParaRPr>
          </a:p>
          <a:p>
            <a:endParaRPr lang="zh-CN" altLang="en-US" sz="1000" dirty="0"/>
          </a:p>
        </p:txBody>
      </p:sp>
      <p:sp>
        <p:nvSpPr>
          <p:cNvPr id="4" name="灯片编号占位符 3"/>
          <p:cNvSpPr>
            <a:spLocks noGrp="1"/>
          </p:cNvSpPr>
          <p:nvPr>
            <p:ph type="sldNum" sz="quarter" idx="5"/>
          </p:nvPr>
        </p:nvSpPr>
        <p:spPr/>
        <p:txBody>
          <a:bodyPr/>
          <a:lstStyle/>
          <a:p>
            <a:fld id="{BE561FA0-986A-40ED-B7C9-E399E1136116}" type="slidenum">
              <a:rPr lang="zh-CN" altLang="en-US" smtClean="0"/>
              <a:t>26</a:t>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800" dirty="0">
                <a:effectLst/>
                <a:latin typeface="等线" panose="02010600030101010101" pitchFamily="2" charset="-122"/>
                <a:cs typeface="Times New Roman" panose="02020603050405020304" charset="0"/>
              </a:rPr>
              <a:t>Pointer network using attention to fix this problem. It uses the current state </a:t>
            </a:r>
            <a:r>
              <a:rPr lang="en-US" altLang="zh-CN" sz="1800" dirty="0" err="1">
                <a:effectLst/>
                <a:latin typeface="等线" panose="02010600030101010101" pitchFamily="2" charset="-122"/>
                <a:cs typeface="Times New Roman" panose="02020603050405020304" charset="0"/>
              </a:rPr>
              <a:t>z_i</a:t>
            </a:r>
            <a:r>
              <a:rPr lang="en-US" altLang="zh-CN" sz="1800" dirty="0">
                <a:effectLst/>
                <a:latin typeface="等线" panose="02010600030101010101" pitchFamily="2" charset="-122"/>
                <a:cs typeface="Times New Roman" panose="02020603050405020304" charset="0"/>
              </a:rPr>
              <a:t> and then combine with each original input </a:t>
            </a:r>
            <a:r>
              <a:rPr lang="en-US" altLang="zh-CN" sz="1800" dirty="0" err="1">
                <a:effectLst/>
                <a:latin typeface="等线" panose="02010600030101010101" pitchFamily="2" charset="-122"/>
                <a:cs typeface="Times New Roman" panose="02020603050405020304" charset="0"/>
              </a:rPr>
              <a:t>h_j</a:t>
            </a:r>
            <a:r>
              <a:rPr lang="en-US" altLang="zh-CN" sz="1800" dirty="0">
                <a:effectLst/>
                <a:latin typeface="等线" panose="02010600030101010101" pitchFamily="2" charset="-122"/>
                <a:cs typeface="Times New Roman" panose="02020603050405020304" charset="0"/>
              </a:rPr>
              <a:t> to generate the weight </a:t>
            </a:r>
            <a:r>
              <a:rPr lang="en-US" altLang="zh-CN" sz="1800" dirty="0" err="1">
                <a:effectLst/>
                <a:latin typeface="等线" panose="02010600030101010101" pitchFamily="2" charset="-122"/>
                <a:cs typeface="Times New Roman" panose="02020603050405020304" charset="0"/>
              </a:rPr>
              <a:t>u_ij</a:t>
            </a:r>
            <a:r>
              <a:rPr lang="en-US" altLang="zh-CN" sz="1800" dirty="0">
                <a:effectLst/>
                <a:latin typeface="等线" panose="02010600030101010101" pitchFamily="2" charset="-122"/>
                <a:cs typeface="Times New Roman" panose="02020603050405020304" charset="0"/>
              </a:rPr>
              <a:t>, we can consider each weight means how much attention should we take for each word, and this serves as an important indicator of the model's choice of outputs. </a:t>
            </a:r>
          </a:p>
          <a:p>
            <a:endParaRPr lang="en-US" altLang="zh-CN" sz="1800" dirty="0">
              <a:effectLst/>
              <a:latin typeface="等线" panose="02010600030101010101" pitchFamily="2" charset="-122"/>
              <a:cs typeface="Times New Roman" panose="02020603050405020304" charset="0"/>
            </a:endParaRPr>
          </a:p>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t>Finally, </a:t>
            </a:r>
            <a:r>
              <a:rPr lang="en-US" altLang="zh-CN" sz="1800" kern="100" dirty="0">
                <a:effectLst/>
                <a:latin typeface="等线" panose="02010600030101010101" pitchFamily="2" charset="-122"/>
                <a:ea typeface="等线" panose="02010600030101010101" pitchFamily="2" charset="-122"/>
                <a:cs typeface="Times New Roman" panose="02020603050405020304" charset="0"/>
              </a:rPr>
              <a:t>the model will select the output token with highest weight. </a:t>
            </a:r>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800" kern="100" dirty="0">
              <a:effectLst/>
              <a:latin typeface="等线" panose="02010600030101010101" pitchFamily="2" charset="-122"/>
              <a:ea typeface="等线" panose="02010600030101010101" pitchFamily="2" charset="-122"/>
              <a:cs typeface="Times New Roman" panose="02020603050405020304" charset="0"/>
            </a:endParaRPr>
          </a:p>
          <a:p>
            <a:pPr marL="0" marR="0" lvl="0" indent="0" algn="l" defTabSz="914400" rtl="0" eaLnBrk="1" fontAlgn="auto" latinLnBrk="0" hangingPunct="1">
              <a:lnSpc>
                <a:spcPct val="100000"/>
              </a:lnSpc>
              <a:spcBef>
                <a:spcPts val="0"/>
              </a:spcBef>
              <a:spcAft>
                <a:spcPts val="0"/>
              </a:spcAft>
              <a:buClrTx/>
              <a:buSzTx/>
              <a:buFontTx/>
              <a:buNone/>
              <a:defRPr/>
            </a:pPr>
            <a:r>
              <a:rPr lang="en-US" altLang="zh-CN" sz="1800" kern="100" dirty="0">
                <a:effectLst/>
                <a:latin typeface="等线" panose="02010600030101010101" pitchFamily="2" charset="-122"/>
                <a:ea typeface="等线" panose="02010600030101010101" pitchFamily="2" charset="-122"/>
                <a:cs typeface="Times New Roman" panose="02020603050405020304" charset="0"/>
              </a:rPr>
              <a:t>After the model has output the first word, the next output word will not only refer to the current state information but also use the information from the previous input as a reference, and it will stop once the output is stop token h0.</a:t>
            </a:r>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800" kern="100" dirty="0">
              <a:effectLst/>
              <a:latin typeface="等线" panose="02010600030101010101" pitchFamily="2" charset="-122"/>
              <a:ea typeface="等线" panose="02010600030101010101" pitchFamily="2" charset="-122"/>
              <a:cs typeface="Times New Roman" panose="02020603050405020304" charset="0"/>
            </a:endParaRPr>
          </a:p>
          <a:p>
            <a:pPr marL="0" marR="0" lvl="0" indent="0" algn="l" defTabSz="914400" rtl="0" eaLnBrk="1" fontAlgn="auto" latinLnBrk="0" hangingPunct="1">
              <a:lnSpc>
                <a:spcPct val="100000"/>
              </a:lnSpc>
              <a:spcBef>
                <a:spcPts val="0"/>
              </a:spcBef>
              <a:spcAft>
                <a:spcPts val="0"/>
              </a:spcAft>
              <a:buClrTx/>
              <a:buSzTx/>
              <a:buFontTx/>
              <a:buNone/>
              <a:defRPr/>
            </a:pPr>
            <a:r>
              <a:rPr lang="en-US" altLang="zh-CN" sz="1800" kern="100" dirty="0">
                <a:effectLst/>
                <a:latin typeface="等线" panose="02010600030101010101" pitchFamily="2" charset="-122"/>
                <a:ea typeface="等线" panose="02010600030101010101" pitchFamily="2" charset="-122"/>
                <a:cs typeface="Times New Roman" panose="02020603050405020304" charset="0"/>
              </a:rPr>
              <a:t>In summary, it uses LSTM as sequence model, which is a model with a long term memory and short term memory. This kind of model can make better understating for the information in sentences and it is a sequence to sequence model, Back to the pointer network, firstly the model encode the input word one by one, generate the latent vector for the whole sentence and for each input word. Then, for decode part, the latent vector is used to interact with the latent vector for input word and generate weight. The model will select the highest weight word and combine it with the current z vector to update the next z vector, until it output stop token. It makes the input can be vary according to the input size.</a:t>
            </a:r>
            <a:endParaRPr lang="zh-CN" altLang="zh-CN" sz="1800" kern="100" dirty="0">
              <a:effectLst/>
              <a:latin typeface="等线" panose="02010600030101010101" pitchFamily="2" charset="-122"/>
              <a:ea typeface="等线" panose="02010600030101010101" pitchFamily="2" charset="-122"/>
              <a:cs typeface="Times New Roman" panose="02020603050405020304" charset="0"/>
            </a:endParaRPr>
          </a:p>
          <a:p>
            <a:pPr marL="0" marR="0" lvl="0" indent="0" algn="l" defTabSz="914400" rtl="0" eaLnBrk="1" fontAlgn="auto" latinLnBrk="0" hangingPunct="1">
              <a:lnSpc>
                <a:spcPct val="100000"/>
              </a:lnSpc>
              <a:spcBef>
                <a:spcPts val="0"/>
              </a:spcBef>
              <a:spcAft>
                <a:spcPts val="0"/>
              </a:spcAft>
              <a:buClrTx/>
              <a:buSzTx/>
              <a:buFontTx/>
              <a:buNone/>
              <a:defRPr/>
            </a:pPr>
            <a:endParaRPr lang="zh-CN" altLang="zh-CN" sz="1800" kern="100" dirty="0">
              <a:effectLst/>
              <a:latin typeface="等线" panose="02010600030101010101" pitchFamily="2" charset="-122"/>
              <a:ea typeface="等线" panose="02010600030101010101" pitchFamily="2" charset="-122"/>
              <a:cs typeface="Times New Roman" panose="02020603050405020304" charset="0"/>
            </a:endParaRPr>
          </a:p>
          <a:p>
            <a:endParaRPr lang="zh-CN" altLang="en-US" dirty="0"/>
          </a:p>
        </p:txBody>
      </p:sp>
      <p:sp>
        <p:nvSpPr>
          <p:cNvPr id="4" name="灯片编号占位符 3"/>
          <p:cNvSpPr>
            <a:spLocks noGrp="1"/>
          </p:cNvSpPr>
          <p:nvPr>
            <p:ph type="sldNum" sz="quarter" idx="5"/>
          </p:nvPr>
        </p:nvSpPr>
        <p:spPr/>
        <p:txBody>
          <a:bodyPr/>
          <a:lstStyle/>
          <a:p>
            <a:fld id="{BE561FA0-986A-40ED-B7C9-E399E1136116}" type="slidenum">
              <a:rPr lang="zh-CN" altLang="en-US" smtClean="0"/>
              <a:t>27</a:t>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800" kern="100" dirty="0">
                <a:effectLst/>
                <a:latin typeface="等线" panose="02010600030101010101" pitchFamily="2" charset="-122"/>
                <a:ea typeface="等线" panose="02010600030101010101" pitchFamily="2" charset="-122"/>
                <a:cs typeface="Times New Roman" panose="02020603050405020304" charset="0"/>
              </a:rPr>
              <a:t>For the training part, we randomly generated the 70 cities and used the reinforcement learning to train the model. The formulas are shown here. We use the expectation the route length of once travel as the reward. Then we use policy gradient method to reduce the gradient variance.</a:t>
            </a:r>
            <a:endParaRPr lang="zh-CN" altLang="zh-CN" sz="1800" kern="100" dirty="0">
              <a:effectLst/>
              <a:latin typeface="等线" panose="02010600030101010101" pitchFamily="2" charset="-122"/>
              <a:ea typeface="等线" panose="02010600030101010101" pitchFamily="2" charset="-122"/>
              <a:cs typeface="Times New Roman" panose="02020603050405020304" charset="0"/>
            </a:endParaRPr>
          </a:p>
          <a:p>
            <a:endParaRPr lang="zh-CN" altLang="en-US" dirty="0"/>
          </a:p>
        </p:txBody>
      </p:sp>
      <p:sp>
        <p:nvSpPr>
          <p:cNvPr id="4" name="灯片编号占位符 3"/>
          <p:cNvSpPr>
            <a:spLocks noGrp="1"/>
          </p:cNvSpPr>
          <p:nvPr>
            <p:ph type="sldNum" sz="quarter" idx="5"/>
          </p:nvPr>
        </p:nvSpPr>
        <p:spPr/>
        <p:txBody>
          <a:bodyPr/>
          <a:lstStyle/>
          <a:p>
            <a:fld id="{BE561FA0-986A-40ED-B7C9-E399E1136116}" type="slidenum">
              <a:rPr lang="zh-CN" altLang="en-US" smtClean="0"/>
              <a:t>28</a:t>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800" kern="100" dirty="0">
                <a:effectLst/>
                <a:latin typeface="等线" panose="02010600030101010101" pitchFamily="2" charset="-122"/>
                <a:ea typeface="等线" panose="02010600030101010101" pitchFamily="2" charset="-122"/>
                <a:cs typeface="Times New Roman" panose="02020603050405020304" charset="0"/>
              </a:rPr>
              <a:t>Here we use Actor-Critic model. After we generate the </a:t>
            </a:r>
            <a:r>
              <a:rPr lang="en-US" altLang="zh-CN" sz="1800" kern="100" dirty="0" err="1">
                <a:effectLst/>
                <a:latin typeface="等线" panose="02010600030101010101" pitchFamily="2" charset="-122"/>
                <a:ea typeface="等线" panose="02010600030101010101" pitchFamily="2" charset="-122"/>
                <a:cs typeface="Times New Roman" panose="02020603050405020304" charset="0"/>
              </a:rPr>
              <a:t>ouput</a:t>
            </a:r>
            <a:r>
              <a:rPr lang="en-US" altLang="zh-CN" sz="1800" kern="100" dirty="0">
                <a:effectLst/>
                <a:latin typeface="等线" panose="02010600030101010101" pitchFamily="2" charset="-122"/>
                <a:ea typeface="等线" panose="02010600030101010101" pitchFamily="2" charset="-122"/>
                <a:cs typeface="Times New Roman" panose="02020603050405020304" charset="0"/>
              </a:rPr>
              <a:t>, we will use the Critic (here we use another LSTM), takes the mean square error of the predicted and actual reward values as the objective and is trained with SGD method. The Critic provides the feedback b(Q) based on the latest state of our pointer network.</a:t>
            </a:r>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800" kern="100" dirty="0">
              <a:effectLst/>
              <a:latin typeface="等线" panose="02010600030101010101" pitchFamily="2" charset="-122"/>
              <a:ea typeface="等线" panose="02010600030101010101" pitchFamily="2" charset="-122"/>
              <a:cs typeface="Times New Roman" panose="02020603050405020304" charset="0"/>
            </a:endParaRPr>
          </a:p>
          <a:p>
            <a:pPr marL="0" marR="0" lvl="0" indent="0" algn="l" defTabSz="914400" rtl="0" eaLnBrk="1" fontAlgn="auto" latinLnBrk="0" hangingPunct="1">
              <a:lnSpc>
                <a:spcPct val="100000"/>
              </a:lnSpc>
              <a:spcBef>
                <a:spcPts val="0"/>
              </a:spcBef>
              <a:spcAft>
                <a:spcPts val="0"/>
              </a:spcAft>
              <a:buClrTx/>
              <a:buSzTx/>
              <a:buFontTx/>
              <a:buNone/>
              <a:defRPr/>
            </a:pPr>
            <a:r>
              <a:rPr lang="en-US" altLang="zh-CN" sz="1800" kern="100" dirty="0">
                <a:effectLst/>
                <a:latin typeface="等线" panose="02010600030101010101" pitchFamily="2" charset="-122"/>
                <a:ea typeface="等线" panose="02010600030101010101" pitchFamily="2" charset="-122"/>
                <a:cs typeface="Times New Roman" panose="02020603050405020304" charset="0"/>
              </a:rPr>
              <a:t>The strong advantage of Pointer Network is that once training is completed, the number of cities can be changed, and the model can still perform well without retraining during testing. </a:t>
            </a:r>
            <a:endParaRPr lang="zh-CN" altLang="zh-CN" sz="1800" kern="100" dirty="0">
              <a:effectLst/>
              <a:latin typeface="等线" panose="02010600030101010101" pitchFamily="2" charset="-122"/>
              <a:ea typeface="等线" panose="02010600030101010101" pitchFamily="2" charset="-122"/>
              <a:cs typeface="Times New Roman" panose="02020603050405020304" charset="0"/>
            </a:endParaRPr>
          </a:p>
          <a:p>
            <a:pPr marL="0" marR="0" lvl="0" indent="0" algn="l" defTabSz="914400" rtl="0" eaLnBrk="1" fontAlgn="auto" latinLnBrk="0" hangingPunct="1">
              <a:lnSpc>
                <a:spcPct val="100000"/>
              </a:lnSpc>
              <a:spcBef>
                <a:spcPts val="0"/>
              </a:spcBef>
              <a:spcAft>
                <a:spcPts val="0"/>
              </a:spcAft>
              <a:buClrTx/>
              <a:buSzTx/>
              <a:buFontTx/>
              <a:buNone/>
              <a:defRPr/>
            </a:pPr>
            <a:endParaRPr lang="zh-CN" altLang="zh-CN" sz="1800" kern="100" dirty="0">
              <a:effectLst/>
              <a:latin typeface="等线" panose="02010600030101010101" pitchFamily="2" charset="-122"/>
              <a:ea typeface="等线" panose="02010600030101010101" pitchFamily="2" charset="-122"/>
              <a:cs typeface="Times New Roman" panose="02020603050405020304" charset="0"/>
            </a:endParaRPr>
          </a:p>
          <a:p>
            <a:endParaRPr lang="zh-CN" altLang="en-US" dirty="0"/>
          </a:p>
        </p:txBody>
      </p:sp>
      <p:sp>
        <p:nvSpPr>
          <p:cNvPr id="4" name="灯片编号占位符 3"/>
          <p:cNvSpPr>
            <a:spLocks noGrp="1"/>
          </p:cNvSpPr>
          <p:nvPr>
            <p:ph type="sldNum" sz="quarter" idx="5"/>
          </p:nvPr>
        </p:nvSpPr>
        <p:spPr/>
        <p:txBody>
          <a:bodyPr/>
          <a:lstStyle/>
          <a:p>
            <a:fld id="{BE561FA0-986A-40ED-B7C9-E399E1136116}" type="slidenum">
              <a:rPr lang="zh-CN" altLang="en-US" smtClean="0"/>
              <a:t>29</a:t>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r>
              <a:rPr lang="zh-CN" altLang="en-US"/>
              <a:t>Then I would like to talk about the limitations of the original pointer network and briefly share some improved approches.</a:t>
            </a:r>
          </a:p>
          <a:p>
            <a:r>
              <a:rPr lang="zh-CN" altLang="en-US"/>
              <a:t>From the previous section, we know that the original pointer network is trained by supervised learning with precomputed near-optimal TSP solutions as labels. This could be a limiting factor, since in real-world applications such solutions might be difficult to obtain. To overcome the above limitation, the pointer network with reinforcement learning was proposed, which uses the tour length of the partial TSP solution as the reward signal.</a:t>
            </a:r>
          </a:p>
          <a:p>
            <a:r>
              <a:rPr lang="zh-CN" altLang="en-US"/>
              <a:t>Another limitation of the original pointer network is that, it treats the input as a sequence, while many TSP problems have no natural internal ordering. For example, the order of the nodes in a TSP instance is actually meaningless; instead, it should be better viewed as a set of nodes. To address this issue, researchers replaced the recurrent neural network in the encoder of the original pointer network with a simple embedding layer that was invariant to the input sequence.</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first question. What is the traveling salesman problem?</a:t>
            </a:r>
            <a:endParaRPr lang="zh-CN" altLang="en-US" dirty="0"/>
          </a:p>
        </p:txBody>
      </p:sp>
      <p:sp>
        <p:nvSpPr>
          <p:cNvPr id="4" name="灯片编号占位符 3"/>
          <p:cNvSpPr>
            <a:spLocks noGrp="1"/>
          </p:cNvSpPr>
          <p:nvPr>
            <p:ph type="sldNum" sz="quarter" idx="5"/>
          </p:nvPr>
        </p:nvSpPr>
        <p:spPr/>
        <p:txBody>
          <a:bodyPr/>
          <a:lstStyle/>
          <a:p>
            <a:fld id="{462E31B0-23CE-498A-B188-715B4E88CB4C}" type="slidenum">
              <a:rPr lang="zh-CN" altLang="en-US" smtClean="0"/>
              <a:t>3</a:t>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r>
              <a:rPr lang="zh-CN" altLang="en-US"/>
              <a:t>In the last section, I would like to analyse our experiments results and summarize our research.</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r>
              <a:rPr lang="zh-CN" altLang="en-US"/>
              <a:t>Oriented to solve the TSP problem, we delved into three classes of algorithms and selected representative methods from each class to conduct experiments. We used st70 as the dataset, which contains the serial numbers and coordinates of 70 cities. Then we wrote code to implement different methods to generate the corresponding roadmap and the length of the best path.</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r>
              <a:rPr lang="zh-CN" altLang="en-US"/>
              <a:t>This page shows the results of our experiments. Initially, it can be noticed that there are several crossings and loops on the roadmaps of ACO and PN, and the path lengths generated by ACO and PN are larger than the other path lengths, where PN generates the longest path length. It's probably because ACO is a probabilistic technique that can sometimes get trapped in suboptimal paths, and PN needs more training data and training time to get better results. </a:t>
            </a:r>
          </a:p>
          <a:p>
            <a:r>
              <a:rPr lang="zh-CN" altLang="en-US"/>
              <a:t>Additionally, focusing on the results of GA, SA and DP we can see that their path lengths are very close to each other, all significantly better than ACO and PN. There are a few apparent detours in their roadmaps that might be the result of these algorithms escaping local minima. Among the above algorithms, DP generates the shortest path length. The success of DP here might indicate that the problem size of 70 cities was within the feasible range for the algorithm to compute an exact solution efficiently.</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r>
              <a:rPr lang="zh-CN" altLang="en-US"/>
              <a:t>Then I’d like to summarize the pros and cons of the three types of algorithms and the characteristics of their applications。</a:t>
            </a:r>
          </a:p>
          <a:p>
            <a:r>
              <a:rPr lang="zh-CN" altLang="en-US"/>
              <a:t>The first one is the Heuristic Algorithm. These algorithms are efficient for large problem instances and simple to implement, but they do not guarantee an optimal solution. They offer a practical trade-off between solution quality and computational efficiency, making them suitable for large or real-time applications.</a:t>
            </a:r>
          </a:p>
          <a:p>
            <a:r>
              <a:rPr lang="zh-CN" altLang="en-US"/>
              <a:t>Then we learn about the Exact Algorithm. These algorithms guarantee to find the optimal solution but require significant computational resources even for moderately sized problems. Hence they are invaluable for smaller instances where an optimal solution is paramount.</a:t>
            </a:r>
          </a:p>
          <a:p>
            <a:r>
              <a:rPr lang="zh-CN" altLang="en-US"/>
              <a:t>Finally, it comes to the deep neural network. DNNs can learn complex patterns and relationships within the data but require a large amount of training data to effectively learn and generalize. </a:t>
            </a:r>
          </a:p>
          <a:p>
            <a:r>
              <a:rPr lang="zh-CN" altLang="en-US"/>
              <a:t>All in all, the field of TSP problem is pushing the limit of deep learning. Although nowadays traditional solvers provide better solutions than learning models, further developments can still be considered. An attractive research direction is to leverage learning techniques to improve traditional solvers. For example, deep neural networks can be used to imitate expert heuristics and speed-up the computational time. Future work may focus on going beyond that, and there is a lot of potential for cutting-edge approaches to revolutionize how we solve TSP and other optimization problems.</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r>
              <a:rPr lang="en-US" altLang="zh-CN">
                <a:sym typeface="+mn-ea"/>
              </a:rPr>
              <a:t>These are our references and t</a:t>
            </a:r>
            <a:r>
              <a:rPr lang="zh-CN" altLang="en-US">
                <a:sym typeface="+mn-ea"/>
              </a:rPr>
              <a:t>hat</a:t>
            </a:r>
            <a:r>
              <a:rPr lang="en-US" altLang="zh-CN">
                <a:sym typeface="+mn-ea"/>
              </a:rPr>
              <a:t>’</a:t>
            </a:r>
            <a:r>
              <a:rPr lang="zh-CN" altLang="en-US">
                <a:sym typeface="+mn-ea"/>
              </a:rPr>
              <a:t>s all of our presentation.</a:t>
            </a:r>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r>
              <a:rPr lang="zh-CN" altLang="en-US"/>
              <a:t>Thank you.</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t>Traveling salesman problem is a classic problem in optimization. The original problem involves a traveling salesman, who needs to visit all the cities once and then returns to the original position. (</a:t>
            </a:r>
            <a:r>
              <a:rPr lang="zh-CN" altLang="en-US" dirty="0"/>
              <a:t>点</a:t>
            </a:r>
            <a:r>
              <a:rPr lang="en-US" altLang="zh-CN" dirty="0"/>
              <a:t>) The salesman usually want to minimize the total travel distance to save time and fuel.</a:t>
            </a:r>
            <a:endParaRPr lang="zh-CN" alt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definition may be a bit abstract, so let's start with its practical application. Imagine that you are an expressman, you want to plan the shortest route to deliver today's packages. (</a:t>
            </a:r>
            <a:r>
              <a:rPr lang="zh-CN" altLang="en-US" dirty="0"/>
              <a:t>点）</a:t>
            </a:r>
            <a:r>
              <a:rPr lang="en-US" altLang="zh-CN" dirty="0"/>
              <a:t>You might start by marking all the destinations on a map, then attempt to figure out the shortest route. At first glance, this might not seem very difficult. You just visit the destination that is closest to you and that you haven't visited yet.  (</a:t>
            </a:r>
            <a:r>
              <a:rPr lang="zh-CN" altLang="en-US" dirty="0"/>
              <a:t>点完</a:t>
            </a:r>
            <a:r>
              <a:rPr lang="en-US" altLang="zh-CN" dirty="0"/>
              <a:t>) That's not too bad. But what if your map looks like this?</a:t>
            </a:r>
            <a:endParaRPr lang="zh-CN" altLang="en-US" dirty="0"/>
          </a:p>
        </p:txBody>
      </p:sp>
      <p:sp>
        <p:nvSpPr>
          <p:cNvPr id="4" name="灯片编号占位符 3"/>
          <p:cNvSpPr>
            <a:spLocks noGrp="1"/>
          </p:cNvSpPr>
          <p:nvPr>
            <p:ph type="sldNum" sz="quarter" idx="5"/>
          </p:nvPr>
        </p:nvSpPr>
        <p:spPr/>
        <p:txBody>
          <a:bodyPr/>
          <a:lstStyle/>
          <a:p>
            <a:fld id="{462E31B0-23CE-498A-B188-715B4E88CB4C}" type="slidenum">
              <a:rPr lang="zh-CN" altLang="en-US" smtClean="0"/>
              <a:t>5</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t>
            </a:r>
            <a:r>
              <a:rPr lang="zh-CN" altLang="en-US" dirty="0"/>
              <a:t>点完）</a:t>
            </a:r>
            <a:r>
              <a:rPr lang="en-US" altLang="zh-CN" dirty="0"/>
              <a:t>By going only to the closest destination, and never thinking ahead, you can get yourself caught in situations like this. It increases the total length of your trip. </a:t>
            </a:r>
            <a:endParaRPr lang="zh-CN" altLang="en-US" dirty="0"/>
          </a:p>
        </p:txBody>
      </p:sp>
      <p:sp>
        <p:nvSpPr>
          <p:cNvPr id="4" name="灯片编号占位符 3"/>
          <p:cNvSpPr>
            <a:spLocks noGrp="1"/>
          </p:cNvSpPr>
          <p:nvPr>
            <p:ph type="sldNum" sz="quarter" idx="5"/>
          </p:nvPr>
        </p:nvSpPr>
        <p:spPr/>
        <p:txBody>
          <a:bodyPr/>
          <a:lstStyle/>
          <a:p>
            <a:fld id="{462E31B0-23CE-498A-B188-715B4E88CB4C}" type="slidenum">
              <a:rPr lang="zh-CN" altLang="en-US" smtClean="0"/>
              <a:t>6</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So today, we are going to explore three different methods to helping find the shortest path for the expressman. We'll look at three heuristic methods, an exact method, and a deep neural network approach to see how they can effectively solve the traveling salesman problem.</a:t>
            </a:r>
            <a:endParaRPr lang="zh-CN" altLang="en-US" dirty="0"/>
          </a:p>
        </p:txBody>
      </p:sp>
      <p:sp>
        <p:nvSpPr>
          <p:cNvPr id="4" name="灯片编号占位符 3"/>
          <p:cNvSpPr>
            <a:spLocks noGrp="1"/>
          </p:cNvSpPr>
          <p:nvPr>
            <p:ph type="sldNum" sz="quarter" idx="5"/>
          </p:nvPr>
        </p:nvSpPr>
        <p:spPr/>
        <p:txBody>
          <a:bodyPr/>
          <a:lstStyle/>
          <a:p>
            <a:fld id="{462E31B0-23CE-498A-B188-715B4E88CB4C}" type="slidenum">
              <a:rPr lang="zh-CN" altLang="en-US" smtClean="0"/>
              <a:t>7</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Let’s start by the heuristic methods.</a:t>
            </a:r>
            <a:endParaRPr kumimoji="1" lang="zh-CN" altLang="en-US" dirty="0"/>
          </a:p>
        </p:txBody>
      </p:sp>
      <p:sp>
        <p:nvSpPr>
          <p:cNvPr id="4" name="灯片编号占位符 3"/>
          <p:cNvSpPr>
            <a:spLocks noGrp="1"/>
          </p:cNvSpPr>
          <p:nvPr>
            <p:ph type="sldNum" sz="quarter" idx="5"/>
          </p:nvPr>
        </p:nvSpPr>
        <p:spPr/>
        <p:txBody>
          <a:bodyPr/>
          <a:lstStyle/>
          <a:p>
            <a:fld id="{462E31B0-23CE-498A-B188-715B4E88CB4C}" type="slidenum">
              <a:rPr lang="zh-CN" altLang="en-US" smtClean="0"/>
              <a:t>8</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t>
            </a:r>
            <a:r>
              <a:rPr lang="zh-CN" altLang="en-US" dirty="0"/>
              <a:t>点</a:t>
            </a:r>
            <a:r>
              <a:rPr lang="en-US" altLang="zh-CN" dirty="0"/>
              <a:t>)TSP is known to be an NP-hard problem, indicating that there is no algorithm can figure out all instances of the problem in polynomial time. It means that it will take a very long time to find the best solution as the problem gets bigger.</a:t>
            </a:r>
            <a:endParaRPr lang="zh-CN" altLang="en-US" dirty="0"/>
          </a:p>
        </p:txBody>
      </p:sp>
      <p:sp>
        <p:nvSpPr>
          <p:cNvPr id="4" name="灯片编号占位符 3"/>
          <p:cNvSpPr>
            <a:spLocks noGrp="1"/>
          </p:cNvSpPr>
          <p:nvPr>
            <p:ph type="sldNum" sz="quarter" idx="5"/>
          </p:nvPr>
        </p:nvSpPr>
        <p:spPr/>
        <p:txBody>
          <a:bodyPr/>
          <a:lstStyle/>
          <a:p>
            <a:fld id="{462E31B0-23CE-498A-B188-715B4E88CB4C}" type="slidenum">
              <a:rPr lang="zh-CN" altLang="en-US" smtClean="0"/>
              <a:t>9</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Custom Layout">
    <p:spTree>
      <p:nvGrpSpPr>
        <p:cNvPr id="1" name=""/>
        <p:cNvGrpSpPr/>
        <p:nvPr/>
      </p:nvGrpSpPr>
      <p:grpSpPr>
        <a:xfrm>
          <a:off x="0" y="0"/>
          <a:ext cx="0" cy="0"/>
          <a:chOff x="0" y="0"/>
          <a:chExt cx="0" cy="0"/>
        </a:xfrm>
      </p:grpSpPr>
      <p:sp>
        <p:nvSpPr>
          <p:cNvPr id="11" name="幻灯片编号"/>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仅标题">
    <p:bg>
      <p:bgPr>
        <a:solidFill>
          <a:srgbClr val="FFFFFF"/>
        </a:solidFill>
        <a:effectLst/>
      </p:bgPr>
    </p:bg>
    <p:spTree>
      <p:nvGrpSpPr>
        <p:cNvPr id="1" name=""/>
        <p:cNvGrpSpPr/>
        <p:nvPr/>
      </p:nvGrpSpPr>
      <p:grpSpPr>
        <a:xfrm>
          <a:off x="0" y="0"/>
          <a:ext cx="0" cy="0"/>
          <a:chOff x="0" y="0"/>
          <a:chExt cx="0" cy="0"/>
        </a:xfrm>
      </p:grpSpPr>
      <p:sp>
        <p:nvSpPr>
          <p:cNvPr id="98" name="标题文本"/>
          <p:cNvSpPr txBox="1">
            <a:spLocks noGrp="1"/>
          </p:cNvSpPr>
          <p:nvPr>
            <p:ph type="title" hasCustomPrompt="1"/>
          </p:nvPr>
        </p:nvSpPr>
        <p:spPr>
          <a:xfrm>
            <a:off x="838200" y="365125"/>
            <a:ext cx="10515600" cy="1325563"/>
          </a:xfrm>
          <a:prstGeom prst="rect">
            <a:avLst/>
          </a:prstGeom>
        </p:spPr>
        <p:txBody>
          <a:bodyPr>
            <a:normAutofit/>
          </a:bodyPr>
          <a:lstStyle>
            <a:lvl1pPr>
              <a:defRPr sz="4400">
                <a:latin typeface="Calibri Light" panose="020F0302020204030204"/>
                <a:ea typeface="Calibri Light" panose="020F0302020204030204"/>
                <a:cs typeface="Calibri Light" panose="020F0302020204030204"/>
                <a:sym typeface="Calibri Light" panose="020F0302020204030204"/>
              </a:defRPr>
            </a:lvl1pPr>
          </a:lstStyle>
          <a:p>
            <a:r>
              <a:t>标题文本</a:t>
            </a:r>
          </a:p>
        </p:txBody>
      </p:sp>
      <p:sp>
        <p:nvSpPr>
          <p:cNvPr id="99" name="幻灯片编号"/>
          <p:cNvSpPr txBox="1">
            <a:spLocks noGrp="1"/>
          </p:cNvSpPr>
          <p:nvPr>
            <p:ph type="sldNum" sz="quarter" idx="2"/>
          </p:nvPr>
        </p:nvSpPr>
        <p:spPr>
          <a:xfrm>
            <a:off x="11089818" y="6404292"/>
            <a:ext cx="263983" cy="269241"/>
          </a:xfrm>
          <a:prstGeom prst="rect">
            <a:avLst/>
          </a:prstGeom>
        </p:spPr>
        <p:txBody>
          <a:bodyPr/>
          <a:lstStyle>
            <a:lvl1pPr>
              <a:defRPr>
                <a:solidFill>
                  <a:srgbClr val="888888"/>
                </a:solidFill>
                <a:latin typeface="+mj-lt"/>
                <a:ea typeface="+mj-ea"/>
                <a:cs typeface="+mj-cs"/>
                <a:sym typeface="Calibri" panose="020F0502020204030204"/>
              </a:defRPr>
            </a:lvl1pPr>
          </a:lstStyle>
          <a:p>
            <a:fld id="{86CB4B4D-7CA3-9044-876B-883B54F8677D}" type="slidenum">
              <a:rPr/>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内容与标题">
    <p:bg>
      <p:bgPr>
        <a:solidFill>
          <a:srgbClr val="FFFFFF"/>
        </a:solidFill>
        <a:effectLst/>
      </p:bgPr>
    </p:bg>
    <p:spTree>
      <p:nvGrpSpPr>
        <p:cNvPr id="1" name=""/>
        <p:cNvGrpSpPr/>
        <p:nvPr/>
      </p:nvGrpSpPr>
      <p:grpSpPr>
        <a:xfrm>
          <a:off x="0" y="0"/>
          <a:ext cx="0" cy="0"/>
          <a:chOff x="0" y="0"/>
          <a:chExt cx="0" cy="0"/>
        </a:xfrm>
      </p:grpSpPr>
      <p:sp>
        <p:nvSpPr>
          <p:cNvPr id="113" name="标题文本"/>
          <p:cNvSpPr txBox="1">
            <a:spLocks noGrp="1"/>
          </p:cNvSpPr>
          <p:nvPr>
            <p:ph type="title" hasCustomPrompt="1"/>
          </p:nvPr>
        </p:nvSpPr>
        <p:spPr>
          <a:xfrm>
            <a:off x="839787" y="457200"/>
            <a:ext cx="3932239" cy="1600200"/>
          </a:xfrm>
          <a:prstGeom prst="rect">
            <a:avLst/>
          </a:prstGeom>
        </p:spPr>
        <p:txBody>
          <a:bodyPr anchor="b">
            <a:normAutofit/>
          </a:bodyPr>
          <a:lstStyle>
            <a:lvl1pPr>
              <a:defRPr sz="3200">
                <a:latin typeface="Calibri Light" panose="020F0302020204030204"/>
                <a:ea typeface="Calibri Light" panose="020F0302020204030204"/>
                <a:cs typeface="Calibri Light" panose="020F0302020204030204"/>
                <a:sym typeface="Calibri Light" panose="020F0302020204030204"/>
              </a:defRPr>
            </a:lvl1pPr>
          </a:lstStyle>
          <a:p>
            <a:r>
              <a:t>标题文本</a:t>
            </a:r>
          </a:p>
        </p:txBody>
      </p:sp>
      <p:sp>
        <p:nvSpPr>
          <p:cNvPr id="114" name="正文级别 1…"/>
          <p:cNvSpPr txBox="1">
            <a:spLocks noGrp="1"/>
          </p:cNvSpPr>
          <p:nvPr>
            <p:ph type="body" sz="half" idx="1" hasCustomPrompt="1"/>
          </p:nvPr>
        </p:nvSpPr>
        <p:spPr>
          <a:xfrm>
            <a:off x="5183187" y="987425"/>
            <a:ext cx="6172201" cy="4873625"/>
          </a:xfrm>
          <a:prstGeom prst="rect">
            <a:avLst/>
          </a:prstGeom>
        </p:spPr>
        <p:txBody>
          <a:bodyPr>
            <a:normAutofit/>
          </a:bodyPr>
          <a:lstStyle>
            <a:lvl1pPr>
              <a:defRPr sz="3200">
                <a:latin typeface="+mj-lt"/>
                <a:ea typeface="+mj-ea"/>
                <a:cs typeface="+mj-cs"/>
                <a:sym typeface="Calibri" panose="020F0502020204030204"/>
              </a:defRPr>
            </a:lvl1pPr>
            <a:lvl2pPr marL="718185" indent="-260985">
              <a:defRPr sz="3200">
                <a:latin typeface="+mj-lt"/>
                <a:ea typeface="+mj-ea"/>
                <a:cs typeface="+mj-cs"/>
                <a:sym typeface="Calibri" panose="020F0502020204030204"/>
              </a:defRPr>
            </a:lvl2pPr>
            <a:lvl3pPr>
              <a:defRPr sz="3200">
                <a:latin typeface="+mj-lt"/>
                <a:ea typeface="+mj-ea"/>
                <a:cs typeface="+mj-cs"/>
                <a:sym typeface="Calibri" panose="020F0502020204030204"/>
              </a:defRPr>
            </a:lvl3pPr>
            <a:lvl4pPr marL="1737360" indent="-365760">
              <a:defRPr sz="3200">
                <a:latin typeface="+mj-lt"/>
                <a:ea typeface="+mj-ea"/>
                <a:cs typeface="+mj-cs"/>
                <a:sym typeface="Calibri" panose="020F0502020204030204"/>
              </a:defRPr>
            </a:lvl4pPr>
            <a:lvl5pPr marL="2194560" indent="-365760">
              <a:defRPr sz="3200">
                <a:latin typeface="+mj-lt"/>
                <a:ea typeface="+mj-ea"/>
                <a:cs typeface="+mj-cs"/>
                <a:sym typeface="Calibri" panose="020F0502020204030204"/>
              </a:defRPr>
            </a:lvl5pPr>
          </a:lstStyle>
          <a:p>
            <a:r>
              <a:t>正文级别 1</a:t>
            </a:r>
          </a:p>
          <a:p>
            <a:pPr lvl="1"/>
            <a:r>
              <a:t>正文级别 2</a:t>
            </a:r>
          </a:p>
          <a:p>
            <a:pPr lvl="2"/>
            <a:r>
              <a:t>正文级别 3</a:t>
            </a:r>
          </a:p>
          <a:p>
            <a:pPr lvl="3"/>
            <a:r>
              <a:t>正文级别 4</a:t>
            </a:r>
          </a:p>
          <a:p>
            <a:pPr lvl="4"/>
            <a:r>
              <a:t>正文级别 5</a:t>
            </a:r>
          </a:p>
        </p:txBody>
      </p:sp>
      <p:sp>
        <p:nvSpPr>
          <p:cNvPr id="115" name="Text Placeholder 3"/>
          <p:cNvSpPr>
            <a:spLocks noGrp="1"/>
          </p:cNvSpPr>
          <p:nvPr>
            <p:ph type="body" sz="quarter" idx="13"/>
          </p:nvPr>
        </p:nvSpPr>
        <p:spPr>
          <a:xfrm>
            <a:off x="839787" y="2057400"/>
            <a:ext cx="3932239" cy="3811588"/>
          </a:xfrm>
          <a:prstGeom prst="rect">
            <a:avLst/>
          </a:prstGeom>
        </p:spPr>
        <p:txBody>
          <a:bodyPr>
            <a:normAutofit/>
          </a:bodyPr>
          <a:lstStyle/>
          <a:p>
            <a:pPr marL="0" indent="0">
              <a:buSzTx/>
              <a:buFontTx/>
              <a:buNone/>
              <a:defRPr sz="1600">
                <a:latin typeface="+mj-lt"/>
                <a:ea typeface="+mj-ea"/>
                <a:cs typeface="+mj-cs"/>
                <a:sym typeface="Calibri" panose="020F0502020204030204"/>
              </a:defRPr>
            </a:pPr>
            <a:endParaRPr/>
          </a:p>
        </p:txBody>
      </p:sp>
      <p:sp>
        <p:nvSpPr>
          <p:cNvPr id="116" name="幻灯片编号"/>
          <p:cNvSpPr txBox="1">
            <a:spLocks noGrp="1"/>
          </p:cNvSpPr>
          <p:nvPr>
            <p:ph type="sldNum" sz="quarter" idx="2"/>
          </p:nvPr>
        </p:nvSpPr>
        <p:spPr>
          <a:xfrm>
            <a:off x="11089818" y="6404292"/>
            <a:ext cx="263983" cy="269241"/>
          </a:xfrm>
          <a:prstGeom prst="rect">
            <a:avLst/>
          </a:prstGeom>
        </p:spPr>
        <p:txBody>
          <a:bodyPr/>
          <a:lstStyle>
            <a:lvl1pPr>
              <a:defRPr>
                <a:solidFill>
                  <a:srgbClr val="888888"/>
                </a:solidFill>
                <a:latin typeface="+mj-lt"/>
                <a:ea typeface="+mj-ea"/>
                <a:cs typeface="+mj-cs"/>
                <a:sym typeface="Calibri" panose="020F0502020204030204"/>
              </a:defRPr>
            </a:lvl1pPr>
          </a:lstStyle>
          <a:p>
            <a:fld id="{86CB4B4D-7CA3-9044-876B-883B54F8677D}" type="slidenum">
              <a:rPr/>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图片与标题">
    <p:bg>
      <p:bgPr>
        <a:solidFill>
          <a:srgbClr val="FFFFFF"/>
        </a:solidFill>
        <a:effectLst/>
      </p:bgPr>
    </p:bg>
    <p:spTree>
      <p:nvGrpSpPr>
        <p:cNvPr id="1" name=""/>
        <p:cNvGrpSpPr/>
        <p:nvPr/>
      </p:nvGrpSpPr>
      <p:grpSpPr>
        <a:xfrm>
          <a:off x="0" y="0"/>
          <a:ext cx="0" cy="0"/>
          <a:chOff x="0" y="0"/>
          <a:chExt cx="0" cy="0"/>
        </a:xfrm>
      </p:grpSpPr>
      <p:sp>
        <p:nvSpPr>
          <p:cNvPr id="123" name="标题文本"/>
          <p:cNvSpPr txBox="1">
            <a:spLocks noGrp="1"/>
          </p:cNvSpPr>
          <p:nvPr>
            <p:ph type="title" hasCustomPrompt="1"/>
          </p:nvPr>
        </p:nvSpPr>
        <p:spPr>
          <a:xfrm>
            <a:off x="839787" y="457200"/>
            <a:ext cx="3932239" cy="1600200"/>
          </a:xfrm>
          <a:prstGeom prst="rect">
            <a:avLst/>
          </a:prstGeom>
        </p:spPr>
        <p:txBody>
          <a:bodyPr anchor="b">
            <a:normAutofit/>
          </a:bodyPr>
          <a:lstStyle>
            <a:lvl1pPr>
              <a:defRPr sz="3200">
                <a:latin typeface="Calibri Light" panose="020F0302020204030204"/>
                <a:ea typeface="Calibri Light" panose="020F0302020204030204"/>
                <a:cs typeface="Calibri Light" panose="020F0302020204030204"/>
                <a:sym typeface="Calibri Light" panose="020F0302020204030204"/>
              </a:defRPr>
            </a:lvl1pPr>
          </a:lstStyle>
          <a:p>
            <a:r>
              <a:t>标题文本</a:t>
            </a:r>
          </a:p>
        </p:txBody>
      </p:sp>
      <p:sp>
        <p:nvSpPr>
          <p:cNvPr id="124" name="Picture Placeholder 2"/>
          <p:cNvSpPr>
            <a:spLocks noGrp="1"/>
          </p:cNvSpPr>
          <p:nvPr>
            <p:ph type="pic" sz="half" idx="13"/>
          </p:nvPr>
        </p:nvSpPr>
        <p:spPr>
          <a:xfrm>
            <a:off x="5183187" y="987425"/>
            <a:ext cx="6172201" cy="4873625"/>
          </a:xfrm>
          <a:prstGeom prst="rect">
            <a:avLst/>
          </a:prstGeom>
        </p:spPr>
        <p:txBody>
          <a:bodyPr lIns="91439" rIns="91439"/>
          <a:lstStyle/>
          <a:p>
            <a:endParaRPr/>
          </a:p>
        </p:txBody>
      </p:sp>
      <p:sp>
        <p:nvSpPr>
          <p:cNvPr id="125" name="正文级别 1…"/>
          <p:cNvSpPr txBox="1">
            <a:spLocks noGrp="1"/>
          </p:cNvSpPr>
          <p:nvPr>
            <p:ph type="body" sz="quarter" idx="1" hasCustomPrompt="1"/>
          </p:nvPr>
        </p:nvSpPr>
        <p:spPr>
          <a:xfrm>
            <a:off x="839787" y="2057400"/>
            <a:ext cx="3932239" cy="3811588"/>
          </a:xfrm>
          <a:prstGeom prst="rect">
            <a:avLst/>
          </a:prstGeom>
        </p:spPr>
        <p:txBody>
          <a:bodyPr>
            <a:normAutofit/>
          </a:bodyPr>
          <a:lstStyle>
            <a:lvl1pPr marL="0" indent="0">
              <a:buSzTx/>
              <a:buFontTx/>
              <a:buNone/>
              <a:defRPr sz="1600">
                <a:latin typeface="+mj-lt"/>
                <a:ea typeface="+mj-ea"/>
                <a:cs typeface="+mj-cs"/>
                <a:sym typeface="Calibri" panose="020F0502020204030204"/>
              </a:defRPr>
            </a:lvl1pPr>
            <a:lvl2pPr marL="0" indent="457200">
              <a:buSzTx/>
              <a:buFontTx/>
              <a:buNone/>
              <a:defRPr sz="1600">
                <a:latin typeface="+mj-lt"/>
                <a:ea typeface="+mj-ea"/>
                <a:cs typeface="+mj-cs"/>
                <a:sym typeface="Calibri" panose="020F0502020204030204"/>
              </a:defRPr>
            </a:lvl2pPr>
            <a:lvl3pPr marL="0" indent="914400">
              <a:buSzTx/>
              <a:buFontTx/>
              <a:buNone/>
              <a:defRPr sz="1600">
                <a:latin typeface="+mj-lt"/>
                <a:ea typeface="+mj-ea"/>
                <a:cs typeface="+mj-cs"/>
                <a:sym typeface="Calibri" panose="020F0502020204030204"/>
              </a:defRPr>
            </a:lvl3pPr>
            <a:lvl4pPr marL="0" indent="1371600">
              <a:buSzTx/>
              <a:buFontTx/>
              <a:buNone/>
              <a:defRPr sz="1600">
                <a:latin typeface="+mj-lt"/>
                <a:ea typeface="+mj-ea"/>
                <a:cs typeface="+mj-cs"/>
                <a:sym typeface="Calibri" panose="020F0502020204030204"/>
              </a:defRPr>
            </a:lvl4pPr>
            <a:lvl5pPr marL="0" indent="1828800">
              <a:buSzTx/>
              <a:buFontTx/>
              <a:buNone/>
              <a:defRPr sz="1600">
                <a:latin typeface="+mj-lt"/>
                <a:ea typeface="+mj-ea"/>
                <a:cs typeface="+mj-cs"/>
                <a:sym typeface="Calibri" panose="020F0502020204030204"/>
              </a:defRPr>
            </a:lvl5pPr>
          </a:lstStyle>
          <a:p>
            <a:r>
              <a:t>正文级别 1</a:t>
            </a:r>
          </a:p>
          <a:p>
            <a:pPr lvl="1"/>
            <a:r>
              <a:t>正文级别 2</a:t>
            </a:r>
          </a:p>
          <a:p>
            <a:pPr lvl="2"/>
            <a:r>
              <a:t>正文级别 3</a:t>
            </a:r>
          </a:p>
          <a:p>
            <a:pPr lvl="3"/>
            <a:r>
              <a:t>正文级别 4</a:t>
            </a:r>
          </a:p>
          <a:p>
            <a:pPr lvl="4"/>
            <a:r>
              <a:t>正文级别 5</a:t>
            </a:r>
          </a:p>
        </p:txBody>
      </p:sp>
      <p:sp>
        <p:nvSpPr>
          <p:cNvPr id="126" name="幻灯片编号"/>
          <p:cNvSpPr txBox="1">
            <a:spLocks noGrp="1"/>
          </p:cNvSpPr>
          <p:nvPr>
            <p:ph type="sldNum" sz="quarter" idx="2"/>
          </p:nvPr>
        </p:nvSpPr>
        <p:spPr>
          <a:xfrm>
            <a:off x="11089818" y="6404292"/>
            <a:ext cx="263983" cy="269241"/>
          </a:xfrm>
          <a:prstGeom prst="rect">
            <a:avLst/>
          </a:prstGeom>
        </p:spPr>
        <p:txBody>
          <a:bodyPr/>
          <a:lstStyle>
            <a:lvl1pPr>
              <a:defRPr>
                <a:solidFill>
                  <a:srgbClr val="888888"/>
                </a:solidFill>
                <a:latin typeface="+mj-lt"/>
                <a:ea typeface="+mj-ea"/>
                <a:cs typeface="+mj-cs"/>
                <a:sym typeface="Calibri" panose="020F0502020204030204"/>
              </a:defRPr>
            </a:lvl1pPr>
          </a:lstStyle>
          <a:p>
            <a:fld id="{86CB4B4D-7CA3-9044-876B-883B54F8677D}" type="slidenum">
              <a:rPr/>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标题和竖排文字">
    <p:bg>
      <p:bgPr>
        <a:solidFill>
          <a:srgbClr val="FFFFFF"/>
        </a:solidFill>
        <a:effectLst/>
      </p:bgPr>
    </p:bg>
    <p:spTree>
      <p:nvGrpSpPr>
        <p:cNvPr id="1" name=""/>
        <p:cNvGrpSpPr/>
        <p:nvPr/>
      </p:nvGrpSpPr>
      <p:grpSpPr>
        <a:xfrm>
          <a:off x="0" y="0"/>
          <a:ext cx="0" cy="0"/>
          <a:chOff x="0" y="0"/>
          <a:chExt cx="0" cy="0"/>
        </a:xfrm>
      </p:grpSpPr>
      <p:sp>
        <p:nvSpPr>
          <p:cNvPr id="133" name="标题文本"/>
          <p:cNvSpPr txBox="1">
            <a:spLocks noGrp="1"/>
          </p:cNvSpPr>
          <p:nvPr>
            <p:ph type="title" hasCustomPrompt="1"/>
          </p:nvPr>
        </p:nvSpPr>
        <p:spPr>
          <a:xfrm>
            <a:off x="838200" y="365125"/>
            <a:ext cx="10515600" cy="1325563"/>
          </a:xfrm>
          <a:prstGeom prst="rect">
            <a:avLst/>
          </a:prstGeom>
        </p:spPr>
        <p:txBody>
          <a:bodyPr>
            <a:normAutofit/>
          </a:bodyPr>
          <a:lstStyle>
            <a:lvl1pPr>
              <a:defRPr sz="4400">
                <a:latin typeface="Calibri Light" panose="020F0302020204030204"/>
                <a:ea typeface="Calibri Light" panose="020F0302020204030204"/>
                <a:cs typeface="Calibri Light" panose="020F0302020204030204"/>
                <a:sym typeface="Calibri Light" panose="020F0302020204030204"/>
              </a:defRPr>
            </a:lvl1pPr>
          </a:lstStyle>
          <a:p>
            <a:r>
              <a:t>标题文本</a:t>
            </a:r>
          </a:p>
        </p:txBody>
      </p:sp>
      <p:sp>
        <p:nvSpPr>
          <p:cNvPr id="134" name="正文级别 1…"/>
          <p:cNvSpPr txBox="1">
            <a:spLocks noGrp="1"/>
          </p:cNvSpPr>
          <p:nvPr>
            <p:ph type="body" idx="1" hasCustomPrompt="1"/>
          </p:nvPr>
        </p:nvSpPr>
        <p:spPr>
          <a:xfrm>
            <a:off x="838200" y="1825625"/>
            <a:ext cx="10515600" cy="4351338"/>
          </a:xfrm>
          <a:prstGeom prst="rect">
            <a:avLst/>
          </a:prstGeom>
        </p:spPr>
        <p:txBody>
          <a:bodyPr>
            <a:normAutofit/>
          </a:bodyPr>
          <a:lstStyle>
            <a:lvl1pPr>
              <a:defRPr sz="2800">
                <a:latin typeface="+mj-lt"/>
                <a:ea typeface="+mj-ea"/>
                <a:cs typeface="+mj-cs"/>
                <a:sym typeface="Calibri" panose="020F0502020204030204"/>
              </a:defRPr>
            </a:lvl1pPr>
            <a:lvl2pPr marL="723900" indent="-266700">
              <a:defRPr sz="2800">
                <a:latin typeface="+mj-lt"/>
                <a:ea typeface="+mj-ea"/>
                <a:cs typeface="+mj-cs"/>
                <a:sym typeface="Calibri" panose="020F0502020204030204"/>
              </a:defRPr>
            </a:lvl2pPr>
            <a:lvl3pPr marL="1234440" indent="-320040">
              <a:defRPr sz="2800">
                <a:latin typeface="+mj-lt"/>
                <a:ea typeface="+mj-ea"/>
                <a:cs typeface="+mj-cs"/>
                <a:sym typeface="Calibri" panose="020F0502020204030204"/>
              </a:defRPr>
            </a:lvl3pPr>
            <a:lvl4pPr marL="1727200" indent="-355600">
              <a:defRPr sz="2800">
                <a:latin typeface="+mj-lt"/>
                <a:ea typeface="+mj-ea"/>
                <a:cs typeface="+mj-cs"/>
                <a:sym typeface="Calibri" panose="020F0502020204030204"/>
              </a:defRPr>
            </a:lvl4pPr>
            <a:lvl5pPr marL="2184400" indent="-355600">
              <a:defRPr sz="2800">
                <a:latin typeface="+mj-lt"/>
                <a:ea typeface="+mj-ea"/>
                <a:cs typeface="+mj-cs"/>
                <a:sym typeface="Calibri" panose="020F0502020204030204"/>
              </a:defRPr>
            </a:lvl5pPr>
          </a:lstStyle>
          <a:p>
            <a:r>
              <a:t>正文级别 1</a:t>
            </a:r>
          </a:p>
          <a:p>
            <a:pPr lvl="1"/>
            <a:r>
              <a:t>正文级别 2</a:t>
            </a:r>
          </a:p>
          <a:p>
            <a:pPr lvl="2"/>
            <a:r>
              <a:t>正文级别 3</a:t>
            </a:r>
          </a:p>
          <a:p>
            <a:pPr lvl="3"/>
            <a:r>
              <a:t>正文级别 4</a:t>
            </a:r>
          </a:p>
          <a:p>
            <a:pPr lvl="4"/>
            <a:r>
              <a:t>正文级别 5</a:t>
            </a:r>
          </a:p>
        </p:txBody>
      </p:sp>
      <p:sp>
        <p:nvSpPr>
          <p:cNvPr id="135" name="幻灯片编号"/>
          <p:cNvSpPr txBox="1">
            <a:spLocks noGrp="1"/>
          </p:cNvSpPr>
          <p:nvPr>
            <p:ph type="sldNum" sz="quarter" idx="2"/>
          </p:nvPr>
        </p:nvSpPr>
        <p:spPr>
          <a:xfrm>
            <a:off x="11089818" y="6404292"/>
            <a:ext cx="263983" cy="269241"/>
          </a:xfrm>
          <a:prstGeom prst="rect">
            <a:avLst/>
          </a:prstGeom>
        </p:spPr>
        <p:txBody>
          <a:bodyPr/>
          <a:lstStyle>
            <a:lvl1pPr>
              <a:defRPr>
                <a:solidFill>
                  <a:srgbClr val="888888"/>
                </a:solidFill>
                <a:latin typeface="+mj-lt"/>
                <a:ea typeface="+mj-ea"/>
                <a:cs typeface="+mj-cs"/>
                <a:sym typeface="Calibri" panose="020F0502020204030204"/>
              </a:defRPr>
            </a:lvl1pPr>
          </a:lstStyle>
          <a:p>
            <a:fld id="{86CB4B4D-7CA3-9044-876B-883B54F8677D}" type="slidenum">
              <a:rPr/>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垂直排列标题与&#10;文本">
    <p:bg>
      <p:bgPr>
        <a:solidFill>
          <a:srgbClr val="FFFFFF"/>
        </a:solidFill>
        <a:effectLst/>
      </p:bgPr>
    </p:bg>
    <p:spTree>
      <p:nvGrpSpPr>
        <p:cNvPr id="1" name=""/>
        <p:cNvGrpSpPr/>
        <p:nvPr/>
      </p:nvGrpSpPr>
      <p:grpSpPr>
        <a:xfrm>
          <a:off x="0" y="0"/>
          <a:ext cx="0" cy="0"/>
          <a:chOff x="0" y="0"/>
          <a:chExt cx="0" cy="0"/>
        </a:xfrm>
      </p:grpSpPr>
      <p:sp>
        <p:nvSpPr>
          <p:cNvPr id="142" name="标题文本"/>
          <p:cNvSpPr txBox="1">
            <a:spLocks noGrp="1"/>
          </p:cNvSpPr>
          <p:nvPr>
            <p:ph type="title" hasCustomPrompt="1"/>
          </p:nvPr>
        </p:nvSpPr>
        <p:spPr>
          <a:xfrm>
            <a:off x="8724900" y="365125"/>
            <a:ext cx="2628900" cy="5811838"/>
          </a:xfrm>
          <a:prstGeom prst="rect">
            <a:avLst/>
          </a:prstGeom>
        </p:spPr>
        <p:txBody>
          <a:bodyPr>
            <a:normAutofit/>
          </a:bodyPr>
          <a:lstStyle>
            <a:lvl1pPr>
              <a:defRPr sz="4400">
                <a:latin typeface="Calibri Light" panose="020F0302020204030204"/>
                <a:ea typeface="Calibri Light" panose="020F0302020204030204"/>
                <a:cs typeface="Calibri Light" panose="020F0302020204030204"/>
                <a:sym typeface="Calibri Light" panose="020F0302020204030204"/>
              </a:defRPr>
            </a:lvl1pPr>
          </a:lstStyle>
          <a:p>
            <a:r>
              <a:t>标题文本</a:t>
            </a:r>
          </a:p>
        </p:txBody>
      </p:sp>
      <p:sp>
        <p:nvSpPr>
          <p:cNvPr id="143" name="正文级别 1…"/>
          <p:cNvSpPr txBox="1">
            <a:spLocks noGrp="1"/>
          </p:cNvSpPr>
          <p:nvPr>
            <p:ph type="body" idx="1" hasCustomPrompt="1"/>
          </p:nvPr>
        </p:nvSpPr>
        <p:spPr>
          <a:xfrm>
            <a:off x="838200" y="365125"/>
            <a:ext cx="7734300" cy="5811838"/>
          </a:xfrm>
          <a:prstGeom prst="rect">
            <a:avLst/>
          </a:prstGeom>
        </p:spPr>
        <p:txBody>
          <a:bodyPr>
            <a:normAutofit/>
          </a:bodyPr>
          <a:lstStyle>
            <a:lvl1pPr>
              <a:defRPr sz="2800">
                <a:latin typeface="+mj-lt"/>
                <a:ea typeface="+mj-ea"/>
                <a:cs typeface="+mj-cs"/>
                <a:sym typeface="Calibri" panose="020F0502020204030204"/>
              </a:defRPr>
            </a:lvl1pPr>
            <a:lvl2pPr marL="723900" indent="-266700">
              <a:defRPr sz="2800">
                <a:latin typeface="+mj-lt"/>
                <a:ea typeface="+mj-ea"/>
                <a:cs typeface="+mj-cs"/>
                <a:sym typeface="Calibri" panose="020F0502020204030204"/>
              </a:defRPr>
            </a:lvl2pPr>
            <a:lvl3pPr marL="1234440" indent="-320040">
              <a:defRPr sz="2800">
                <a:latin typeface="+mj-lt"/>
                <a:ea typeface="+mj-ea"/>
                <a:cs typeface="+mj-cs"/>
                <a:sym typeface="Calibri" panose="020F0502020204030204"/>
              </a:defRPr>
            </a:lvl3pPr>
            <a:lvl4pPr marL="1727200" indent="-355600">
              <a:defRPr sz="2800">
                <a:latin typeface="+mj-lt"/>
                <a:ea typeface="+mj-ea"/>
                <a:cs typeface="+mj-cs"/>
                <a:sym typeface="Calibri" panose="020F0502020204030204"/>
              </a:defRPr>
            </a:lvl4pPr>
            <a:lvl5pPr marL="2184400" indent="-355600">
              <a:defRPr sz="2800">
                <a:latin typeface="+mj-lt"/>
                <a:ea typeface="+mj-ea"/>
                <a:cs typeface="+mj-cs"/>
                <a:sym typeface="Calibri" panose="020F0502020204030204"/>
              </a:defRPr>
            </a:lvl5pPr>
          </a:lstStyle>
          <a:p>
            <a:r>
              <a:t>正文级别 1</a:t>
            </a:r>
          </a:p>
          <a:p>
            <a:pPr lvl="1"/>
            <a:r>
              <a:t>正文级别 2</a:t>
            </a:r>
          </a:p>
          <a:p>
            <a:pPr lvl="2"/>
            <a:r>
              <a:t>正文级别 3</a:t>
            </a:r>
          </a:p>
          <a:p>
            <a:pPr lvl="3"/>
            <a:r>
              <a:t>正文级别 4</a:t>
            </a:r>
          </a:p>
          <a:p>
            <a:pPr lvl="4"/>
            <a:r>
              <a:t>正文级别 5</a:t>
            </a:r>
          </a:p>
        </p:txBody>
      </p:sp>
      <p:sp>
        <p:nvSpPr>
          <p:cNvPr id="144" name="幻灯片编号"/>
          <p:cNvSpPr txBox="1">
            <a:spLocks noGrp="1"/>
          </p:cNvSpPr>
          <p:nvPr>
            <p:ph type="sldNum" sz="quarter" idx="2"/>
          </p:nvPr>
        </p:nvSpPr>
        <p:spPr>
          <a:xfrm>
            <a:off x="11089818" y="6404292"/>
            <a:ext cx="263983" cy="269241"/>
          </a:xfrm>
          <a:prstGeom prst="rect">
            <a:avLst/>
          </a:prstGeom>
        </p:spPr>
        <p:txBody>
          <a:bodyPr/>
          <a:lstStyle>
            <a:lvl1pPr>
              <a:defRPr>
                <a:solidFill>
                  <a:srgbClr val="888888"/>
                </a:solidFill>
                <a:latin typeface="+mj-lt"/>
                <a:ea typeface="+mj-ea"/>
                <a:cs typeface="+mj-cs"/>
                <a:sym typeface="Calibri" panose="020F0502020204030204"/>
              </a:defRPr>
            </a:lvl1pPr>
          </a:lstStyle>
          <a:p>
            <a:fld id="{86CB4B4D-7CA3-9044-876B-883B54F8677D}" type="slidenum">
              <a:rPr/>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标题幻灯片">
    <p:spTree>
      <p:nvGrpSpPr>
        <p:cNvPr id="1" name=""/>
        <p:cNvGrpSpPr/>
        <p:nvPr/>
      </p:nvGrpSpPr>
      <p:grpSpPr>
        <a:xfrm>
          <a:off x="0" y="0"/>
          <a:ext cx="0" cy="0"/>
          <a:chOff x="0" y="0"/>
          <a:chExt cx="0" cy="0"/>
        </a:xfrm>
      </p:grpSpPr>
      <p:sp>
        <p:nvSpPr>
          <p:cNvPr id="18" name="标题文本"/>
          <p:cNvSpPr txBox="1">
            <a:spLocks noGrp="1"/>
          </p:cNvSpPr>
          <p:nvPr>
            <p:ph type="title" hasCustomPrompt="1"/>
          </p:nvPr>
        </p:nvSpPr>
        <p:spPr>
          <a:xfrm>
            <a:off x="1524000" y="1122362"/>
            <a:ext cx="9144000" cy="2387601"/>
          </a:xfrm>
          <a:prstGeom prst="rect">
            <a:avLst/>
          </a:prstGeom>
        </p:spPr>
        <p:txBody>
          <a:bodyPr anchor="b">
            <a:normAutofit/>
          </a:bodyPr>
          <a:lstStyle>
            <a:lvl1pPr algn="ctr">
              <a:defRPr sz="6000"/>
            </a:lvl1pPr>
          </a:lstStyle>
          <a:p>
            <a:r>
              <a:t>标题文本</a:t>
            </a:r>
          </a:p>
        </p:txBody>
      </p:sp>
      <p:sp>
        <p:nvSpPr>
          <p:cNvPr id="19" name="正文级别 1…"/>
          <p:cNvSpPr txBox="1">
            <a:spLocks noGrp="1"/>
          </p:cNvSpPr>
          <p:nvPr>
            <p:ph type="body" sz="quarter" idx="1" hasCustomPrompt="1"/>
          </p:nvPr>
        </p:nvSpPr>
        <p:spPr>
          <a:xfrm>
            <a:off x="1524000" y="3602037"/>
            <a:ext cx="9144000" cy="1655763"/>
          </a:xfrm>
          <a:prstGeom prst="rect">
            <a:avLst/>
          </a:prstGeom>
        </p:spPr>
        <p:txBody>
          <a:bodyPr>
            <a:normAutofit/>
          </a:bodyPr>
          <a:lstStyle>
            <a:lvl1pPr marL="0" indent="0" algn="ctr">
              <a:buSzTx/>
              <a:buFontTx/>
              <a:buNone/>
            </a:lvl1pPr>
            <a:lvl2pPr marL="0" indent="457200" algn="ctr">
              <a:buSzTx/>
              <a:buFontTx/>
              <a:buNone/>
            </a:lvl2pPr>
            <a:lvl3pPr marL="0" indent="914400" algn="ctr">
              <a:buSzTx/>
              <a:buFontTx/>
              <a:buNone/>
            </a:lvl3pPr>
            <a:lvl4pPr marL="0" indent="1371600" algn="ctr">
              <a:buSzTx/>
              <a:buFontTx/>
              <a:buNone/>
            </a:lvl4pPr>
            <a:lvl5pPr marL="0" indent="1828800" algn="ctr">
              <a:buSzTx/>
              <a:buFontTx/>
              <a:buNone/>
            </a:lvl5pPr>
          </a:lstStyle>
          <a:p>
            <a:r>
              <a:t>正文级别 1</a:t>
            </a:r>
          </a:p>
          <a:p>
            <a:pPr lvl="1"/>
            <a:r>
              <a:t>正文级别 2</a:t>
            </a:r>
          </a:p>
          <a:p>
            <a:pPr lvl="2"/>
            <a:r>
              <a:t>正文级别 3</a:t>
            </a:r>
          </a:p>
          <a:p>
            <a:pPr lvl="3"/>
            <a:r>
              <a:t>正文级别 4</a:t>
            </a:r>
          </a:p>
          <a:p>
            <a:pPr lvl="4"/>
            <a:r>
              <a:t>正文级别 5</a:t>
            </a:r>
          </a:p>
        </p:txBody>
      </p:sp>
      <p:sp>
        <p:nvSpPr>
          <p:cNvPr id="20" name="幻灯片编号"/>
          <p:cNvSpPr txBox="1">
            <a:spLocks noGrp="1"/>
          </p:cNvSpPr>
          <p:nvPr>
            <p:ph type="sldNum" sz="quarter" idx="2"/>
          </p:nvPr>
        </p:nvSpPr>
        <p:spPr>
          <a:xfrm>
            <a:off x="8610600" y="6356350"/>
            <a:ext cx="358413" cy="370840"/>
          </a:xfrm>
          <a:prstGeom prst="rect">
            <a:avLst/>
          </a:prstGeom>
        </p:spPr>
        <p:txBody>
          <a:bodyPr anchor="t"/>
          <a:lstStyle>
            <a:lvl1pPr algn="l">
              <a:defRPr sz="1800"/>
            </a:lvl1pPr>
          </a:lstStyle>
          <a:p>
            <a:fld id="{86CB4B4D-7CA3-9044-876B-883B54F8677D}" type="slidenum">
              <a:rPr/>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7_Title Slide">
    <p:bg>
      <p:bgPr>
        <a:blipFill rotWithShape="1">
          <a:blip r:embed="rId2"/>
          <a:srcRect/>
          <a:tile tx="0" ty="0" sx="100000" sy="100000" flip="none" algn="tl"/>
        </a:blipFill>
        <a:effectLst/>
      </p:bgPr>
    </p:bg>
    <p:spTree>
      <p:nvGrpSpPr>
        <p:cNvPr id="1" name=""/>
        <p:cNvGrpSpPr/>
        <p:nvPr/>
      </p:nvGrpSpPr>
      <p:grpSpPr>
        <a:xfrm>
          <a:off x="0" y="0"/>
          <a:ext cx="0" cy="0"/>
          <a:chOff x="0" y="0"/>
          <a:chExt cx="0" cy="0"/>
        </a:xfrm>
      </p:grpSpPr>
      <p:sp>
        <p:nvSpPr>
          <p:cNvPr id="27" name="Rounded Rectangle 12"/>
          <p:cNvSpPr/>
          <p:nvPr/>
        </p:nvSpPr>
        <p:spPr>
          <a:xfrm>
            <a:off x="0" y="463100"/>
            <a:ext cx="142875" cy="416823"/>
          </a:xfrm>
          <a:prstGeom prst="roundRect">
            <a:avLst>
              <a:gd name="adj" fmla="val 0"/>
            </a:avLst>
          </a:prstGeom>
          <a:solidFill>
            <a:schemeClr val="accent1"/>
          </a:solidFill>
          <a:ln w="12700">
            <a:miter lim="400000"/>
          </a:ln>
        </p:spPr>
        <p:txBody>
          <a:bodyPr lIns="45719" rIns="45719" anchor="ctr"/>
          <a:lstStyle/>
          <a:p>
            <a:pPr algn="ctr">
              <a:defRPr>
                <a:solidFill>
                  <a:srgbClr val="FFFFFF"/>
                </a:solidFill>
                <a:latin typeface="Arial" panose="020B0604020202020204"/>
                <a:ea typeface="Arial" panose="020B0604020202020204"/>
                <a:cs typeface="Arial" panose="020B0604020202020204"/>
                <a:sym typeface="Arial" panose="020B0604020202020204"/>
              </a:defRPr>
            </a:pPr>
            <a:endParaRPr/>
          </a:p>
        </p:txBody>
      </p:sp>
      <p:sp>
        <p:nvSpPr>
          <p:cNvPr id="28" name="正文级别 1…"/>
          <p:cNvSpPr txBox="1">
            <a:spLocks noGrp="1"/>
          </p:cNvSpPr>
          <p:nvPr>
            <p:ph type="body" sz="quarter" idx="1" hasCustomPrompt="1"/>
          </p:nvPr>
        </p:nvSpPr>
        <p:spPr>
          <a:xfrm>
            <a:off x="252192" y="463100"/>
            <a:ext cx="3817475" cy="416823"/>
          </a:xfrm>
          <a:prstGeom prst="rect">
            <a:avLst/>
          </a:prstGeom>
        </p:spPr>
        <p:txBody>
          <a:bodyPr lIns="0" tIns="0" rIns="0" bIns="0" anchor="ctr">
            <a:normAutofit/>
          </a:bodyPr>
          <a:lstStyle>
            <a:lvl1pPr marL="0" indent="0">
              <a:buSzTx/>
              <a:buFontTx/>
              <a:buNone/>
              <a:defRPr sz="2000">
                <a:solidFill>
                  <a:srgbClr val="404040"/>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vl2pPr marL="685800" indent="-228600">
              <a:buFontTx/>
              <a:defRPr sz="2000">
                <a:solidFill>
                  <a:srgbClr val="404040"/>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2pPr>
            <a:lvl3pPr marL="1168400" indent="-254000">
              <a:buFontTx/>
              <a:defRPr sz="2000">
                <a:solidFill>
                  <a:srgbClr val="404040"/>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3pPr>
            <a:lvl4pPr marL="1657350" indent="-285750">
              <a:buFontTx/>
              <a:defRPr sz="2000">
                <a:solidFill>
                  <a:srgbClr val="404040"/>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4pPr>
            <a:lvl5pPr marL="2114550" indent="-285750">
              <a:buFontTx/>
              <a:defRPr sz="2000">
                <a:solidFill>
                  <a:srgbClr val="404040"/>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5pPr>
          </a:lstStyle>
          <a:p>
            <a:r>
              <a:t>正文级别 1</a:t>
            </a:r>
          </a:p>
          <a:p>
            <a:pPr lvl="1"/>
            <a:r>
              <a:t>正文级别 2</a:t>
            </a:r>
          </a:p>
          <a:p>
            <a:pPr lvl="2"/>
            <a:r>
              <a:t>正文级别 3</a:t>
            </a:r>
          </a:p>
          <a:p>
            <a:pPr lvl="3"/>
            <a:r>
              <a:t>正文级别 4</a:t>
            </a:r>
          </a:p>
          <a:p>
            <a:pPr lvl="4"/>
            <a:r>
              <a:t>正文级别 5</a:t>
            </a:r>
          </a:p>
        </p:txBody>
      </p:sp>
      <p:sp>
        <p:nvSpPr>
          <p:cNvPr id="29" name="Rounded Rectangle 9"/>
          <p:cNvSpPr/>
          <p:nvPr/>
        </p:nvSpPr>
        <p:spPr>
          <a:xfrm>
            <a:off x="11471564" y="372774"/>
            <a:ext cx="431079" cy="298740"/>
          </a:xfrm>
          <a:prstGeom prst="roundRect">
            <a:avLst>
              <a:gd name="adj" fmla="val 50000"/>
            </a:avLst>
          </a:prstGeom>
          <a:solidFill>
            <a:srgbClr val="E7E6E6"/>
          </a:solidFill>
          <a:ln w="12700">
            <a:miter lim="400000"/>
          </a:ln>
        </p:spPr>
        <p:txBody>
          <a:bodyPr lIns="45719" rIns="45719" anchor="ctr"/>
          <a:lstStyle/>
          <a:p>
            <a:pPr algn="ctr">
              <a:defRPr>
                <a:solidFill>
                  <a:srgbClr val="808080"/>
                </a:solidFill>
                <a:latin typeface="Arial" panose="020B0604020202020204"/>
                <a:ea typeface="Arial" panose="020B0604020202020204"/>
                <a:cs typeface="Arial" panose="020B0604020202020204"/>
                <a:sym typeface="Arial" panose="020B0604020202020204"/>
              </a:defRPr>
            </a:pPr>
            <a:endParaRPr/>
          </a:p>
        </p:txBody>
      </p:sp>
      <p:sp>
        <p:nvSpPr>
          <p:cNvPr id="30" name="幻灯片编号"/>
          <p:cNvSpPr txBox="1">
            <a:spLocks noGrp="1"/>
          </p:cNvSpPr>
          <p:nvPr>
            <p:ph type="sldNum" sz="quarter" idx="2"/>
          </p:nvPr>
        </p:nvSpPr>
        <p:spPr>
          <a:xfrm>
            <a:off x="11610121" y="445801"/>
            <a:ext cx="153964" cy="152401"/>
          </a:xfrm>
          <a:prstGeom prst="rect">
            <a:avLst/>
          </a:prstGeom>
        </p:spPr>
        <p:txBody>
          <a:bodyPr lIns="0" tIns="0" rIns="0" bIns="0"/>
          <a:lstStyle>
            <a:lvl1pPr algn="ctr">
              <a:defRPr sz="1000">
                <a:solidFill>
                  <a:srgbClr val="808080"/>
                </a:solidFill>
                <a:latin typeface="Lato"/>
                <a:ea typeface="Lato"/>
                <a:cs typeface="Lato"/>
                <a:sym typeface="Lato"/>
              </a:defRPr>
            </a:lvl1pPr>
          </a:lstStyle>
          <a:p>
            <a:fld id="{86CB4B4D-7CA3-9044-876B-883B54F8677D}" type="slidenum">
              <a:rPr/>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8_Title Slide">
    <p:bg>
      <p:bgPr>
        <a:blipFill rotWithShape="1">
          <a:blip r:embed="rId2"/>
          <a:srcRect/>
          <a:tile tx="0" ty="0" sx="100000" sy="100000" flip="none" algn="tl"/>
        </a:blipFill>
        <a:effectLst/>
      </p:bgPr>
    </p:bg>
    <p:spTree>
      <p:nvGrpSpPr>
        <p:cNvPr id="1" name=""/>
        <p:cNvGrpSpPr/>
        <p:nvPr/>
      </p:nvGrpSpPr>
      <p:grpSpPr>
        <a:xfrm>
          <a:off x="0" y="0"/>
          <a:ext cx="0" cy="0"/>
          <a:chOff x="0" y="0"/>
          <a:chExt cx="0" cy="0"/>
        </a:xfrm>
      </p:grpSpPr>
      <p:sp>
        <p:nvSpPr>
          <p:cNvPr id="37" name="Rounded Rectangle 9"/>
          <p:cNvSpPr/>
          <p:nvPr/>
        </p:nvSpPr>
        <p:spPr>
          <a:xfrm>
            <a:off x="11471564" y="372774"/>
            <a:ext cx="431079" cy="298740"/>
          </a:xfrm>
          <a:prstGeom prst="roundRect">
            <a:avLst>
              <a:gd name="adj" fmla="val 50000"/>
            </a:avLst>
          </a:prstGeom>
          <a:solidFill>
            <a:srgbClr val="E7E6E6"/>
          </a:solidFill>
          <a:ln w="12700">
            <a:miter lim="400000"/>
          </a:ln>
        </p:spPr>
        <p:txBody>
          <a:bodyPr lIns="45719" rIns="45719" anchor="ctr"/>
          <a:lstStyle/>
          <a:p>
            <a:pPr algn="ctr">
              <a:defRPr>
                <a:solidFill>
                  <a:srgbClr val="808080"/>
                </a:solidFill>
                <a:latin typeface="Arial" panose="020B0604020202020204"/>
                <a:ea typeface="Arial" panose="020B0604020202020204"/>
                <a:cs typeface="Arial" panose="020B0604020202020204"/>
                <a:sym typeface="Arial" panose="020B0604020202020204"/>
              </a:defRPr>
            </a:pPr>
            <a:endParaRPr/>
          </a:p>
        </p:txBody>
      </p:sp>
      <p:sp>
        <p:nvSpPr>
          <p:cNvPr id="38" name="幻灯片编号"/>
          <p:cNvSpPr txBox="1">
            <a:spLocks noGrp="1"/>
          </p:cNvSpPr>
          <p:nvPr>
            <p:ph type="sldNum" sz="quarter" idx="2"/>
          </p:nvPr>
        </p:nvSpPr>
        <p:spPr>
          <a:xfrm>
            <a:off x="11610121" y="445801"/>
            <a:ext cx="153964" cy="152401"/>
          </a:xfrm>
          <a:prstGeom prst="rect">
            <a:avLst/>
          </a:prstGeom>
        </p:spPr>
        <p:txBody>
          <a:bodyPr lIns="0" tIns="0" rIns="0" bIns="0"/>
          <a:lstStyle>
            <a:lvl1pPr algn="ctr">
              <a:defRPr sz="1000">
                <a:solidFill>
                  <a:srgbClr val="808080"/>
                </a:solidFill>
                <a:latin typeface="Lato"/>
                <a:ea typeface="Lato"/>
                <a:cs typeface="Lato"/>
                <a:sym typeface="Lato"/>
              </a:defRPr>
            </a:lvl1pPr>
          </a:lstStyle>
          <a:p>
            <a:fld id="{86CB4B4D-7CA3-9044-876B-883B54F8677D}" type="slidenum">
              <a:rPr/>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1_Custom Layout">
    <p:bg>
      <p:bgPr>
        <a:blipFill rotWithShape="1">
          <a:blip r:embed="rId2"/>
          <a:srcRect/>
          <a:tile tx="0" ty="0" sx="100000" sy="100000" flip="none" algn="tl"/>
        </a:blipFill>
        <a:effectLst/>
      </p:bgPr>
    </p:bg>
    <p:spTree>
      <p:nvGrpSpPr>
        <p:cNvPr id="1" name=""/>
        <p:cNvGrpSpPr/>
        <p:nvPr/>
      </p:nvGrpSpPr>
      <p:grpSpPr>
        <a:xfrm>
          <a:off x="0" y="0"/>
          <a:ext cx="0" cy="0"/>
          <a:chOff x="0" y="0"/>
          <a:chExt cx="0" cy="0"/>
        </a:xfrm>
      </p:grpSpPr>
      <p:sp>
        <p:nvSpPr>
          <p:cNvPr id="45" name="幻灯片编号"/>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1_标题幻灯片">
    <p:bg>
      <p:bgPr>
        <a:solidFill>
          <a:srgbClr val="FFFFFF"/>
        </a:solidFill>
        <a:effectLst/>
      </p:bgPr>
    </p:bg>
    <p:spTree>
      <p:nvGrpSpPr>
        <p:cNvPr id="1" name=""/>
        <p:cNvGrpSpPr/>
        <p:nvPr/>
      </p:nvGrpSpPr>
      <p:grpSpPr>
        <a:xfrm>
          <a:off x="0" y="0"/>
          <a:ext cx="0" cy="0"/>
          <a:chOff x="0" y="0"/>
          <a:chExt cx="0" cy="0"/>
        </a:xfrm>
      </p:grpSpPr>
      <p:sp>
        <p:nvSpPr>
          <p:cNvPr id="52" name="标题文本"/>
          <p:cNvSpPr txBox="1">
            <a:spLocks noGrp="1"/>
          </p:cNvSpPr>
          <p:nvPr>
            <p:ph type="title" hasCustomPrompt="1"/>
          </p:nvPr>
        </p:nvSpPr>
        <p:spPr>
          <a:xfrm>
            <a:off x="1524000" y="1122362"/>
            <a:ext cx="9144000" cy="2387601"/>
          </a:xfrm>
          <a:prstGeom prst="rect">
            <a:avLst/>
          </a:prstGeom>
        </p:spPr>
        <p:txBody>
          <a:bodyPr anchor="b">
            <a:normAutofit/>
          </a:bodyPr>
          <a:lstStyle>
            <a:lvl1pPr algn="ctr">
              <a:defRPr sz="6000">
                <a:latin typeface="Calibri Light" panose="020F0302020204030204"/>
                <a:ea typeface="Calibri Light" panose="020F0302020204030204"/>
                <a:cs typeface="Calibri Light" panose="020F0302020204030204"/>
                <a:sym typeface="Calibri Light" panose="020F0302020204030204"/>
              </a:defRPr>
            </a:lvl1pPr>
          </a:lstStyle>
          <a:p>
            <a:r>
              <a:t>标题文本</a:t>
            </a:r>
          </a:p>
        </p:txBody>
      </p:sp>
      <p:sp>
        <p:nvSpPr>
          <p:cNvPr id="53" name="正文级别 1…"/>
          <p:cNvSpPr txBox="1">
            <a:spLocks noGrp="1"/>
          </p:cNvSpPr>
          <p:nvPr>
            <p:ph type="body" sz="quarter" idx="1" hasCustomPrompt="1"/>
          </p:nvPr>
        </p:nvSpPr>
        <p:spPr>
          <a:xfrm>
            <a:off x="1524000" y="3602037"/>
            <a:ext cx="9144000" cy="1655763"/>
          </a:xfrm>
          <a:prstGeom prst="rect">
            <a:avLst/>
          </a:prstGeom>
        </p:spPr>
        <p:txBody>
          <a:bodyPr>
            <a:normAutofit/>
          </a:bodyPr>
          <a:lstStyle>
            <a:lvl1pPr marL="0" indent="0" algn="ctr">
              <a:buSzTx/>
              <a:buFontTx/>
              <a:buNone/>
              <a:defRPr>
                <a:latin typeface="+mj-lt"/>
                <a:ea typeface="+mj-ea"/>
                <a:cs typeface="+mj-cs"/>
                <a:sym typeface="Calibri" panose="020F0502020204030204"/>
              </a:defRPr>
            </a:lvl1pPr>
            <a:lvl2pPr marL="0" indent="457200" algn="ctr">
              <a:buSzTx/>
              <a:buFontTx/>
              <a:buNone/>
              <a:defRPr>
                <a:latin typeface="+mj-lt"/>
                <a:ea typeface="+mj-ea"/>
                <a:cs typeface="+mj-cs"/>
                <a:sym typeface="Calibri" panose="020F0502020204030204"/>
              </a:defRPr>
            </a:lvl2pPr>
            <a:lvl3pPr marL="0" indent="914400" algn="ctr">
              <a:buSzTx/>
              <a:buFontTx/>
              <a:buNone/>
              <a:defRPr>
                <a:latin typeface="+mj-lt"/>
                <a:ea typeface="+mj-ea"/>
                <a:cs typeface="+mj-cs"/>
                <a:sym typeface="Calibri" panose="020F0502020204030204"/>
              </a:defRPr>
            </a:lvl3pPr>
            <a:lvl4pPr marL="0" indent="1371600" algn="ctr">
              <a:buSzTx/>
              <a:buFontTx/>
              <a:buNone/>
              <a:defRPr>
                <a:latin typeface="+mj-lt"/>
                <a:ea typeface="+mj-ea"/>
                <a:cs typeface="+mj-cs"/>
                <a:sym typeface="Calibri" panose="020F0502020204030204"/>
              </a:defRPr>
            </a:lvl4pPr>
            <a:lvl5pPr marL="0" indent="1828800" algn="ctr">
              <a:buSzTx/>
              <a:buFontTx/>
              <a:buNone/>
              <a:defRPr>
                <a:latin typeface="+mj-lt"/>
                <a:ea typeface="+mj-ea"/>
                <a:cs typeface="+mj-cs"/>
                <a:sym typeface="Calibri" panose="020F0502020204030204"/>
              </a:defRPr>
            </a:lvl5pPr>
          </a:lstStyle>
          <a:p>
            <a:r>
              <a:t>正文级别 1</a:t>
            </a:r>
          </a:p>
          <a:p>
            <a:pPr lvl="1"/>
            <a:r>
              <a:t>正文级别 2</a:t>
            </a:r>
          </a:p>
          <a:p>
            <a:pPr lvl="2"/>
            <a:r>
              <a:t>正文级别 3</a:t>
            </a:r>
          </a:p>
          <a:p>
            <a:pPr lvl="3"/>
            <a:r>
              <a:t>正文级别 4</a:t>
            </a:r>
          </a:p>
          <a:p>
            <a:pPr lvl="4"/>
            <a:r>
              <a:t>正文级别 5</a:t>
            </a:r>
          </a:p>
        </p:txBody>
      </p:sp>
      <p:sp>
        <p:nvSpPr>
          <p:cNvPr id="54" name="幻灯片编号"/>
          <p:cNvSpPr txBox="1">
            <a:spLocks noGrp="1"/>
          </p:cNvSpPr>
          <p:nvPr>
            <p:ph type="sldNum" sz="quarter" idx="2"/>
          </p:nvPr>
        </p:nvSpPr>
        <p:spPr>
          <a:xfrm>
            <a:off x="11089818" y="6404292"/>
            <a:ext cx="263983" cy="269241"/>
          </a:xfrm>
          <a:prstGeom prst="rect">
            <a:avLst/>
          </a:prstGeom>
        </p:spPr>
        <p:txBody>
          <a:bodyPr/>
          <a:lstStyle>
            <a:lvl1pPr>
              <a:defRPr>
                <a:solidFill>
                  <a:srgbClr val="888888"/>
                </a:solidFill>
                <a:latin typeface="+mj-lt"/>
                <a:ea typeface="+mj-ea"/>
                <a:cs typeface="+mj-cs"/>
                <a:sym typeface="Calibri" panose="020F0502020204030204"/>
              </a:defRPr>
            </a:lvl1pPr>
          </a:lstStyle>
          <a:p>
            <a:fld id="{86CB4B4D-7CA3-9044-876B-883B54F8677D}" type="slidenum">
              <a:rPr/>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节标题">
    <p:bg>
      <p:bgPr>
        <a:solidFill>
          <a:srgbClr val="FFFFFF"/>
        </a:solidFill>
        <a:effectLst/>
      </p:bgPr>
    </p:bg>
    <p:spTree>
      <p:nvGrpSpPr>
        <p:cNvPr id="1" name=""/>
        <p:cNvGrpSpPr/>
        <p:nvPr/>
      </p:nvGrpSpPr>
      <p:grpSpPr>
        <a:xfrm>
          <a:off x="0" y="0"/>
          <a:ext cx="0" cy="0"/>
          <a:chOff x="0" y="0"/>
          <a:chExt cx="0" cy="0"/>
        </a:xfrm>
      </p:grpSpPr>
      <p:sp>
        <p:nvSpPr>
          <p:cNvPr id="70" name="标题文本"/>
          <p:cNvSpPr txBox="1">
            <a:spLocks noGrp="1"/>
          </p:cNvSpPr>
          <p:nvPr>
            <p:ph type="title" hasCustomPrompt="1"/>
          </p:nvPr>
        </p:nvSpPr>
        <p:spPr>
          <a:xfrm>
            <a:off x="831850" y="1709738"/>
            <a:ext cx="10515600" cy="2852737"/>
          </a:xfrm>
          <a:prstGeom prst="rect">
            <a:avLst/>
          </a:prstGeom>
        </p:spPr>
        <p:txBody>
          <a:bodyPr anchor="b">
            <a:normAutofit/>
          </a:bodyPr>
          <a:lstStyle>
            <a:lvl1pPr>
              <a:defRPr sz="6000">
                <a:latin typeface="Calibri Light" panose="020F0302020204030204"/>
                <a:ea typeface="Calibri Light" panose="020F0302020204030204"/>
                <a:cs typeface="Calibri Light" panose="020F0302020204030204"/>
                <a:sym typeface="Calibri Light" panose="020F0302020204030204"/>
              </a:defRPr>
            </a:lvl1pPr>
          </a:lstStyle>
          <a:p>
            <a:r>
              <a:t>标题文本</a:t>
            </a:r>
          </a:p>
        </p:txBody>
      </p:sp>
      <p:sp>
        <p:nvSpPr>
          <p:cNvPr id="71" name="正文级别 1…"/>
          <p:cNvSpPr txBox="1">
            <a:spLocks noGrp="1"/>
          </p:cNvSpPr>
          <p:nvPr>
            <p:ph type="body" sz="quarter" idx="1" hasCustomPrompt="1"/>
          </p:nvPr>
        </p:nvSpPr>
        <p:spPr>
          <a:xfrm>
            <a:off x="831850" y="4589462"/>
            <a:ext cx="10515600" cy="1500188"/>
          </a:xfrm>
          <a:prstGeom prst="rect">
            <a:avLst/>
          </a:prstGeom>
        </p:spPr>
        <p:txBody>
          <a:bodyPr>
            <a:normAutofit/>
          </a:bodyPr>
          <a:lstStyle>
            <a:lvl1pPr marL="0" indent="0">
              <a:buSzTx/>
              <a:buFontTx/>
              <a:buNone/>
              <a:defRPr>
                <a:solidFill>
                  <a:srgbClr val="888888"/>
                </a:solidFill>
                <a:latin typeface="+mj-lt"/>
                <a:ea typeface="+mj-ea"/>
                <a:cs typeface="+mj-cs"/>
                <a:sym typeface="Calibri" panose="020F0502020204030204"/>
              </a:defRPr>
            </a:lvl1pPr>
            <a:lvl2pPr marL="0" indent="457200">
              <a:buSzTx/>
              <a:buFontTx/>
              <a:buNone/>
              <a:defRPr>
                <a:solidFill>
                  <a:srgbClr val="888888"/>
                </a:solidFill>
                <a:latin typeface="+mj-lt"/>
                <a:ea typeface="+mj-ea"/>
                <a:cs typeface="+mj-cs"/>
                <a:sym typeface="Calibri" panose="020F0502020204030204"/>
              </a:defRPr>
            </a:lvl2pPr>
            <a:lvl3pPr marL="0" indent="914400">
              <a:buSzTx/>
              <a:buFontTx/>
              <a:buNone/>
              <a:defRPr>
                <a:solidFill>
                  <a:srgbClr val="888888"/>
                </a:solidFill>
                <a:latin typeface="+mj-lt"/>
                <a:ea typeface="+mj-ea"/>
                <a:cs typeface="+mj-cs"/>
                <a:sym typeface="Calibri" panose="020F0502020204030204"/>
              </a:defRPr>
            </a:lvl3pPr>
            <a:lvl4pPr marL="0" indent="1371600">
              <a:buSzTx/>
              <a:buFontTx/>
              <a:buNone/>
              <a:defRPr>
                <a:solidFill>
                  <a:srgbClr val="888888"/>
                </a:solidFill>
                <a:latin typeface="+mj-lt"/>
                <a:ea typeface="+mj-ea"/>
                <a:cs typeface="+mj-cs"/>
                <a:sym typeface="Calibri" panose="020F0502020204030204"/>
              </a:defRPr>
            </a:lvl4pPr>
            <a:lvl5pPr marL="0" indent="1828800">
              <a:buSzTx/>
              <a:buFontTx/>
              <a:buNone/>
              <a:defRPr>
                <a:solidFill>
                  <a:srgbClr val="888888"/>
                </a:solidFill>
                <a:latin typeface="+mj-lt"/>
                <a:ea typeface="+mj-ea"/>
                <a:cs typeface="+mj-cs"/>
                <a:sym typeface="Calibri" panose="020F0502020204030204"/>
              </a:defRPr>
            </a:lvl5pPr>
          </a:lstStyle>
          <a:p>
            <a:r>
              <a:t>正文级别 1</a:t>
            </a:r>
          </a:p>
          <a:p>
            <a:pPr lvl="1"/>
            <a:r>
              <a:t>正文级别 2</a:t>
            </a:r>
          </a:p>
          <a:p>
            <a:pPr lvl="2"/>
            <a:r>
              <a:t>正文级别 3</a:t>
            </a:r>
          </a:p>
          <a:p>
            <a:pPr lvl="3"/>
            <a:r>
              <a:t>正文级别 4</a:t>
            </a:r>
          </a:p>
          <a:p>
            <a:pPr lvl="4"/>
            <a:r>
              <a:t>正文级别 5</a:t>
            </a:r>
          </a:p>
        </p:txBody>
      </p:sp>
      <p:sp>
        <p:nvSpPr>
          <p:cNvPr id="72" name="幻灯片编号"/>
          <p:cNvSpPr txBox="1">
            <a:spLocks noGrp="1"/>
          </p:cNvSpPr>
          <p:nvPr>
            <p:ph type="sldNum" sz="quarter" idx="2"/>
          </p:nvPr>
        </p:nvSpPr>
        <p:spPr>
          <a:xfrm>
            <a:off x="11089818" y="6404292"/>
            <a:ext cx="263983" cy="269241"/>
          </a:xfrm>
          <a:prstGeom prst="rect">
            <a:avLst/>
          </a:prstGeom>
        </p:spPr>
        <p:txBody>
          <a:bodyPr/>
          <a:lstStyle>
            <a:lvl1pPr>
              <a:defRPr>
                <a:solidFill>
                  <a:srgbClr val="888888"/>
                </a:solidFill>
                <a:latin typeface="+mj-lt"/>
                <a:ea typeface="+mj-ea"/>
                <a:cs typeface="+mj-cs"/>
                <a:sym typeface="Calibri" panose="020F0502020204030204"/>
              </a:defRPr>
            </a:lvl1pPr>
          </a:lstStyle>
          <a:p>
            <a:fld id="{86CB4B4D-7CA3-9044-876B-883B54F8677D}" type="slidenum">
              <a:rPr/>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两栏内容">
    <p:bg>
      <p:bgPr>
        <a:solidFill>
          <a:srgbClr val="FFFFFF"/>
        </a:solidFill>
        <a:effectLst/>
      </p:bgPr>
    </p:bg>
    <p:spTree>
      <p:nvGrpSpPr>
        <p:cNvPr id="1" name=""/>
        <p:cNvGrpSpPr/>
        <p:nvPr/>
      </p:nvGrpSpPr>
      <p:grpSpPr>
        <a:xfrm>
          <a:off x="0" y="0"/>
          <a:ext cx="0" cy="0"/>
          <a:chOff x="0" y="0"/>
          <a:chExt cx="0" cy="0"/>
        </a:xfrm>
      </p:grpSpPr>
      <p:sp>
        <p:nvSpPr>
          <p:cNvPr id="79" name="标题文本"/>
          <p:cNvSpPr txBox="1">
            <a:spLocks noGrp="1"/>
          </p:cNvSpPr>
          <p:nvPr>
            <p:ph type="title" hasCustomPrompt="1"/>
          </p:nvPr>
        </p:nvSpPr>
        <p:spPr>
          <a:xfrm>
            <a:off x="838200" y="365125"/>
            <a:ext cx="10515600" cy="1325563"/>
          </a:xfrm>
          <a:prstGeom prst="rect">
            <a:avLst/>
          </a:prstGeom>
        </p:spPr>
        <p:txBody>
          <a:bodyPr>
            <a:normAutofit/>
          </a:bodyPr>
          <a:lstStyle>
            <a:lvl1pPr>
              <a:defRPr sz="4400">
                <a:latin typeface="Calibri Light" panose="020F0302020204030204"/>
                <a:ea typeface="Calibri Light" panose="020F0302020204030204"/>
                <a:cs typeface="Calibri Light" panose="020F0302020204030204"/>
                <a:sym typeface="Calibri Light" panose="020F0302020204030204"/>
              </a:defRPr>
            </a:lvl1pPr>
          </a:lstStyle>
          <a:p>
            <a:r>
              <a:t>标题文本</a:t>
            </a:r>
          </a:p>
        </p:txBody>
      </p:sp>
      <p:sp>
        <p:nvSpPr>
          <p:cNvPr id="80" name="正文级别 1…"/>
          <p:cNvSpPr txBox="1">
            <a:spLocks noGrp="1"/>
          </p:cNvSpPr>
          <p:nvPr>
            <p:ph type="body" sz="half" idx="1" hasCustomPrompt="1"/>
          </p:nvPr>
        </p:nvSpPr>
        <p:spPr>
          <a:xfrm>
            <a:off x="838200" y="1825625"/>
            <a:ext cx="5181600" cy="4351338"/>
          </a:xfrm>
          <a:prstGeom prst="rect">
            <a:avLst/>
          </a:prstGeom>
        </p:spPr>
        <p:txBody>
          <a:bodyPr>
            <a:normAutofit/>
          </a:bodyPr>
          <a:lstStyle>
            <a:lvl1pPr>
              <a:defRPr sz="2800">
                <a:latin typeface="+mj-lt"/>
                <a:ea typeface="+mj-ea"/>
                <a:cs typeface="+mj-cs"/>
                <a:sym typeface="Calibri" panose="020F0502020204030204"/>
              </a:defRPr>
            </a:lvl1pPr>
            <a:lvl2pPr marL="723900" indent="-266700">
              <a:defRPr sz="2800">
                <a:latin typeface="+mj-lt"/>
                <a:ea typeface="+mj-ea"/>
                <a:cs typeface="+mj-cs"/>
                <a:sym typeface="Calibri" panose="020F0502020204030204"/>
              </a:defRPr>
            </a:lvl2pPr>
            <a:lvl3pPr marL="1234440" indent="-320040">
              <a:defRPr sz="2800">
                <a:latin typeface="+mj-lt"/>
                <a:ea typeface="+mj-ea"/>
                <a:cs typeface="+mj-cs"/>
                <a:sym typeface="Calibri" panose="020F0502020204030204"/>
              </a:defRPr>
            </a:lvl3pPr>
            <a:lvl4pPr marL="1727200" indent="-355600">
              <a:defRPr sz="2800">
                <a:latin typeface="+mj-lt"/>
                <a:ea typeface="+mj-ea"/>
                <a:cs typeface="+mj-cs"/>
                <a:sym typeface="Calibri" panose="020F0502020204030204"/>
              </a:defRPr>
            </a:lvl4pPr>
            <a:lvl5pPr marL="2184400" indent="-355600">
              <a:defRPr sz="2800">
                <a:latin typeface="+mj-lt"/>
                <a:ea typeface="+mj-ea"/>
                <a:cs typeface="+mj-cs"/>
                <a:sym typeface="Calibri" panose="020F0502020204030204"/>
              </a:defRPr>
            </a:lvl5pPr>
          </a:lstStyle>
          <a:p>
            <a:r>
              <a:t>正文级别 1</a:t>
            </a:r>
          </a:p>
          <a:p>
            <a:pPr lvl="1"/>
            <a:r>
              <a:t>正文级别 2</a:t>
            </a:r>
          </a:p>
          <a:p>
            <a:pPr lvl="2"/>
            <a:r>
              <a:t>正文级别 3</a:t>
            </a:r>
          </a:p>
          <a:p>
            <a:pPr lvl="3"/>
            <a:r>
              <a:t>正文级别 4</a:t>
            </a:r>
          </a:p>
          <a:p>
            <a:pPr lvl="4"/>
            <a:r>
              <a:t>正文级别 5</a:t>
            </a:r>
          </a:p>
        </p:txBody>
      </p:sp>
      <p:sp>
        <p:nvSpPr>
          <p:cNvPr id="81" name="幻灯片编号"/>
          <p:cNvSpPr txBox="1">
            <a:spLocks noGrp="1"/>
          </p:cNvSpPr>
          <p:nvPr>
            <p:ph type="sldNum" sz="quarter" idx="2"/>
          </p:nvPr>
        </p:nvSpPr>
        <p:spPr>
          <a:xfrm>
            <a:off x="11089818" y="6404292"/>
            <a:ext cx="263983" cy="269241"/>
          </a:xfrm>
          <a:prstGeom prst="rect">
            <a:avLst/>
          </a:prstGeom>
        </p:spPr>
        <p:txBody>
          <a:bodyPr/>
          <a:lstStyle>
            <a:lvl1pPr>
              <a:defRPr>
                <a:solidFill>
                  <a:srgbClr val="888888"/>
                </a:solidFill>
                <a:latin typeface="+mj-lt"/>
                <a:ea typeface="+mj-ea"/>
                <a:cs typeface="+mj-cs"/>
                <a:sym typeface="Calibri" panose="020F0502020204030204"/>
              </a:defRPr>
            </a:lvl1pPr>
          </a:lstStyle>
          <a:p>
            <a:fld id="{86CB4B4D-7CA3-9044-876B-883B54F8677D}" type="slidenum">
              <a:rPr/>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比较">
    <p:bg>
      <p:bgPr>
        <a:solidFill>
          <a:srgbClr val="FFFFFF"/>
        </a:solidFill>
        <a:effectLst/>
      </p:bgPr>
    </p:bg>
    <p:spTree>
      <p:nvGrpSpPr>
        <p:cNvPr id="1" name=""/>
        <p:cNvGrpSpPr/>
        <p:nvPr/>
      </p:nvGrpSpPr>
      <p:grpSpPr>
        <a:xfrm>
          <a:off x="0" y="0"/>
          <a:ext cx="0" cy="0"/>
          <a:chOff x="0" y="0"/>
          <a:chExt cx="0" cy="0"/>
        </a:xfrm>
      </p:grpSpPr>
      <p:sp>
        <p:nvSpPr>
          <p:cNvPr id="88" name="标题文本"/>
          <p:cNvSpPr txBox="1">
            <a:spLocks noGrp="1"/>
          </p:cNvSpPr>
          <p:nvPr>
            <p:ph type="title" hasCustomPrompt="1"/>
          </p:nvPr>
        </p:nvSpPr>
        <p:spPr>
          <a:xfrm>
            <a:off x="839787" y="365125"/>
            <a:ext cx="10515601" cy="1325563"/>
          </a:xfrm>
          <a:prstGeom prst="rect">
            <a:avLst/>
          </a:prstGeom>
        </p:spPr>
        <p:txBody>
          <a:bodyPr>
            <a:normAutofit/>
          </a:bodyPr>
          <a:lstStyle>
            <a:lvl1pPr>
              <a:defRPr sz="4400">
                <a:latin typeface="Calibri Light" panose="020F0302020204030204"/>
                <a:ea typeface="Calibri Light" panose="020F0302020204030204"/>
                <a:cs typeface="Calibri Light" panose="020F0302020204030204"/>
                <a:sym typeface="Calibri Light" panose="020F0302020204030204"/>
              </a:defRPr>
            </a:lvl1pPr>
          </a:lstStyle>
          <a:p>
            <a:r>
              <a:t>标题文本</a:t>
            </a:r>
          </a:p>
        </p:txBody>
      </p:sp>
      <p:sp>
        <p:nvSpPr>
          <p:cNvPr id="89" name="正文级别 1…"/>
          <p:cNvSpPr txBox="1">
            <a:spLocks noGrp="1"/>
          </p:cNvSpPr>
          <p:nvPr>
            <p:ph type="body" sz="quarter" idx="1" hasCustomPrompt="1"/>
          </p:nvPr>
        </p:nvSpPr>
        <p:spPr>
          <a:xfrm>
            <a:off x="839787" y="1681163"/>
            <a:ext cx="5157789" cy="823913"/>
          </a:xfrm>
          <a:prstGeom prst="rect">
            <a:avLst/>
          </a:prstGeom>
        </p:spPr>
        <p:txBody>
          <a:bodyPr anchor="b">
            <a:normAutofit/>
          </a:bodyPr>
          <a:lstStyle>
            <a:lvl1pPr marL="0" indent="0">
              <a:buSzTx/>
              <a:buFontTx/>
              <a:buNone/>
              <a:defRPr b="1">
                <a:latin typeface="+mj-lt"/>
                <a:ea typeface="+mj-ea"/>
                <a:cs typeface="+mj-cs"/>
                <a:sym typeface="Calibri" panose="020F0502020204030204"/>
              </a:defRPr>
            </a:lvl1pPr>
            <a:lvl2pPr marL="0" indent="457200">
              <a:buSzTx/>
              <a:buFontTx/>
              <a:buNone/>
              <a:defRPr b="1">
                <a:latin typeface="+mj-lt"/>
                <a:ea typeface="+mj-ea"/>
                <a:cs typeface="+mj-cs"/>
                <a:sym typeface="Calibri" panose="020F0502020204030204"/>
              </a:defRPr>
            </a:lvl2pPr>
            <a:lvl3pPr marL="0" indent="914400">
              <a:buSzTx/>
              <a:buFontTx/>
              <a:buNone/>
              <a:defRPr b="1">
                <a:latin typeface="+mj-lt"/>
                <a:ea typeface="+mj-ea"/>
                <a:cs typeface="+mj-cs"/>
                <a:sym typeface="Calibri" panose="020F0502020204030204"/>
              </a:defRPr>
            </a:lvl3pPr>
            <a:lvl4pPr marL="0" indent="1371600">
              <a:buSzTx/>
              <a:buFontTx/>
              <a:buNone/>
              <a:defRPr b="1">
                <a:latin typeface="+mj-lt"/>
                <a:ea typeface="+mj-ea"/>
                <a:cs typeface="+mj-cs"/>
                <a:sym typeface="Calibri" panose="020F0502020204030204"/>
              </a:defRPr>
            </a:lvl4pPr>
            <a:lvl5pPr marL="0" indent="1828800">
              <a:buSzTx/>
              <a:buFontTx/>
              <a:buNone/>
              <a:defRPr b="1">
                <a:latin typeface="+mj-lt"/>
                <a:ea typeface="+mj-ea"/>
                <a:cs typeface="+mj-cs"/>
                <a:sym typeface="Calibri" panose="020F0502020204030204"/>
              </a:defRPr>
            </a:lvl5pPr>
          </a:lstStyle>
          <a:p>
            <a:r>
              <a:t>正文级别 1</a:t>
            </a:r>
          </a:p>
          <a:p>
            <a:pPr lvl="1"/>
            <a:r>
              <a:t>正文级别 2</a:t>
            </a:r>
          </a:p>
          <a:p>
            <a:pPr lvl="2"/>
            <a:r>
              <a:t>正文级别 3</a:t>
            </a:r>
          </a:p>
          <a:p>
            <a:pPr lvl="3"/>
            <a:r>
              <a:t>正文级别 4</a:t>
            </a:r>
          </a:p>
          <a:p>
            <a:pPr lvl="4"/>
            <a:r>
              <a:t>正文级别 5</a:t>
            </a:r>
          </a:p>
        </p:txBody>
      </p:sp>
      <p:sp>
        <p:nvSpPr>
          <p:cNvPr id="90" name="Text Placeholder 4"/>
          <p:cNvSpPr>
            <a:spLocks noGrp="1"/>
          </p:cNvSpPr>
          <p:nvPr>
            <p:ph type="body" sz="quarter" idx="13"/>
          </p:nvPr>
        </p:nvSpPr>
        <p:spPr>
          <a:xfrm>
            <a:off x="6172200" y="1681163"/>
            <a:ext cx="5183188" cy="823913"/>
          </a:xfrm>
          <a:prstGeom prst="rect">
            <a:avLst/>
          </a:prstGeom>
        </p:spPr>
        <p:txBody>
          <a:bodyPr anchor="b">
            <a:normAutofit/>
          </a:bodyPr>
          <a:lstStyle/>
          <a:p>
            <a:pPr marL="0" indent="0">
              <a:buSzTx/>
              <a:buFontTx/>
              <a:buNone/>
              <a:defRPr b="1">
                <a:latin typeface="+mj-lt"/>
                <a:ea typeface="+mj-ea"/>
                <a:cs typeface="+mj-cs"/>
                <a:sym typeface="Calibri" panose="020F0502020204030204"/>
              </a:defRPr>
            </a:pPr>
            <a:endParaRPr/>
          </a:p>
        </p:txBody>
      </p:sp>
      <p:sp>
        <p:nvSpPr>
          <p:cNvPr id="91" name="幻灯片编号"/>
          <p:cNvSpPr txBox="1">
            <a:spLocks noGrp="1"/>
          </p:cNvSpPr>
          <p:nvPr>
            <p:ph type="sldNum" sz="quarter" idx="2"/>
          </p:nvPr>
        </p:nvSpPr>
        <p:spPr>
          <a:xfrm>
            <a:off x="11089818" y="6404292"/>
            <a:ext cx="263983" cy="269241"/>
          </a:xfrm>
          <a:prstGeom prst="rect">
            <a:avLst/>
          </a:prstGeom>
        </p:spPr>
        <p:txBody>
          <a:bodyPr/>
          <a:lstStyle>
            <a:lvl1pPr>
              <a:defRPr>
                <a:solidFill>
                  <a:srgbClr val="888888"/>
                </a:solidFill>
                <a:latin typeface="+mj-lt"/>
                <a:ea typeface="+mj-ea"/>
                <a:cs typeface="+mj-cs"/>
                <a:sym typeface="Calibri" panose="020F0502020204030204"/>
              </a:defRPr>
            </a:lvl1pPr>
          </a:lstStyle>
          <a:p>
            <a:fld id="{86CB4B4D-7CA3-9044-876B-883B54F8677D}" type="slidenum">
              <a:rPr/>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2" name="标题文本"/>
          <p:cNvSpPr txBox="1">
            <a:spLocks noGrp="1"/>
          </p:cNvSpPr>
          <p:nvPr>
            <p:ph type="title"/>
          </p:nvPr>
        </p:nvSpPr>
        <p:spPr>
          <a:xfrm>
            <a:off x="609600" y="92074"/>
            <a:ext cx="10972800" cy="1508127"/>
          </a:xfrm>
          <a:prstGeom prst="rect">
            <a:avLst/>
          </a:prstGeom>
          <a:ln w="12700">
            <a:miter lim="400000"/>
          </a:ln>
        </p:spPr>
        <p:txBody>
          <a:bodyPr lIns="45719" rIns="45719" anchor="ctr"/>
          <a:lstStyle/>
          <a:p>
            <a:r>
              <a:t>标题文本</a:t>
            </a:r>
          </a:p>
        </p:txBody>
      </p:sp>
      <p:sp>
        <p:nvSpPr>
          <p:cNvPr id="3" name="正文级别 1…"/>
          <p:cNvSpPr txBox="1">
            <a:spLocks noGrp="1"/>
          </p:cNvSpPr>
          <p:nvPr>
            <p:ph type="body" idx="1"/>
          </p:nvPr>
        </p:nvSpPr>
        <p:spPr>
          <a:xfrm>
            <a:off x="609600" y="1600200"/>
            <a:ext cx="10972800" cy="5257800"/>
          </a:xfrm>
          <a:prstGeom prst="rect">
            <a:avLst/>
          </a:prstGeom>
          <a:ln w="12700">
            <a:miter lim="400000"/>
          </a:ln>
        </p:spPr>
        <p:txBody>
          <a:bodyPr lIns="45719" rIns="45719"/>
          <a:lstStyle/>
          <a:p>
            <a:r>
              <a:t>正文级别 1</a:t>
            </a:r>
          </a:p>
          <a:p>
            <a:pPr lvl="1"/>
            <a:r>
              <a:t>正文级别 2</a:t>
            </a:r>
          </a:p>
          <a:p>
            <a:pPr lvl="2"/>
            <a:r>
              <a:t>正文级别 3</a:t>
            </a:r>
          </a:p>
          <a:p>
            <a:pPr lvl="3"/>
            <a:r>
              <a:t>正文级别 4</a:t>
            </a:r>
          </a:p>
          <a:p>
            <a:pPr lvl="4"/>
            <a:r>
              <a:t>正文级别 5</a:t>
            </a:r>
          </a:p>
        </p:txBody>
      </p:sp>
      <p:sp>
        <p:nvSpPr>
          <p:cNvPr id="4" name="幻灯片编号"/>
          <p:cNvSpPr txBox="1">
            <a:spLocks noGrp="1"/>
          </p:cNvSpPr>
          <p:nvPr>
            <p:ph type="sldNum" sz="quarter" idx="2"/>
          </p:nvPr>
        </p:nvSpPr>
        <p:spPr>
          <a:xfrm>
            <a:off x="5892800" y="6172200"/>
            <a:ext cx="2844800" cy="368301"/>
          </a:xfrm>
          <a:prstGeom prst="rect">
            <a:avLst/>
          </a:prstGeom>
          <a:ln w="12700">
            <a:miter lim="400000"/>
          </a:ln>
        </p:spPr>
        <p:txBody>
          <a:bodyPr wrap="none" lIns="45719" rIns="45719" anchor="ctr">
            <a:spAutoFit/>
          </a:bodyPr>
          <a:lstStyle>
            <a:lvl1pPr algn="r">
              <a:defRPr sz="1200"/>
            </a:lvl1pPr>
          </a:lstStyle>
          <a:p>
            <a:fld id="{86CB4B4D-7CA3-9044-876B-883B54F8677D}" type="slidenum">
              <a:rPr/>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Lst>
  <p:transition spd="med"/>
  <p:txStyles>
    <p:titleStyle>
      <a:lvl1pPr marL="0" marR="0" indent="0" algn="l" defTabSz="914400" rtl="0" latinLnBrk="0">
        <a:lnSpc>
          <a:spcPct val="90000"/>
        </a:lnSpc>
        <a:spcBef>
          <a:spcPts val="0"/>
        </a:spcBef>
        <a:spcAft>
          <a:spcPts val="0"/>
        </a:spcAft>
        <a:buClrTx/>
        <a:buSzTx/>
        <a:buFontTx/>
        <a:buNone/>
        <a:defRPr sz="3000" b="0" i="0" u="none" strike="noStrike" cap="none" spc="0" baseline="0">
          <a:ln>
            <a:noFill/>
          </a:ln>
          <a:solidFill>
            <a:srgbClr val="000000"/>
          </a:solidFill>
          <a:uFillTx/>
          <a:latin typeface="Lato"/>
          <a:ea typeface="Lato"/>
          <a:cs typeface="Lato"/>
          <a:sym typeface="Lato"/>
        </a:defRPr>
      </a:lvl1pPr>
      <a:lvl2pPr marL="0" marR="0" indent="0" algn="l" defTabSz="914400" rtl="0" latinLnBrk="0">
        <a:lnSpc>
          <a:spcPct val="90000"/>
        </a:lnSpc>
        <a:spcBef>
          <a:spcPts val="0"/>
        </a:spcBef>
        <a:spcAft>
          <a:spcPts val="0"/>
        </a:spcAft>
        <a:buClrTx/>
        <a:buSzTx/>
        <a:buFontTx/>
        <a:buNone/>
        <a:defRPr sz="3000" b="0" i="0" u="none" strike="noStrike" cap="none" spc="0" baseline="0">
          <a:ln>
            <a:noFill/>
          </a:ln>
          <a:solidFill>
            <a:srgbClr val="000000"/>
          </a:solidFill>
          <a:uFillTx/>
          <a:latin typeface="Lato"/>
          <a:ea typeface="Lato"/>
          <a:cs typeface="Lato"/>
          <a:sym typeface="Lato"/>
        </a:defRPr>
      </a:lvl2pPr>
      <a:lvl3pPr marL="0" marR="0" indent="0" algn="l" defTabSz="914400" rtl="0" latinLnBrk="0">
        <a:lnSpc>
          <a:spcPct val="90000"/>
        </a:lnSpc>
        <a:spcBef>
          <a:spcPts val="0"/>
        </a:spcBef>
        <a:spcAft>
          <a:spcPts val="0"/>
        </a:spcAft>
        <a:buClrTx/>
        <a:buSzTx/>
        <a:buFontTx/>
        <a:buNone/>
        <a:defRPr sz="3000" b="0" i="0" u="none" strike="noStrike" cap="none" spc="0" baseline="0">
          <a:ln>
            <a:noFill/>
          </a:ln>
          <a:solidFill>
            <a:srgbClr val="000000"/>
          </a:solidFill>
          <a:uFillTx/>
          <a:latin typeface="Lato"/>
          <a:ea typeface="Lato"/>
          <a:cs typeface="Lato"/>
          <a:sym typeface="Lato"/>
        </a:defRPr>
      </a:lvl3pPr>
      <a:lvl4pPr marL="0" marR="0" indent="0" algn="l" defTabSz="914400" rtl="0" latinLnBrk="0">
        <a:lnSpc>
          <a:spcPct val="90000"/>
        </a:lnSpc>
        <a:spcBef>
          <a:spcPts val="0"/>
        </a:spcBef>
        <a:spcAft>
          <a:spcPts val="0"/>
        </a:spcAft>
        <a:buClrTx/>
        <a:buSzTx/>
        <a:buFontTx/>
        <a:buNone/>
        <a:defRPr sz="3000" b="0" i="0" u="none" strike="noStrike" cap="none" spc="0" baseline="0">
          <a:ln>
            <a:noFill/>
          </a:ln>
          <a:solidFill>
            <a:srgbClr val="000000"/>
          </a:solidFill>
          <a:uFillTx/>
          <a:latin typeface="Lato"/>
          <a:ea typeface="Lato"/>
          <a:cs typeface="Lato"/>
          <a:sym typeface="Lato"/>
        </a:defRPr>
      </a:lvl4pPr>
      <a:lvl5pPr marL="0" marR="0" indent="0" algn="l" defTabSz="914400" rtl="0" latinLnBrk="0">
        <a:lnSpc>
          <a:spcPct val="90000"/>
        </a:lnSpc>
        <a:spcBef>
          <a:spcPts val="0"/>
        </a:spcBef>
        <a:spcAft>
          <a:spcPts val="0"/>
        </a:spcAft>
        <a:buClrTx/>
        <a:buSzTx/>
        <a:buFontTx/>
        <a:buNone/>
        <a:defRPr sz="3000" b="0" i="0" u="none" strike="noStrike" cap="none" spc="0" baseline="0">
          <a:ln>
            <a:noFill/>
          </a:ln>
          <a:solidFill>
            <a:srgbClr val="000000"/>
          </a:solidFill>
          <a:uFillTx/>
          <a:latin typeface="Lato"/>
          <a:ea typeface="Lato"/>
          <a:cs typeface="Lato"/>
          <a:sym typeface="Lato"/>
        </a:defRPr>
      </a:lvl5pPr>
      <a:lvl6pPr marL="0" marR="0" indent="0" algn="l" defTabSz="914400" rtl="0" latinLnBrk="0">
        <a:lnSpc>
          <a:spcPct val="90000"/>
        </a:lnSpc>
        <a:spcBef>
          <a:spcPts val="0"/>
        </a:spcBef>
        <a:spcAft>
          <a:spcPts val="0"/>
        </a:spcAft>
        <a:buClrTx/>
        <a:buSzTx/>
        <a:buFontTx/>
        <a:buNone/>
        <a:defRPr sz="3000" b="0" i="0" u="none" strike="noStrike" cap="none" spc="0" baseline="0">
          <a:ln>
            <a:noFill/>
          </a:ln>
          <a:solidFill>
            <a:srgbClr val="000000"/>
          </a:solidFill>
          <a:uFillTx/>
          <a:latin typeface="Lato"/>
          <a:ea typeface="Lato"/>
          <a:cs typeface="Lato"/>
          <a:sym typeface="Lato"/>
        </a:defRPr>
      </a:lvl6pPr>
      <a:lvl7pPr marL="0" marR="0" indent="0" algn="l" defTabSz="914400" rtl="0" latinLnBrk="0">
        <a:lnSpc>
          <a:spcPct val="90000"/>
        </a:lnSpc>
        <a:spcBef>
          <a:spcPts val="0"/>
        </a:spcBef>
        <a:spcAft>
          <a:spcPts val="0"/>
        </a:spcAft>
        <a:buClrTx/>
        <a:buSzTx/>
        <a:buFontTx/>
        <a:buNone/>
        <a:defRPr sz="3000" b="0" i="0" u="none" strike="noStrike" cap="none" spc="0" baseline="0">
          <a:ln>
            <a:noFill/>
          </a:ln>
          <a:solidFill>
            <a:srgbClr val="000000"/>
          </a:solidFill>
          <a:uFillTx/>
          <a:latin typeface="Lato"/>
          <a:ea typeface="Lato"/>
          <a:cs typeface="Lato"/>
          <a:sym typeface="Lato"/>
        </a:defRPr>
      </a:lvl7pPr>
      <a:lvl8pPr marL="0" marR="0" indent="0" algn="l" defTabSz="914400" rtl="0" latinLnBrk="0">
        <a:lnSpc>
          <a:spcPct val="90000"/>
        </a:lnSpc>
        <a:spcBef>
          <a:spcPts val="0"/>
        </a:spcBef>
        <a:spcAft>
          <a:spcPts val="0"/>
        </a:spcAft>
        <a:buClrTx/>
        <a:buSzTx/>
        <a:buFontTx/>
        <a:buNone/>
        <a:defRPr sz="3000" b="0" i="0" u="none" strike="noStrike" cap="none" spc="0" baseline="0">
          <a:ln>
            <a:noFill/>
          </a:ln>
          <a:solidFill>
            <a:srgbClr val="000000"/>
          </a:solidFill>
          <a:uFillTx/>
          <a:latin typeface="Lato"/>
          <a:ea typeface="Lato"/>
          <a:cs typeface="Lato"/>
          <a:sym typeface="Lato"/>
        </a:defRPr>
      </a:lvl8pPr>
      <a:lvl9pPr marL="0" marR="0" indent="0" algn="l" defTabSz="914400" rtl="0" latinLnBrk="0">
        <a:lnSpc>
          <a:spcPct val="90000"/>
        </a:lnSpc>
        <a:spcBef>
          <a:spcPts val="0"/>
        </a:spcBef>
        <a:spcAft>
          <a:spcPts val="0"/>
        </a:spcAft>
        <a:buClrTx/>
        <a:buSzTx/>
        <a:buFontTx/>
        <a:buNone/>
        <a:defRPr sz="3000" b="0" i="0" u="none" strike="noStrike" cap="none" spc="0" baseline="0">
          <a:ln>
            <a:noFill/>
          </a:ln>
          <a:solidFill>
            <a:srgbClr val="000000"/>
          </a:solidFill>
          <a:uFillTx/>
          <a:latin typeface="Lato"/>
          <a:ea typeface="Lato"/>
          <a:cs typeface="Lato"/>
          <a:sym typeface="Lato"/>
        </a:defRPr>
      </a:lvl9pPr>
    </p:titleStyle>
    <p:bodyStyle>
      <a:lvl1pPr marL="228600" marR="0" indent="-228600" algn="l" defTabSz="914400" rtl="0" latinLnBrk="0">
        <a:lnSpc>
          <a:spcPct val="90000"/>
        </a:lnSpc>
        <a:spcBef>
          <a:spcPts val="1000"/>
        </a:spcBef>
        <a:spcAft>
          <a:spcPts val="0"/>
        </a:spcAft>
        <a:buClrTx/>
        <a:buSzPct val="100000"/>
        <a:buFont typeface="Arial" panose="020B0604020202020204"/>
        <a:buChar char="•"/>
        <a:defRPr sz="2400" b="0" i="0" u="none" strike="noStrike" cap="none" spc="0" baseline="0">
          <a:ln>
            <a:noFill/>
          </a:ln>
          <a:solidFill>
            <a:srgbClr val="000000"/>
          </a:solidFill>
          <a:uFillTx/>
          <a:latin typeface="Lato"/>
          <a:ea typeface="Lato"/>
          <a:cs typeface="Lato"/>
          <a:sym typeface="Lato"/>
        </a:defRPr>
      </a:lvl1pPr>
      <a:lvl2pPr marL="731520" marR="0" indent="-274320" algn="l" defTabSz="914400" rtl="0" latinLnBrk="0">
        <a:lnSpc>
          <a:spcPct val="90000"/>
        </a:lnSpc>
        <a:spcBef>
          <a:spcPts val="1000"/>
        </a:spcBef>
        <a:spcAft>
          <a:spcPts val="0"/>
        </a:spcAft>
        <a:buClrTx/>
        <a:buSzPct val="100000"/>
        <a:buFont typeface="Arial" panose="020B0604020202020204"/>
        <a:buChar char="•"/>
        <a:defRPr sz="2400" b="0" i="0" u="none" strike="noStrike" cap="none" spc="0" baseline="0">
          <a:ln>
            <a:noFill/>
          </a:ln>
          <a:solidFill>
            <a:srgbClr val="000000"/>
          </a:solidFill>
          <a:uFillTx/>
          <a:latin typeface="Lato"/>
          <a:ea typeface="Lato"/>
          <a:cs typeface="Lato"/>
          <a:sym typeface="Lato"/>
        </a:defRPr>
      </a:lvl2pPr>
      <a:lvl3pPr marL="1219200" marR="0" indent="-304800" algn="l" defTabSz="914400" rtl="0" latinLnBrk="0">
        <a:lnSpc>
          <a:spcPct val="90000"/>
        </a:lnSpc>
        <a:spcBef>
          <a:spcPts val="1000"/>
        </a:spcBef>
        <a:spcAft>
          <a:spcPts val="0"/>
        </a:spcAft>
        <a:buClrTx/>
        <a:buSzPct val="100000"/>
        <a:buFont typeface="Arial" panose="020B0604020202020204"/>
        <a:buChar char="•"/>
        <a:defRPr sz="2400" b="0" i="0" u="none" strike="noStrike" cap="none" spc="0" baseline="0">
          <a:ln>
            <a:noFill/>
          </a:ln>
          <a:solidFill>
            <a:srgbClr val="000000"/>
          </a:solidFill>
          <a:uFillTx/>
          <a:latin typeface="Lato"/>
          <a:ea typeface="Lato"/>
          <a:cs typeface="Lato"/>
          <a:sym typeface="Lato"/>
        </a:defRPr>
      </a:lvl3pPr>
      <a:lvl4pPr marL="1714500" marR="0" indent="-342900" algn="l" defTabSz="914400" rtl="0" latinLnBrk="0">
        <a:lnSpc>
          <a:spcPct val="90000"/>
        </a:lnSpc>
        <a:spcBef>
          <a:spcPts val="1000"/>
        </a:spcBef>
        <a:spcAft>
          <a:spcPts val="0"/>
        </a:spcAft>
        <a:buClrTx/>
        <a:buSzPct val="100000"/>
        <a:buFont typeface="Arial" panose="020B0604020202020204"/>
        <a:buChar char="•"/>
        <a:defRPr sz="2400" b="0" i="0" u="none" strike="noStrike" cap="none" spc="0" baseline="0">
          <a:ln>
            <a:noFill/>
          </a:ln>
          <a:solidFill>
            <a:srgbClr val="000000"/>
          </a:solidFill>
          <a:uFillTx/>
          <a:latin typeface="Lato"/>
          <a:ea typeface="Lato"/>
          <a:cs typeface="Lato"/>
          <a:sym typeface="Lato"/>
        </a:defRPr>
      </a:lvl4pPr>
      <a:lvl5pPr marL="2171700" marR="0" indent="-342900" algn="l" defTabSz="914400" rtl="0" latinLnBrk="0">
        <a:lnSpc>
          <a:spcPct val="90000"/>
        </a:lnSpc>
        <a:spcBef>
          <a:spcPts val="1000"/>
        </a:spcBef>
        <a:spcAft>
          <a:spcPts val="0"/>
        </a:spcAft>
        <a:buClrTx/>
        <a:buSzPct val="100000"/>
        <a:buFont typeface="Arial" panose="020B0604020202020204"/>
        <a:buChar char="•"/>
        <a:defRPr sz="2400" b="0" i="0" u="none" strike="noStrike" cap="none" spc="0" baseline="0">
          <a:ln>
            <a:noFill/>
          </a:ln>
          <a:solidFill>
            <a:srgbClr val="000000"/>
          </a:solidFill>
          <a:uFillTx/>
          <a:latin typeface="Lato"/>
          <a:ea typeface="Lato"/>
          <a:cs typeface="Lato"/>
          <a:sym typeface="Lato"/>
        </a:defRPr>
      </a:lvl5pPr>
      <a:lvl6pPr marL="2590800" marR="0" indent="-304800" algn="l" defTabSz="914400" rtl="0" latinLnBrk="0">
        <a:lnSpc>
          <a:spcPct val="90000"/>
        </a:lnSpc>
        <a:spcBef>
          <a:spcPts val="1000"/>
        </a:spcBef>
        <a:spcAft>
          <a:spcPts val="0"/>
        </a:spcAft>
        <a:buClrTx/>
        <a:buSzPct val="100000"/>
        <a:buFont typeface="Arial" panose="020B0604020202020204"/>
        <a:buChar char="•"/>
        <a:defRPr sz="2400" b="0" i="0" u="none" strike="noStrike" cap="none" spc="0" baseline="0">
          <a:ln>
            <a:noFill/>
          </a:ln>
          <a:solidFill>
            <a:srgbClr val="000000"/>
          </a:solidFill>
          <a:uFillTx/>
          <a:latin typeface="Lato"/>
          <a:ea typeface="Lato"/>
          <a:cs typeface="Lato"/>
          <a:sym typeface="Lato"/>
        </a:defRPr>
      </a:lvl6pPr>
      <a:lvl7pPr marL="3048000" marR="0" indent="-304800" algn="l" defTabSz="914400" rtl="0" latinLnBrk="0">
        <a:lnSpc>
          <a:spcPct val="90000"/>
        </a:lnSpc>
        <a:spcBef>
          <a:spcPts val="1000"/>
        </a:spcBef>
        <a:spcAft>
          <a:spcPts val="0"/>
        </a:spcAft>
        <a:buClrTx/>
        <a:buSzPct val="100000"/>
        <a:buFont typeface="Arial" panose="020B0604020202020204"/>
        <a:buChar char="•"/>
        <a:defRPr sz="2400" b="0" i="0" u="none" strike="noStrike" cap="none" spc="0" baseline="0">
          <a:ln>
            <a:noFill/>
          </a:ln>
          <a:solidFill>
            <a:srgbClr val="000000"/>
          </a:solidFill>
          <a:uFillTx/>
          <a:latin typeface="Lato"/>
          <a:ea typeface="Lato"/>
          <a:cs typeface="Lato"/>
          <a:sym typeface="Lato"/>
        </a:defRPr>
      </a:lvl7pPr>
      <a:lvl8pPr marL="3505200" marR="0" indent="-304800" algn="l" defTabSz="914400" rtl="0" latinLnBrk="0">
        <a:lnSpc>
          <a:spcPct val="90000"/>
        </a:lnSpc>
        <a:spcBef>
          <a:spcPts val="1000"/>
        </a:spcBef>
        <a:spcAft>
          <a:spcPts val="0"/>
        </a:spcAft>
        <a:buClrTx/>
        <a:buSzPct val="100000"/>
        <a:buFont typeface="Arial" panose="020B0604020202020204"/>
        <a:buChar char="•"/>
        <a:defRPr sz="2400" b="0" i="0" u="none" strike="noStrike" cap="none" spc="0" baseline="0">
          <a:ln>
            <a:noFill/>
          </a:ln>
          <a:solidFill>
            <a:srgbClr val="000000"/>
          </a:solidFill>
          <a:uFillTx/>
          <a:latin typeface="Lato"/>
          <a:ea typeface="Lato"/>
          <a:cs typeface="Lato"/>
          <a:sym typeface="Lato"/>
        </a:defRPr>
      </a:lvl8pPr>
      <a:lvl9pPr marL="3962400" marR="0" indent="-304800" algn="l" defTabSz="914400" rtl="0" latinLnBrk="0">
        <a:lnSpc>
          <a:spcPct val="90000"/>
        </a:lnSpc>
        <a:spcBef>
          <a:spcPts val="1000"/>
        </a:spcBef>
        <a:spcAft>
          <a:spcPts val="0"/>
        </a:spcAft>
        <a:buClrTx/>
        <a:buSzPct val="100000"/>
        <a:buFont typeface="Arial" panose="020B0604020202020204"/>
        <a:buChar char="•"/>
        <a:defRPr sz="2400" b="0" i="0" u="none" strike="noStrike" cap="none" spc="0" baseline="0">
          <a:ln>
            <a:noFill/>
          </a:ln>
          <a:solidFill>
            <a:srgbClr val="000000"/>
          </a:solidFill>
          <a:uFillTx/>
          <a:latin typeface="Lato"/>
          <a:ea typeface="Lato"/>
          <a:cs typeface="Lato"/>
          <a:sym typeface="Lato"/>
        </a:defRPr>
      </a:lvl9pPr>
    </p:bodyStyle>
    <p:otherStyle>
      <a:lvl1pPr marL="0" marR="0" indent="0" algn="r" defTabSz="914400" rtl="0" latinLnBrk="0">
        <a:lnSpc>
          <a:spcPct val="100000"/>
        </a:lnSpc>
        <a:spcBef>
          <a:spcPts val="0"/>
        </a:spcBef>
        <a:spcAft>
          <a:spcPts val="0"/>
        </a:spcAft>
        <a:buClrTx/>
        <a:buSzTx/>
        <a:buFontTx/>
        <a:buNone/>
        <a:defRPr sz="1200" b="0" i="0" u="none" strike="noStrike" cap="none" spc="0" baseline="0">
          <a:ln>
            <a:noFill/>
          </a:ln>
          <a:solidFill>
            <a:schemeClr val="tx1"/>
          </a:solidFill>
          <a:uFillTx/>
          <a:latin typeface="+mn-lt"/>
          <a:ea typeface="+mn-ea"/>
          <a:cs typeface="+mn-cs"/>
          <a:sym typeface="微软雅黑" panose="020B0503020204020204" charset="-122"/>
        </a:defRPr>
      </a:lvl1pPr>
      <a:lvl2pPr marL="0" marR="0" indent="457200" algn="r" defTabSz="914400" rtl="0" latinLnBrk="0">
        <a:lnSpc>
          <a:spcPct val="100000"/>
        </a:lnSpc>
        <a:spcBef>
          <a:spcPts val="0"/>
        </a:spcBef>
        <a:spcAft>
          <a:spcPts val="0"/>
        </a:spcAft>
        <a:buClrTx/>
        <a:buSzTx/>
        <a:buFontTx/>
        <a:buNone/>
        <a:defRPr sz="1200" b="0" i="0" u="none" strike="noStrike" cap="none" spc="0" baseline="0">
          <a:ln>
            <a:noFill/>
          </a:ln>
          <a:solidFill>
            <a:schemeClr val="tx1"/>
          </a:solidFill>
          <a:uFillTx/>
          <a:latin typeface="+mn-lt"/>
          <a:ea typeface="+mn-ea"/>
          <a:cs typeface="+mn-cs"/>
          <a:sym typeface="微软雅黑" panose="020B0503020204020204" charset="-122"/>
        </a:defRPr>
      </a:lvl2pPr>
      <a:lvl3pPr marL="0" marR="0" indent="914400" algn="r" defTabSz="914400" rtl="0" latinLnBrk="0">
        <a:lnSpc>
          <a:spcPct val="100000"/>
        </a:lnSpc>
        <a:spcBef>
          <a:spcPts val="0"/>
        </a:spcBef>
        <a:spcAft>
          <a:spcPts val="0"/>
        </a:spcAft>
        <a:buClrTx/>
        <a:buSzTx/>
        <a:buFontTx/>
        <a:buNone/>
        <a:defRPr sz="1200" b="0" i="0" u="none" strike="noStrike" cap="none" spc="0" baseline="0">
          <a:ln>
            <a:noFill/>
          </a:ln>
          <a:solidFill>
            <a:schemeClr val="tx1"/>
          </a:solidFill>
          <a:uFillTx/>
          <a:latin typeface="+mn-lt"/>
          <a:ea typeface="+mn-ea"/>
          <a:cs typeface="+mn-cs"/>
          <a:sym typeface="微软雅黑" panose="020B0503020204020204" charset="-122"/>
        </a:defRPr>
      </a:lvl3pPr>
      <a:lvl4pPr marL="0" marR="0" indent="1371600" algn="r" defTabSz="914400" rtl="0" latinLnBrk="0">
        <a:lnSpc>
          <a:spcPct val="100000"/>
        </a:lnSpc>
        <a:spcBef>
          <a:spcPts val="0"/>
        </a:spcBef>
        <a:spcAft>
          <a:spcPts val="0"/>
        </a:spcAft>
        <a:buClrTx/>
        <a:buSzTx/>
        <a:buFontTx/>
        <a:buNone/>
        <a:defRPr sz="1200" b="0" i="0" u="none" strike="noStrike" cap="none" spc="0" baseline="0">
          <a:ln>
            <a:noFill/>
          </a:ln>
          <a:solidFill>
            <a:schemeClr val="tx1"/>
          </a:solidFill>
          <a:uFillTx/>
          <a:latin typeface="+mn-lt"/>
          <a:ea typeface="+mn-ea"/>
          <a:cs typeface="+mn-cs"/>
          <a:sym typeface="微软雅黑" panose="020B0503020204020204" charset="-122"/>
        </a:defRPr>
      </a:lvl4pPr>
      <a:lvl5pPr marL="0" marR="0" indent="1828800" algn="r" defTabSz="914400" rtl="0" latinLnBrk="0">
        <a:lnSpc>
          <a:spcPct val="100000"/>
        </a:lnSpc>
        <a:spcBef>
          <a:spcPts val="0"/>
        </a:spcBef>
        <a:spcAft>
          <a:spcPts val="0"/>
        </a:spcAft>
        <a:buClrTx/>
        <a:buSzTx/>
        <a:buFontTx/>
        <a:buNone/>
        <a:defRPr sz="1200" b="0" i="0" u="none" strike="noStrike" cap="none" spc="0" baseline="0">
          <a:ln>
            <a:noFill/>
          </a:ln>
          <a:solidFill>
            <a:schemeClr val="tx1"/>
          </a:solidFill>
          <a:uFillTx/>
          <a:latin typeface="+mn-lt"/>
          <a:ea typeface="+mn-ea"/>
          <a:cs typeface="+mn-cs"/>
          <a:sym typeface="微软雅黑" panose="020B0503020204020204" charset="-122"/>
        </a:defRPr>
      </a:lvl5pPr>
      <a:lvl6pPr marL="0" marR="0" indent="2286000" algn="r" defTabSz="914400" rtl="0" latinLnBrk="0">
        <a:lnSpc>
          <a:spcPct val="100000"/>
        </a:lnSpc>
        <a:spcBef>
          <a:spcPts val="0"/>
        </a:spcBef>
        <a:spcAft>
          <a:spcPts val="0"/>
        </a:spcAft>
        <a:buClrTx/>
        <a:buSzTx/>
        <a:buFontTx/>
        <a:buNone/>
        <a:defRPr sz="1200" b="0" i="0" u="none" strike="noStrike" cap="none" spc="0" baseline="0">
          <a:ln>
            <a:noFill/>
          </a:ln>
          <a:solidFill>
            <a:schemeClr val="tx1"/>
          </a:solidFill>
          <a:uFillTx/>
          <a:latin typeface="+mn-lt"/>
          <a:ea typeface="+mn-ea"/>
          <a:cs typeface="+mn-cs"/>
          <a:sym typeface="微软雅黑" panose="020B0503020204020204" charset="-122"/>
        </a:defRPr>
      </a:lvl6pPr>
      <a:lvl7pPr marL="0" marR="0" indent="2743200" algn="r" defTabSz="914400" rtl="0" latinLnBrk="0">
        <a:lnSpc>
          <a:spcPct val="100000"/>
        </a:lnSpc>
        <a:spcBef>
          <a:spcPts val="0"/>
        </a:spcBef>
        <a:spcAft>
          <a:spcPts val="0"/>
        </a:spcAft>
        <a:buClrTx/>
        <a:buSzTx/>
        <a:buFontTx/>
        <a:buNone/>
        <a:defRPr sz="1200" b="0" i="0" u="none" strike="noStrike" cap="none" spc="0" baseline="0">
          <a:ln>
            <a:noFill/>
          </a:ln>
          <a:solidFill>
            <a:schemeClr val="tx1"/>
          </a:solidFill>
          <a:uFillTx/>
          <a:latin typeface="+mn-lt"/>
          <a:ea typeface="+mn-ea"/>
          <a:cs typeface="+mn-cs"/>
          <a:sym typeface="微软雅黑" panose="020B0503020204020204" charset="-122"/>
        </a:defRPr>
      </a:lvl7pPr>
      <a:lvl8pPr marL="0" marR="0" indent="3200400" algn="r" defTabSz="914400" rtl="0" latinLnBrk="0">
        <a:lnSpc>
          <a:spcPct val="100000"/>
        </a:lnSpc>
        <a:spcBef>
          <a:spcPts val="0"/>
        </a:spcBef>
        <a:spcAft>
          <a:spcPts val="0"/>
        </a:spcAft>
        <a:buClrTx/>
        <a:buSzTx/>
        <a:buFontTx/>
        <a:buNone/>
        <a:defRPr sz="1200" b="0" i="0" u="none" strike="noStrike" cap="none" spc="0" baseline="0">
          <a:ln>
            <a:noFill/>
          </a:ln>
          <a:solidFill>
            <a:schemeClr val="tx1"/>
          </a:solidFill>
          <a:uFillTx/>
          <a:latin typeface="+mn-lt"/>
          <a:ea typeface="+mn-ea"/>
          <a:cs typeface="+mn-cs"/>
          <a:sym typeface="微软雅黑" panose="020B0503020204020204" charset="-122"/>
        </a:defRPr>
      </a:lvl8pPr>
      <a:lvl9pPr marL="0" marR="0" indent="3657600" algn="r" defTabSz="914400" rtl="0" latinLnBrk="0">
        <a:lnSpc>
          <a:spcPct val="100000"/>
        </a:lnSpc>
        <a:spcBef>
          <a:spcPts val="0"/>
        </a:spcBef>
        <a:spcAft>
          <a:spcPts val="0"/>
        </a:spcAft>
        <a:buClrTx/>
        <a:buSzTx/>
        <a:buFontTx/>
        <a:buNone/>
        <a:defRPr sz="1200" b="0" i="0" u="none" strike="noStrike" cap="none" spc="0" baseline="0">
          <a:ln>
            <a:noFill/>
          </a:ln>
          <a:solidFill>
            <a:schemeClr val="tx1"/>
          </a:solidFill>
          <a:uFillTx/>
          <a:latin typeface="+mn-lt"/>
          <a:ea typeface="+mn-ea"/>
          <a:cs typeface="+mn-cs"/>
          <a:sym typeface="微软雅黑" panose="020B0503020204020204" charset="-122"/>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7" Type="http://schemas.microsoft.com/office/2007/relationships/hdphoto" Target="../media/hdphoto2.wdp"/><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8.png"/><Relationship Id="rId5" Type="http://schemas.microsoft.com/office/2007/relationships/hdphoto" Target="../media/hdphoto1.wdp"/><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3.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tags" Target="../tags/tag9.xml"/><Relationship Id="rId7" Type="http://schemas.openxmlformats.org/officeDocument/2006/relationships/image" Target="../media/image15.png"/><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notesSlide" Target="../notesSlides/notesSlide14.xml"/><Relationship Id="rId5" Type="http://schemas.openxmlformats.org/officeDocument/2006/relationships/slideLayout" Target="../slideLayouts/slideLayout3.xml"/><Relationship Id="rId4" Type="http://schemas.openxmlformats.org/officeDocument/2006/relationships/tags" Target="../tags/tag10.xml"/></Relationships>
</file>

<file path=ppt/slides/_rels/slide15.xml.rels><?xml version="1.0" encoding="UTF-8" standalone="yes"?>
<Relationships xmlns="http://schemas.openxmlformats.org/package/2006/relationships"><Relationship Id="rId3" Type="http://schemas.openxmlformats.org/officeDocument/2006/relationships/tags" Target="../tags/tag13.xml"/><Relationship Id="rId7" Type="http://schemas.openxmlformats.org/officeDocument/2006/relationships/image" Target="../media/image16.png"/><Relationship Id="rId2" Type="http://schemas.openxmlformats.org/officeDocument/2006/relationships/tags" Target="../tags/tag12.xml"/><Relationship Id="rId1" Type="http://schemas.openxmlformats.org/officeDocument/2006/relationships/tags" Target="../tags/tag11.xml"/><Relationship Id="rId6" Type="http://schemas.openxmlformats.org/officeDocument/2006/relationships/notesSlide" Target="../notesSlides/notesSlide15.xml"/><Relationship Id="rId5" Type="http://schemas.openxmlformats.org/officeDocument/2006/relationships/slideLayout" Target="../slideLayouts/slideLayout3.xml"/><Relationship Id="rId4" Type="http://schemas.openxmlformats.org/officeDocument/2006/relationships/tags" Target="../tags/tag14.xml"/></Relationships>
</file>

<file path=ppt/slides/_rels/slide16.xml.rels><?xml version="1.0" encoding="UTF-8" standalone="yes"?>
<Relationships xmlns="http://schemas.openxmlformats.org/package/2006/relationships"><Relationship Id="rId8" Type="http://schemas.openxmlformats.org/officeDocument/2006/relationships/tags" Target="../tags/tag22.xml"/><Relationship Id="rId13" Type="http://schemas.openxmlformats.org/officeDocument/2006/relationships/tags" Target="../tags/tag27.xml"/><Relationship Id="rId18" Type="http://schemas.openxmlformats.org/officeDocument/2006/relationships/notesSlide" Target="../notesSlides/notesSlide16.xml"/><Relationship Id="rId3" Type="http://schemas.openxmlformats.org/officeDocument/2006/relationships/tags" Target="../tags/tag17.xml"/><Relationship Id="rId7" Type="http://schemas.openxmlformats.org/officeDocument/2006/relationships/tags" Target="../tags/tag21.xml"/><Relationship Id="rId12" Type="http://schemas.openxmlformats.org/officeDocument/2006/relationships/tags" Target="../tags/tag26.xml"/><Relationship Id="rId17" Type="http://schemas.openxmlformats.org/officeDocument/2006/relationships/slideLayout" Target="../slideLayouts/slideLayout3.xml"/><Relationship Id="rId2" Type="http://schemas.openxmlformats.org/officeDocument/2006/relationships/tags" Target="../tags/tag16.xml"/><Relationship Id="rId16" Type="http://schemas.openxmlformats.org/officeDocument/2006/relationships/tags" Target="../tags/tag30.xml"/><Relationship Id="rId1" Type="http://schemas.openxmlformats.org/officeDocument/2006/relationships/tags" Target="../tags/tag15.xml"/><Relationship Id="rId6" Type="http://schemas.openxmlformats.org/officeDocument/2006/relationships/tags" Target="../tags/tag20.xml"/><Relationship Id="rId11" Type="http://schemas.openxmlformats.org/officeDocument/2006/relationships/tags" Target="../tags/tag25.xml"/><Relationship Id="rId5" Type="http://schemas.openxmlformats.org/officeDocument/2006/relationships/tags" Target="../tags/tag19.xml"/><Relationship Id="rId15" Type="http://schemas.openxmlformats.org/officeDocument/2006/relationships/tags" Target="../tags/tag29.xml"/><Relationship Id="rId10" Type="http://schemas.openxmlformats.org/officeDocument/2006/relationships/tags" Target="../tags/tag24.xml"/><Relationship Id="rId4" Type="http://schemas.openxmlformats.org/officeDocument/2006/relationships/tags" Target="../tags/tag18.xml"/><Relationship Id="rId9" Type="http://schemas.openxmlformats.org/officeDocument/2006/relationships/tags" Target="../tags/tag23.xml"/><Relationship Id="rId14" Type="http://schemas.openxmlformats.org/officeDocument/2006/relationships/tags" Target="../tags/tag28.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tags" Target="../tags/tag4.xml"/><Relationship Id="rId7" Type="http://schemas.openxmlformats.org/officeDocument/2006/relationships/notesSlide" Target="../notesSlides/notesSlide2.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slideLayout" Target="../slideLayouts/slideLayout2.xml"/><Relationship Id="rId5" Type="http://schemas.openxmlformats.org/officeDocument/2006/relationships/tags" Target="../tags/tag6.xml"/><Relationship Id="rId4" Type="http://schemas.openxmlformats.org/officeDocument/2006/relationships/tags" Target="../tags/tag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image" Target="../media/image28.svg"/><Relationship Id="rId13" Type="http://schemas.openxmlformats.org/officeDocument/2006/relationships/image" Target="../media/image33.svg"/><Relationship Id="rId3" Type="http://schemas.openxmlformats.org/officeDocument/2006/relationships/image" Target="../media/image23.png"/><Relationship Id="rId7" Type="http://schemas.openxmlformats.org/officeDocument/2006/relationships/image" Target="../media/image27.png"/><Relationship Id="rId12" Type="http://schemas.openxmlformats.org/officeDocument/2006/relationships/image" Target="../media/image32.png"/><Relationship Id="rId2" Type="http://schemas.openxmlformats.org/officeDocument/2006/relationships/notesSlide" Target="../notesSlides/notesSlide25.xml"/><Relationship Id="rId1" Type="http://schemas.openxmlformats.org/officeDocument/2006/relationships/slideLayout" Target="../slideLayouts/slideLayout3.xml"/><Relationship Id="rId6" Type="http://schemas.openxmlformats.org/officeDocument/2006/relationships/image" Target="../media/image26.svg"/><Relationship Id="rId11" Type="http://schemas.openxmlformats.org/officeDocument/2006/relationships/image" Target="../media/image31.png"/><Relationship Id="rId5" Type="http://schemas.openxmlformats.org/officeDocument/2006/relationships/image" Target="../media/image25.png"/><Relationship Id="rId10" Type="http://schemas.openxmlformats.org/officeDocument/2006/relationships/image" Target="../media/image30.svg"/><Relationship Id="rId4" Type="http://schemas.openxmlformats.org/officeDocument/2006/relationships/image" Target="../media/image24.png"/><Relationship Id="rId9" Type="http://schemas.openxmlformats.org/officeDocument/2006/relationships/image" Target="../media/image29.png"/></Relationships>
</file>

<file path=ppt/slides/_rels/slide27.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4.png"/><Relationship Id="rId7" Type="http://schemas.openxmlformats.org/officeDocument/2006/relationships/image" Target="../media/image37.png"/><Relationship Id="rId2" Type="http://schemas.openxmlformats.org/officeDocument/2006/relationships/notesSlide" Target="../notesSlides/notesSlide26.xml"/><Relationship Id="rId1" Type="http://schemas.openxmlformats.org/officeDocument/2006/relationships/slideLayout" Target="../slideLayouts/slideLayout3.xml"/><Relationship Id="rId6" Type="http://schemas.openxmlformats.org/officeDocument/2006/relationships/image" Target="../media/image39.png"/><Relationship Id="rId5" Type="http://schemas.openxmlformats.org/officeDocument/2006/relationships/image" Target="../media/image36.png"/><Relationship Id="rId4" Type="http://schemas.openxmlformats.org/officeDocument/2006/relationships/image" Target="../media/image35.png"/></Relationships>
</file>

<file path=ppt/slides/_rels/slide28.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27.xml"/><Relationship Id="rId1" Type="http://schemas.openxmlformats.org/officeDocument/2006/relationships/slideLayout" Target="../slideLayouts/slideLayout3.xml"/><Relationship Id="rId5" Type="http://schemas.openxmlformats.org/officeDocument/2006/relationships/image" Target="../media/image40.png"/><Relationship Id="rId4" Type="http://schemas.openxmlformats.org/officeDocument/2006/relationships/image" Target="../media/image39.wmf"/></Relationships>
</file>

<file path=ppt/slides/_rels/slide29.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notesSlide" Target="../notesSlides/notesSlide28.xml"/><Relationship Id="rId1" Type="http://schemas.openxmlformats.org/officeDocument/2006/relationships/slideLayout" Target="../slideLayouts/slideLayout3.xml"/><Relationship Id="rId5" Type="http://schemas.openxmlformats.org/officeDocument/2006/relationships/image" Target="../media/image42.png"/><Relationship Id="rId4" Type="http://schemas.openxmlformats.org/officeDocument/2006/relationships/image" Target="../media/image41.wmf"/></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1.xml"/><Relationship Id="rId1" Type="http://schemas.openxmlformats.org/officeDocument/2006/relationships/slideLayout" Target="../slideLayouts/slideLayout3.xml"/><Relationship Id="rId4" Type="http://schemas.openxmlformats.org/officeDocument/2006/relationships/image" Target="../media/image44.jpeg"/></Relationships>
</file>

<file path=ppt/slides/_rels/slide33.xml.rels><?xml version="1.0" encoding="UTF-8" standalone="yes"?>
<Relationships xmlns="http://schemas.openxmlformats.org/package/2006/relationships"><Relationship Id="rId8" Type="http://schemas.openxmlformats.org/officeDocument/2006/relationships/image" Target="../media/image49.jpeg"/><Relationship Id="rId3" Type="http://schemas.openxmlformats.org/officeDocument/2006/relationships/notesSlide" Target="../notesSlides/notesSlide32.xml"/><Relationship Id="rId7" Type="http://schemas.openxmlformats.org/officeDocument/2006/relationships/image" Target="../media/image48.jpeg"/><Relationship Id="rId2" Type="http://schemas.openxmlformats.org/officeDocument/2006/relationships/slideLayout" Target="../slideLayouts/slideLayout3.xml"/><Relationship Id="rId1" Type="http://schemas.openxmlformats.org/officeDocument/2006/relationships/tags" Target="../tags/tag31.xml"/><Relationship Id="rId6" Type="http://schemas.openxmlformats.org/officeDocument/2006/relationships/image" Target="../media/image47.png"/><Relationship Id="rId5" Type="http://schemas.openxmlformats.org/officeDocument/2006/relationships/image" Target="../media/image46.jpeg"/><Relationship Id="rId4" Type="http://schemas.openxmlformats.org/officeDocument/2006/relationships/image" Target="../media/image45.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5.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 name="椭圆 3"/>
          <p:cNvSpPr/>
          <p:nvPr/>
        </p:nvSpPr>
        <p:spPr>
          <a:xfrm>
            <a:off x="1959688" y="-511830"/>
            <a:ext cx="8511676" cy="7915520"/>
          </a:xfrm>
          <a:prstGeom prst="ellipse">
            <a:avLst/>
          </a:prstGeom>
          <a:solidFill>
            <a:srgbClr val="FFFFFF">
              <a:alpha val="50000"/>
            </a:srgbClr>
          </a:solidFill>
          <a:ln w="12700">
            <a:miter lim="400000"/>
          </a:ln>
        </p:spPr>
        <p:txBody>
          <a:bodyPr lIns="45719" rIns="45719" anchor="ctr"/>
          <a:lstStyle/>
          <a:p>
            <a:pPr marL="0" marR="0" lvl="0" indent="0" algn="ctr" defTabSz="914400" rtl="0" eaLnBrk="1" fontAlgn="auto" latinLnBrk="0" hangingPunct="0">
              <a:lnSpc>
                <a:spcPct val="100000"/>
              </a:lnSpc>
              <a:spcBef>
                <a:spcPts val="0"/>
              </a:spcBef>
              <a:spcAft>
                <a:spcPts val="0"/>
              </a:spcAft>
              <a:buClrTx/>
              <a:buSzTx/>
              <a:buFontTx/>
              <a:buNone/>
              <a:defRPr>
                <a:solidFill>
                  <a:srgbClr val="FFFFFF"/>
                </a:solidFill>
              </a:defRPr>
            </a:pPr>
            <a:endParaRPr kumimoji="0" sz="1800" b="0" i="0" u="none" strike="noStrike" kern="0" cap="none" spc="0" normalizeH="0" baseline="0" noProof="0">
              <a:ln>
                <a:noFill/>
              </a:ln>
              <a:solidFill>
                <a:srgbClr val="FFFFFF"/>
              </a:solidFill>
              <a:effectLst/>
              <a:uLnTx/>
              <a:uFillTx/>
              <a:latin typeface="微软雅黑" panose="020B0503020204020204" charset="-122"/>
              <a:ea typeface="微软雅黑" panose="020B0503020204020204" charset="-122"/>
              <a:sym typeface="微软雅黑" panose="020B0503020204020204" charset="-122"/>
            </a:endParaRPr>
          </a:p>
        </p:txBody>
      </p:sp>
      <p:sp>
        <p:nvSpPr>
          <p:cNvPr id="157" name="椭圆 7"/>
          <p:cNvSpPr/>
          <p:nvPr/>
        </p:nvSpPr>
        <p:spPr>
          <a:xfrm>
            <a:off x="1588485" y="-1160759"/>
            <a:ext cx="9254082" cy="9213378"/>
          </a:xfrm>
          <a:prstGeom prst="ellipse">
            <a:avLst/>
          </a:prstGeom>
          <a:ln w="12700">
            <a:solidFill>
              <a:srgbClr val="404040"/>
            </a:solidFill>
            <a:miter/>
          </a:ln>
        </p:spPr>
        <p:txBody>
          <a:bodyPr lIns="45719" rIns="45719" anchor="ctr"/>
          <a:lstStyle/>
          <a:p>
            <a:pPr marL="0" marR="0" lvl="0" indent="0" algn="ctr" defTabSz="914400" rtl="0" eaLnBrk="1" fontAlgn="auto" latinLnBrk="0" hangingPunct="0">
              <a:lnSpc>
                <a:spcPct val="100000"/>
              </a:lnSpc>
              <a:spcBef>
                <a:spcPts val="0"/>
              </a:spcBef>
              <a:spcAft>
                <a:spcPts val="0"/>
              </a:spcAft>
              <a:buClrTx/>
              <a:buSzTx/>
              <a:buFontTx/>
              <a:buNone/>
              <a:defRPr>
                <a:solidFill>
                  <a:srgbClr val="FFFFFF"/>
                </a:solidFill>
              </a:defRPr>
            </a:pPr>
            <a:endParaRPr kumimoji="0" sz="1800" b="0" i="0" u="none" strike="noStrike" kern="0" cap="none" spc="0" normalizeH="0" baseline="0" noProof="0">
              <a:ln>
                <a:noFill/>
              </a:ln>
              <a:solidFill>
                <a:srgbClr val="FFFFFF"/>
              </a:solidFill>
              <a:effectLst/>
              <a:uLnTx/>
              <a:uFillTx/>
              <a:latin typeface="微软雅黑" panose="020B0503020204020204" charset="-122"/>
              <a:ea typeface="微软雅黑" panose="020B0503020204020204" charset="-122"/>
              <a:sym typeface="微软雅黑" panose="020B0503020204020204" charset="-122"/>
            </a:endParaRPr>
          </a:p>
        </p:txBody>
      </p:sp>
      <p:grpSp>
        <p:nvGrpSpPr>
          <p:cNvPr id="160" name="组合 8"/>
          <p:cNvGrpSpPr/>
          <p:nvPr/>
        </p:nvGrpSpPr>
        <p:grpSpPr>
          <a:xfrm>
            <a:off x="2063110" y="930359"/>
            <a:ext cx="8065771" cy="5446340"/>
            <a:chOff x="0" y="0"/>
            <a:chExt cx="8065769" cy="5446338"/>
          </a:xfrm>
        </p:grpSpPr>
        <p:sp>
          <p:nvSpPr>
            <p:cNvPr id="158" name="椭圆 9"/>
            <p:cNvSpPr/>
            <p:nvPr/>
          </p:nvSpPr>
          <p:spPr>
            <a:xfrm>
              <a:off x="-1" y="0"/>
              <a:ext cx="340939" cy="340939"/>
            </a:xfrm>
            <a:prstGeom prst="ellipse">
              <a:avLst/>
            </a:prstGeom>
            <a:solidFill>
              <a:schemeClr val="accent1"/>
            </a:solidFill>
            <a:ln w="12700" cap="flat">
              <a:noFill/>
              <a:miter lim="400000"/>
            </a:ln>
            <a:effectLst/>
          </p:spPr>
          <p:txBody>
            <a:bodyPr wrap="square" lIns="45719" tIns="45719" rIns="45719" bIns="45719" numCol="1" anchor="ctr">
              <a:noAutofit/>
            </a:bodyPr>
            <a:lstStyle/>
            <a:p>
              <a:pPr marL="0" marR="0" lvl="0" indent="0" algn="ctr" defTabSz="914400" rtl="0" eaLnBrk="1" fontAlgn="auto" latinLnBrk="0" hangingPunct="0">
                <a:lnSpc>
                  <a:spcPct val="100000"/>
                </a:lnSpc>
                <a:spcBef>
                  <a:spcPts val="0"/>
                </a:spcBef>
                <a:spcAft>
                  <a:spcPts val="0"/>
                </a:spcAft>
                <a:buClrTx/>
                <a:buSzTx/>
                <a:buFontTx/>
                <a:buNone/>
                <a:defRPr>
                  <a:solidFill>
                    <a:srgbClr val="FFFFFF"/>
                  </a:solidFill>
                </a:defRPr>
              </a:pPr>
              <a:endParaRPr kumimoji="0" sz="1800" b="0" i="0" u="none" strike="noStrike" kern="0" cap="none" spc="0" normalizeH="0" baseline="0" noProof="0">
                <a:ln>
                  <a:noFill/>
                </a:ln>
                <a:solidFill>
                  <a:srgbClr val="FFFFFF"/>
                </a:solidFill>
                <a:effectLst/>
                <a:uLnTx/>
                <a:uFillTx/>
                <a:latin typeface="微软雅黑" panose="020B0503020204020204" charset="-122"/>
                <a:ea typeface="微软雅黑" panose="020B0503020204020204" charset="-122"/>
                <a:sym typeface="微软雅黑" panose="020B0503020204020204" charset="-122"/>
              </a:endParaRPr>
            </a:p>
          </p:txBody>
        </p:sp>
        <p:sp>
          <p:nvSpPr>
            <p:cNvPr id="159" name="椭圆 10"/>
            <p:cNvSpPr/>
            <p:nvPr/>
          </p:nvSpPr>
          <p:spPr>
            <a:xfrm>
              <a:off x="7724831" y="5105400"/>
              <a:ext cx="340939" cy="340939"/>
            </a:xfrm>
            <a:prstGeom prst="ellipse">
              <a:avLst/>
            </a:prstGeom>
            <a:solidFill>
              <a:schemeClr val="accent1"/>
            </a:solidFill>
            <a:ln w="12700" cap="flat">
              <a:noFill/>
              <a:miter lim="400000"/>
            </a:ln>
            <a:effectLst/>
          </p:spPr>
          <p:txBody>
            <a:bodyPr wrap="square" lIns="45719" tIns="45719" rIns="45719" bIns="45719" numCol="1" anchor="ctr">
              <a:noAutofit/>
            </a:bodyPr>
            <a:lstStyle/>
            <a:p>
              <a:pPr marL="0" marR="0" lvl="0" indent="0" algn="ctr" defTabSz="914400" rtl="0" eaLnBrk="1" fontAlgn="auto" latinLnBrk="0" hangingPunct="0">
                <a:lnSpc>
                  <a:spcPct val="100000"/>
                </a:lnSpc>
                <a:spcBef>
                  <a:spcPts val="0"/>
                </a:spcBef>
                <a:spcAft>
                  <a:spcPts val="0"/>
                </a:spcAft>
                <a:buClrTx/>
                <a:buSzTx/>
                <a:buFontTx/>
                <a:buNone/>
                <a:defRPr>
                  <a:solidFill>
                    <a:srgbClr val="FFFFFF"/>
                  </a:solidFill>
                </a:defRPr>
              </a:pPr>
              <a:endParaRPr kumimoji="0" sz="1800" b="0" i="0" u="none" strike="noStrike" kern="0" cap="none" spc="0" normalizeH="0" baseline="0" noProof="0">
                <a:ln>
                  <a:noFill/>
                </a:ln>
                <a:solidFill>
                  <a:srgbClr val="FFFFFF"/>
                </a:solidFill>
                <a:effectLst/>
                <a:uLnTx/>
                <a:uFillTx/>
                <a:latin typeface="微软雅黑" panose="020B0503020204020204" charset="-122"/>
                <a:ea typeface="微软雅黑" panose="020B0503020204020204" charset="-122"/>
                <a:sym typeface="微软雅黑" panose="020B0503020204020204" charset="-122"/>
              </a:endParaRPr>
            </a:p>
          </p:txBody>
        </p:sp>
      </p:grpSp>
      <p:sp>
        <p:nvSpPr>
          <p:cNvPr id="161" name="自由: 形状 34"/>
          <p:cNvSpPr/>
          <p:nvPr/>
        </p:nvSpPr>
        <p:spPr>
          <a:xfrm rot="2700000">
            <a:off x="6145376" y="5876945"/>
            <a:ext cx="140301" cy="140301"/>
          </a:xfrm>
          <a:custGeom>
            <a:avLst/>
            <a:gdLst/>
            <a:ahLst/>
            <a:cxnLst>
              <a:cxn ang="0">
                <a:pos x="wd2" y="hd2"/>
              </a:cxn>
              <a:cxn ang="5400000">
                <a:pos x="wd2" y="hd2"/>
              </a:cxn>
              <a:cxn ang="10800000">
                <a:pos x="wd2" y="hd2"/>
              </a:cxn>
              <a:cxn ang="16200000">
                <a:pos x="wd2" y="hd2"/>
              </a:cxn>
            </a:cxnLst>
            <a:rect l="0" t="0" r="r" b="b"/>
            <a:pathLst>
              <a:path w="21600" h="21600" extrusionOk="0">
                <a:moveTo>
                  <a:pt x="17900" y="0"/>
                </a:moveTo>
                <a:lnTo>
                  <a:pt x="21600" y="0"/>
                </a:lnTo>
                <a:lnTo>
                  <a:pt x="21600" y="21600"/>
                </a:lnTo>
                <a:lnTo>
                  <a:pt x="0" y="21600"/>
                </a:lnTo>
                <a:lnTo>
                  <a:pt x="0" y="17697"/>
                </a:lnTo>
                <a:lnTo>
                  <a:pt x="17900" y="17697"/>
                </a:lnTo>
                <a:close/>
              </a:path>
            </a:pathLst>
          </a:custGeom>
          <a:solidFill>
            <a:schemeClr val="accent2"/>
          </a:solidFill>
          <a:ln w="12700">
            <a:miter lim="400000"/>
          </a:ln>
        </p:spPr>
        <p:txBody>
          <a:bodyPr lIns="45719" rIns="45719" anchor="ctr"/>
          <a:lstStyle/>
          <a:p>
            <a:pPr marL="0" marR="0" lvl="0" indent="0" algn="ctr" defTabSz="914400" rtl="0" eaLnBrk="1" fontAlgn="auto" latinLnBrk="0" hangingPunct="0">
              <a:lnSpc>
                <a:spcPct val="100000"/>
              </a:lnSpc>
              <a:spcBef>
                <a:spcPts val="0"/>
              </a:spcBef>
              <a:spcAft>
                <a:spcPts val="0"/>
              </a:spcAft>
              <a:buClrTx/>
              <a:buSzTx/>
              <a:buFontTx/>
              <a:buNone/>
              <a:defRPr>
                <a:solidFill>
                  <a:srgbClr val="FFFFFF"/>
                </a:solidFill>
              </a:defRPr>
            </a:pPr>
            <a:endParaRPr kumimoji="0" sz="1800" b="0" i="0" u="none" strike="noStrike" kern="0" cap="none" spc="0" normalizeH="0" baseline="0" noProof="0">
              <a:ln>
                <a:noFill/>
              </a:ln>
              <a:solidFill>
                <a:srgbClr val="FFFFFF"/>
              </a:solidFill>
              <a:effectLst/>
              <a:uLnTx/>
              <a:uFillTx/>
              <a:latin typeface="微软雅黑" panose="020B0503020204020204" charset="-122"/>
              <a:ea typeface="微软雅黑" panose="020B0503020204020204" charset="-122"/>
              <a:sym typeface="微软雅黑" panose="020B0503020204020204" charset="-122"/>
            </a:endParaRPr>
          </a:p>
        </p:txBody>
      </p:sp>
      <p:sp>
        <p:nvSpPr>
          <p:cNvPr id="2" name="文本框 8"/>
          <p:cNvSpPr txBox="1"/>
          <p:nvPr/>
        </p:nvSpPr>
        <p:spPr>
          <a:xfrm>
            <a:off x="1807210" y="1693545"/>
            <a:ext cx="8964295" cy="1753235"/>
          </a:xfrm>
          <a:prstGeom prst="rect">
            <a:avLst/>
          </a:prstGeom>
          <a:ln w="12700">
            <a:miter lim="400000"/>
          </a:ln>
        </p:spPr>
        <p:txBody>
          <a:bodyPr wrap="square" lIns="45719" rIns="45719">
            <a:spAutoFit/>
          </a:bodyPr>
          <a:lstStyle>
            <a:lvl1pPr algn="ctr" defTabSz="457200">
              <a:defRPr sz="5400" b="1">
                <a:solidFill>
                  <a:srgbClr val="404040"/>
                </a:solidFill>
              </a:defRPr>
            </a:lvl1pPr>
          </a:lstStyle>
          <a:p>
            <a:r>
              <a:rPr lang="en-US" dirty="0">
                <a:latin typeface="Georgia" panose="02040502050405020303" pitchFamily="18" charset="0"/>
                <a:cs typeface="Georgia" panose="02040502050405020303" pitchFamily="18" charset="0"/>
              </a:rPr>
              <a:t>Optimization Methods for Solving TSP</a:t>
            </a:r>
          </a:p>
        </p:txBody>
      </p:sp>
      <p:sp>
        <p:nvSpPr>
          <p:cNvPr id="3" name="文本框 3"/>
          <p:cNvSpPr txBox="1"/>
          <p:nvPr/>
        </p:nvSpPr>
        <p:spPr>
          <a:xfrm>
            <a:off x="5744027" y="3868185"/>
            <a:ext cx="942997" cy="398780"/>
          </a:xfrm>
          <a:prstGeom prst="rect">
            <a:avLst/>
          </a:prstGeom>
          <a:ln w="12700">
            <a:miter lim="400000"/>
          </a:ln>
        </p:spPr>
        <p:txBody>
          <a:bodyPr wrap="square" lIns="45719" rIns="45719">
            <a:spAutoFit/>
          </a:bodyPr>
          <a:lstStyle/>
          <a:p>
            <a:r>
              <a:rPr lang="en-US" altLang="zh-CN" sz="2000" dirty="0">
                <a:latin typeface="Georgia" panose="02040502050405020303" pitchFamily="18" charset="0"/>
                <a:cs typeface="Georgia" panose="02040502050405020303" pitchFamily="18" charset="0"/>
              </a:rPr>
              <a:t>Team 6</a:t>
            </a:r>
          </a:p>
        </p:txBody>
      </p:sp>
      <p:sp>
        <p:nvSpPr>
          <p:cNvPr id="4" name="自由: 形状 34"/>
          <p:cNvSpPr/>
          <p:nvPr/>
        </p:nvSpPr>
        <p:spPr>
          <a:xfrm rot="2700000">
            <a:off x="6145376" y="5876945"/>
            <a:ext cx="140301" cy="140301"/>
          </a:xfrm>
          <a:custGeom>
            <a:avLst/>
            <a:gdLst/>
            <a:ahLst/>
            <a:cxnLst>
              <a:cxn ang="0">
                <a:pos x="wd2" y="hd2"/>
              </a:cxn>
              <a:cxn ang="5400000">
                <a:pos x="wd2" y="hd2"/>
              </a:cxn>
              <a:cxn ang="10800000">
                <a:pos x="wd2" y="hd2"/>
              </a:cxn>
              <a:cxn ang="16200000">
                <a:pos x="wd2" y="hd2"/>
              </a:cxn>
            </a:cxnLst>
            <a:rect l="0" t="0" r="r" b="b"/>
            <a:pathLst>
              <a:path w="21600" h="21600" extrusionOk="0">
                <a:moveTo>
                  <a:pt x="17900" y="0"/>
                </a:moveTo>
                <a:lnTo>
                  <a:pt x="21600" y="0"/>
                </a:lnTo>
                <a:lnTo>
                  <a:pt x="21600" y="21600"/>
                </a:lnTo>
                <a:lnTo>
                  <a:pt x="0" y="21600"/>
                </a:lnTo>
                <a:lnTo>
                  <a:pt x="0" y="17697"/>
                </a:lnTo>
                <a:lnTo>
                  <a:pt x="17900" y="17697"/>
                </a:lnTo>
                <a:close/>
              </a:path>
            </a:pathLst>
          </a:custGeom>
          <a:solidFill>
            <a:schemeClr val="accent2"/>
          </a:solidFill>
          <a:ln w="12700">
            <a:miter lim="400000"/>
          </a:ln>
        </p:spPr>
        <p:txBody>
          <a:bodyPr lIns="45719" rIns="45719" anchor="ctr"/>
          <a:lstStyle/>
          <a:p>
            <a:pPr algn="ctr">
              <a:defRPr>
                <a:solidFill>
                  <a:srgbClr val="FFFFFF"/>
                </a:solidFill>
              </a:defRPr>
            </a:pPr>
            <a:endParaRPr/>
          </a:p>
        </p:txBody>
      </p:sp>
      <p:sp>
        <p:nvSpPr>
          <p:cNvPr id="5" name="文本框 4"/>
          <p:cNvSpPr txBox="1"/>
          <p:nvPr/>
        </p:nvSpPr>
        <p:spPr>
          <a:xfrm>
            <a:off x="4317526" y="4609674"/>
            <a:ext cx="4287994" cy="922020"/>
          </a:xfrm>
          <a:prstGeom prst="rect">
            <a:avLst/>
          </a:prstGeom>
          <a:noFill/>
        </p:spPr>
        <p:txBody>
          <a:bodyPr wrap="square" rtlCol="0">
            <a:spAutoFit/>
          </a:bodyPr>
          <a:lstStyle/>
          <a:p>
            <a:pPr>
              <a:lnSpc>
                <a:spcPct val="150000"/>
              </a:lnSpc>
            </a:pPr>
            <a:r>
              <a:rPr lang="en-US" altLang="zh-CN" dirty="0">
                <a:latin typeface="Georgia" panose="02040502050405020303" pitchFamily="18" charset="0"/>
                <a:cs typeface="Georgia" panose="02040502050405020303" pitchFamily="18" charset="0"/>
              </a:rPr>
              <a:t>Fu Rao        Lin </a:t>
            </a:r>
            <a:r>
              <a:rPr lang="en-US" altLang="zh-CN" dirty="0" err="1">
                <a:latin typeface="Georgia" panose="02040502050405020303" pitchFamily="18" charset="0"/>
                <a:cs typeface="Georgia" panose="02040502050405020303" pitchFamily="18" charset="0"/>
              </a:rPr>
              <a:t>Xiaotao</a:t>
            </a:r>
            <a:r>
              <a:rPr lang="en-US" altLang="zh-CN" dirty="0">
                <a:latin typeface="Georgia" panose="02040502050405020303" pitchFamily="18" charset="0"/>
                <a:cs typeface="Georgia" panose="02040502050405020303" pitchFamily="18" charset="0"/>
              </a:rPr>
              <a:t>      Su </a:t>
            </a:r>
            <a:r>
              <a:rPr lang="en-US" altLang="zh-CN" dirty="0" err="1">
                <a:latin typeface="Georgia" panose="02040502050405020303" pitchFamily="18" charset="0"/>
                <a:cs typeface="Georgia" panose="02040502050405020303" pitchFamily="18" charset="0"/>
              </a:rPr>
              <a:t>Qianhui</a:t>
            </a:r>
            <a:endParaRPr lang="en-US" altLang="zh-CN" dirty="0">
              <a:latin typeface="Georgia" panose="02040502050405020303" pitchFamily="18" charset="0"/>
              <a:cs typeface="Georgia" panose="02040502050405020303" pitchFamily="18" charset="0"/>
            </a:endParaRPr>
          </a:p>
          <a:p>
            <a:pPr>
              <a:lnSpc>
                <a:spcPct val="150000"/>
              </a:lnSpc>
            </a:pPr>
            <a:r>
              <a:rPr lang="en-US" altLang="zh-CN" dirty="0">
                <a:latin typeface="Georgia" panose="02040502050405020303" pitchFamily="18" charset="0"/>
                <a:cs typeface="Georgia" panose="02040502050405020303" pitchFamily="18" charset="0"/>
              </a:rPr>
              <a:t>Yao Yang    Zhang </a:t>
            </a:r>
            <a:r>
              <a:rPr lang="en-US" altLang="zh-CN" dirty="0" err="1">
                <a:latin typeface="Georgia" panose="02040502050405020303" pitchFamily="18" charset="0"/>
                <a:cs typeface="Georgia" panose="02040502050405020303" pitchFamily="18" charset="0"/>
              </a:rPr>
              <a:t>Ruijie</a:t>
            </a:r>
            <a:r>
              <a:rPr lang="en-US" altLang="zh-CN" dirty="0">
                <a:latin typeface="Georgia" panose="02040502050405020303" pitchFamily="18" charset="0"/>
                <a:cs typeface="Georgia" panose="02040502050405020303" pitchFamily="18" charset="0"/>
              </a:rPr>
              <a:t>    Zhu </a:t>
            </a:r>
            <a:r>
              <a:rPr lang="en-US" altLang="zh-CN" dirty="0" err="1">
                <a:latin typeface="Georgia" panose="02040502050405020303" pitchFamily="18" charset="0"/>
                <a:cs typeface="Georgia" panose="02040502050405020303" pitchFamily="18" charset="0"/>
              </a:rPr>
              <a:t>Xinling</a:t>
            </a:r>
            <a:endParaRPr lang="en-US" altLang="zh-CN" dirty="0">
              <a:latin typeface="Georgia" panose="02040502050405020303" pitchFamily="18" charset="0"/>
              <a:cs typeface="Georgia" panose="02040502050405020303" pitchFamily="18" charset="0"/>
            </a:endParaRPr>
          </a:p>
        </p:txBody>
      </p:sp>
    </p:spTree>
  </p:cSld>
  <p:clrMapOvr>
    <a:masterClrMapping/>
  </p:clrMapOvr>
  <p:transition spd="med"/>
  <p:timing>
    <p:tnLst>
      <p:par>
        <p:cTn id="1" dur="indefinite" restart="never" fill="hold" nodeType="tmRoot">
          <p:childTnLst>
            <p:seq concurrent="1"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8" presetClass="emph" presetSubtype="0" accel="50000" decel="50000" fill="hold" grpId="0" nodeType="afterEffect">
                                  <p:stCondLst>
                                    <p:cond delay="0"/>
                                  </p:stCondLst>
                                  <p:childTnLst>
                                    <p:animRot by="10800000">
                                      <p:cBhvr>
                                        <p:cTn id="6" dur="2000" fill="hold"/>
                                        <p:tgtEl>
                                          <p:spTgt spid="16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0" grpId="0" bldLvl="0" animBg="1" advAuto="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 name="灯片编号占位符 1"/>
          <p:cNvSpPr txBox="1">
            <a:spLocks noGrp="1"/>
          </p:cNvSpPr>
          <p:nvPr>
            <p:ph type="sldNum" sz="quarter" idx="2"/>
          </p:nvPr>
        </p:nvSpPr>
        <p:spPr>
          <a:xfrm>
            <a:off x="11616618" y="445167"/>
            <a:ext cx="140970" cy="153670"/>
          </a:xfrm>
          <a:prstGeom prst="rect">
            <a:avLst/>
          </a:prstGeom>
        </p:spPr>
        <p:txBody>
          <a:bodyPr/>
          <a:lstStyle/>
          <a:p>
            <a:fld id="{86CB4B4D-7CA3-9044-876B-883B54F8677D}" type="slidenum">
              <a:rPr>
                <a:latin typeface="Arial" panose="020B0604020202020204" pitchFamily="34" charset="0"/>
                <a:cs typeface="Arial" panose="020B0604020202020204" pitchFamily="34" charset="0"/>
              </a:rPr>
              <a:t>10</a:t>
            </a:fld>
            <a:endParaRPr>
              <a:latin typeface="Arial" panose="020B0604020202020204" pitchFamily="34" charset="0"/>
              <a:cs typeface="Arial" panose="020B0604020202020204" pitchFamily="34" charset="0"/>
            </a:endParaRPr>
          </a:p>
        </p:txBody>
      </p:sp>
      <p:sp>
        <p:nvSpPr>
          <p:cNvPr id="333" name="文本占位符 17"/>
          <p:cNvSpPr txBox="1"/>
          <p:nvPr/>
        </p:nvSpPr>
        <p:spPr>
          <a:xfrm>
            <a:off x="362724" y="376212"/>
            <a:ext cx="10355748" cy="618631"/>
          </a:xfrm>
          <a:prstGeom prst="rect">
            <a:avLst/>
          </a:prstGeom>
          <a:ln w="12700">
            <a:miter lim="400000"/>
          </a:ln>
        </p:spPr>
        <p:txBody>
          <a:bodyPr wrap="square" lIns="45719" rIns="45719">
            <a:spAutoFit/>
          </a:bodyPr>
          <a:lstStyle>
            <a:lvl1pPr>
              <a:lnSpc>
                <a:spcPct val="90000"/>
              </a:lnSpc>
              <a:spcBef>
                <a:spcPts val="1000"/>
              </a:spcBef>
              <a:defRPr sz="2000"/>
            </a:lvl1pPr>
          </a:lstStyle>
          <a:p>
            <a:pPr>
              <a:spcAft>
                <a:spcPts val="600"/>
              </a:spcAft>
            </a:pPr>
            <a:r>
              <a:rPr lang="en-US" altLang="zh-CN" sz="3800" b="1" dirty="0">
                <a:latin typeface="Georgia" panose="02040502050405020303" pitchFamily="18" charset="0"/>
              </a:rPr>
              <a:t>Heuristic</a:t>
            </a:r>
            <a:r>
              <a:rPr lang="en-US" altLang="zh-CN" sz="3800" b="1" kern="1200" dirty="0">
                <a:solidFill>
                  <a:schemeClr val="tx1"/>
                </a:solidFill>
                <a:latin typeface="Georgia" panose="02040502050405020303" pitchFamily="18" charset="0"/>
              </a:rPr>
              <a:t> Methods</a:t>
            </a:r>
          </a:p>
        </p:txBody>
      </p:sp>
      <p:pic>
        <p:nvPicPr>
          <p:cNvPr id="4" name="图片 3"/>
          <p:cNvPicPr>
            <a:picLocks noChangeAspect="1"/>
          </p:cNvPicPr>
          <p:nvPr/>
        </p:nvPicPr>
        <p:blipFill>
          <a:blip r:embed="rId3">
            <a:clrChange>
              <a:clrFrom>
                <a:srgbClr val="FFFFFF"/>
              </a:clrFrom>
              <a:clrTo>
                <a:srgbClr val="FFFFFF">
                  <a:alpha val="0"/>
                </a:srgbClr>
              </a:clrTo>
            </a:clrChange>
            <a:grayscl/>
          </a:blip>
          <a:stretch>
            <a:fillRect/>
          </a:stretch>
        </p:blipFill>
        <p:spPr>
          <a:xfrm>
            <a:off x="462690" y="1639176"/>
            <a:ext cx="4634816" cy="4020992"/>
          </a:xfrm>
          <a:prstGeom prst="rect">
            <a:avLst/>
          </a:prstGeom>
        </p:spPr>
      </p:pic>
      <p:pic>
        <p:nvPicPr>
          <p:cNvPr id="22" name="图片 21"/>
          <p:cNvPicPr>
            <a:picLocks noChangeAspect="1"/>
          </p:cNvPicPr>
          <p:nvPr/>
        </p:nvPicPr>
        <p:blipFill>
          <a:blip r:embed="rId4">
            <a:clrChange>
              <a:clrFrom>
                <a:srgbClr val="FDFEFD"/>
              </a:clrFrom>
              <a:clrTo>
                <a:srgbClr val="FDFEFD">
                  <a:alpha val="0"/>
                </a:srgbClr>
              </a:clrTo>
            </a:clrChange>
            <a:extLst>
              <a:ext uri="{BEBA8EAE-BF5A-486C-A8C5-ECC9F3942E4B}">
                <a14:imgProps xmlns:a14="http://schemas.microsoft.com/office/drawing/2010/main">
                  <a14:imgLayer r:embed="rId5">
                    <a14:imgEffect>
                      <a14:saturation sat="66000"/>
                    </a14:imgEffect>
                  </a14:imgLayer>
                </a14:imgProps>
              </a:ext>
            </a:extLst>
          </a:blip>
          <a:stretch>
            <a:fillRect/>
          </a:stretch>
        </p:blipFill>
        <p:spPr>
          <a:xfrm>
            <a:off x="5112469" y="1383899"/>
            <a:ext cx="1885106" cy="2044543"/>
          </a:xfrm>
          <a:prstGeom prst="rect">
            <a:avLst/>
          </a:prstGeom>
        </p:spPr>
      </p:pic>
      <p:pic>
        <p:nvPicPr>
          <p:cNvPr id="23" name="图片 22"/>
          <p:cNvPicPr>
            <a:picLocks noChangeAspect="1"/>
          </p:cNvPicPr>
          <p:nvPr/>
        </p:nvPicPr>
        <p:blipFill>
          <a:blip r:embed="rId6">
            <a:clrChange>
              <a:clrFrom>
                <a:srgbClr val="FDFEFD"/>
              </a:clrFrom>
              <a:clrTo>
                <a:srgbClr val="FDFEFD">
                  <a:alpha val="0"/>
                </a:srgbClr>
              </a:clrTo>
            </a:clrChange>
            <a:extLst>
              <a:ext uri="{BEBA8EAE-BF5A-486C-A8C5-ECC9F3942E4B}">
                <a14:imgProps xmlns:a14="http://schemas.microsoft.com/office/drawing/2010/main">
                  <a14:imgLayer r:embed="rId7">
                    <a14:imgEffect>
                      <a14:saturation sat="66000"/>
                    </a14:imgEffect>
                  </a14:imgLayer>
                </a14:imgProps>
              </a:ext>
            </a:extLst>
          </a:blip>
          <a:stretch>
            <a:fillRect/>
          </a:stretch>
        </p:blipFill>
        <p:spPr>
          <a:xfrm>
            <a:off x="5182070" y="3892418"/>
            <a:ext cx="1925886" cy="1496294"/>
          </a:xfrm>
          <a:prstGeom prst="rect">
            <a:avLst/>
          </a:prstGeom>
        </p:spPr>
      </p:pic>
      <p:sp>
        <p:nvSpPr>
          <p:cNvPr id="24" name="矩形 23"/>
          <p:cNvSpPr/>
          <p:nvPr/>
        </p:nvSpPr>
        <p:spPr>
          <a:xfrm>
            <a:off x="6997575" y="2189812"/>
            <a:ext cx="4778872" cy="584775"/>
          </a:xfrm>
          <a:prstGeom prst="rect">
            <a:avLst/>
          </a:prstGeom>
          <a:noFill/>
        </p:spPr>
        <p:txBody>
          <a:bodyPr wrap="none" lIns="91440" tIns="45720" rIns="91440" bIns="45720">
            <a:spAutoFit/>
          </a:bodyPr>
          <a:lstStyle/>
          <a:p>
            <a:pPr algn="ctr"/>
            <a:r>
              <a:rPr lang="en-US" altLang="zh-CN" sz="3200" b="1" cap="none" spc="0" dirty="0">
                <a:ln w="0"/>
                <a:solidFill>
                  <a:schemeClr val="tx1"/>
                </a:solidFill>
                <a:effectLst>
                  <a:outerShdw blurRad="38100" dist="19050" dir="2700000" algn="tl" rotWithShape="0">
                    <a:schemeClr val="dk1">
                      <a:alpha val="40000"/>
                    </a:schemeClr>
                  </a:outerShdw>
                </a:effectLst>
              </a:rPr>
              <a:t>Not the optimal solution</a:t>
            </a:r>
            <a:endParaRPr lang="zh-CN" altLang="en-US" sz="3200" b="1" cap="none" spc="0" dirty="0">
              <a:ln w="0"/>
              <a:solidFill>
                <a:schemeClr val="tx1"/>
              </a:solidFill>
              <a:effectLst>
                <a:outerShdw blurRad="38100" dist="19050" dir="2700000" algn="tl" rotWithShape="0">
                  <a:schemeClr val="dk1">
                    <a:alpha val="40000"/>
                  </a:schemeClr>
                </a:outerShdw>
              </a:effectLst>
            </a:endParaRPr>
          </a:p>
        </p:txBody>
      </p:sp>
      <p:sp>
        <p:nvSpPr>
          <p:cNvPr id="25" name="矩形 24"/>
          <p:cNvSpPr/>
          <p:nvPr/>
        </p:nvSpPr>
        <p:spPr>
          <a:xfrm>
            <a:off x="7112524" y="4348177"/>
            <a:ext cx="4368504" cy="584775"/>
          </a:xfrm>
          <a:prstGeom prst="rect">
            <a:avLst/>
          </a:prstGeom>
          <a:noFill/>
        </p:spPr>
        <p:txBody>
          <a:bodyPr wrap="none" lIns="91440" tIns="45720" rIns="91440" bIns="45720">
            <a:spAutoFit/>
          </a:bodyPr>
          <a:lstStyle/>
          <a:p>
            <a:pPr algn="ctr"/>
            <a:r>
              <a:rPr lang="en-US" altLang="zh-CN" sz="3200" b="1" dirty="0">
                <a:ln w="0"/>
                <a:effectLst>
                  <a:outerShdw blurRad="38100" dist="19050" dir="2700000" algn="tl" rotWithShape="0">
                    <a:schemeClr val="dk1">
                      <a:alpha val="40000"/>
                    </a:schemeClr>
                  </a:outerShdw>
                </a:effectLst>
              </a:rPr>
              <a:t>Good enough </a:t>
            </a:r>
            <a:r>
              <a:rPr lang="en-US" altLang="zh-CN" sz="3200" b="1" cap="none" spc="0" dirty="0">
                <a:ln w="0"/>
                <a:solidFill>
                  <a:schemeClr val="tx1"/>
                </a:solidFill>
                <a:effectLst>
                  <a:outerShdw blurRad="38100" dist="19050" dir="2700000" algn="tl" rotWithShape="0">
                    <a:schemeClr val="dk1">
                      <a:alpha val="40000"/>
                    </a:schemeClr>
                  </a:outerShdw>
                </a:effectLst>
              </a:rPr>
              <a:t>solution</a:t>
            </a:r>
            <a:endParaRPr lang="zh-CN" altLang="en-US" sz="3200" b="1" cap="none" spc="0" dirty="0">
              <a:ln w="0"/>
              <a:solidFill>
                <a:schemeClr val="tx1"/>
              </a:solidFill>
              <a:effectLst>
                <a:outerShdw blurRad="38100" dist="19050" dir="2700000" algn="tl" rotWithShape="0">
                  <a:schemeClr val="dk1">
                    <a:alpha val="40000"/>
                  </a:schemeClr>
                </a:outerShdw>
              </a:effectLst>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2"/>
                                        </p:tgtEl>
                                        <p:attrNameLst>
                                          <p:attrName>style.visibility</p:attrName>
                                        </p:attrNameLst>
                                      </p:cBhvr>
                                      <p:to>
                                        <p:strVal val="visible"/>
                                      </p:to>
                                    </p:set>
                                    <p:anim calcmode="lin" valueType="num">
                                      <p:cBhvr additive="base">
                                        <p:cTn id="13" dur="500" fill="hold"/>
                                        <p:tgtEl>
                                          <p:spTgt spid="22"/>
                                        </p:tgtEl>
                                        <p:attrNameLst>
                                          <p:attrName>ppt_x</p:attrName>
                                        </p:attrNameLst>
                                      </p:cBhvr>
                                      <p:tavLst>
                                        <p:tav tm="0">
                                          <p:val>
                                            <p:strVal val="#ppt_x"/>
                                          </p:val>
                                        </p:tav>
                                        <p:tav tm="100000">
                                          <p:val>
                                            <p:strVal val="#ppt_x"/>
                                          </p:val>
                                        </p:tav>
                                      </p:tavLst>
                                    </p:anim>
                                    <p:anim calcmode="lin" valueType="num">
                                      <p:cBhvr additive="base">
                                        <p:cTn id="14" dur="500" fill="hold"/>
                                        <p:tgtEl>
                                          <p:spTgt spid="22"/>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24"/>
                                        </p:tgtEl>
                                        <p:attrNameLst>
                                          <p:attrName>style.visibility</p:attrName>
                                        </p:attrNameLst>
                                      </p:cBhvr>
                                      <p:to>
                                        <p:strVal val="visible"/>
                                      </p:to>
                                    </p:set>
                                    <p:anim calcmode="lin" valueType="num">
                                      <p:cBhvr additive="base">
                                        <p:cTn id="17" dur="500" fill="hold"/>
                                        <p:tgtEl>
                                          <p:spTgt spid="24"/>
                                        </p:tgtEl>
                                        <p:attrNameLst>
                                          <p:attrName>ppt_x</p:attrName>
                                        </p:attrNameLst>
                                      </p:cBhvr>
                                      <p:tavLst>
                                        <p:tav tm="0">
                                          <p:val>
                                            <p:strVal val="#ppt_x"/>
                                          </p:val>
                                        </p:tav>
                                        <p:tav tm="100000">
                                          <p:val>
                                            <p:strVal val="#ppt_x"/>
                                          </p:val>
                                        </p:tav>
                                      </p:tavLst>
                                    </p:anim>
                                    <p:anim calcmode="lin" valueType="num">
                                      <p:cBhvr additive="base">
                                        <p:cTn id="18"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23"/>
                                        </p:tgtEl>
                                        <p:attrNameLst>
                                          <p:attrName>style.visibility</p:attrName>
                                        </p:attrNameLst>
                                      </p:cBhvr>
                                      <p:to>
                                        <p:strVal val="visible"/>
                                      </p:to>
                                    </p:set>
                                    <p:anim calcmode="lin" valueType="num">
                                      <p:cBhvr additive="base">
                                        <p:cTn id="23" dur="500" fill="hold"/>
                                        <p:tgtEl>
                                          <p:spTgt spid="23"/>
                                        </p:tgtEl>
                                        <p:attrNameLst>
                                          <p:attrName>ppt_x</p:attrName>
                                        </p:attrNameLst>
                                      </p:cBhvr>
                                      <p:tavLst>
                                        <p:tav tm="0">
                                          <p:val>
                                            <p:strVal val="#ppt_x"/>
                                          </p:val>
                                        </p:tav>
                                        <p:tav tm="100000">
                                          <p:val>
                                            <p:strVal val="#ppt_x"/>
                                          </p:val>
                                        </p:tav>
                                      </p:tavLst>
                                    </p:anim>
                                    <p:anim calcmode="lin" valueType="num">
                                      <p:cBhvr additive="base">
                                        <p:cTn id="24" dur="500" fill="hold"/>
                                        <p:tgtEl>
                                          <p:spTgt spid="23"/>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25"/>
                                        </p:tgtEl>
                                        <p:attrNameLst>
                                          <p:attrName>style.visibility</p:attrName>
                                        </p:attrNameLst>
                                      </p:cBhvr>
                                      <p:to>
                                        <p:strVal val="visible"/>
                                      </p:to>
                                    </p:set>
                                    <p:anim calcmode="lin" valueType="num">
                                      <p:cBhvr additive="base">
                                        <p:cTn id="27" dur="500" fill="hold"/>
                                        <p:tgtEl>
                                          <p:spTgt spid="25"/>
                                        </p:tgtEl>
                                        <p:attrNameLst>
                                          <p:attrName>ppt_x</p:attrName>
                                        </p:attrNameLst>
                                      </p:cBhvr>
                                      <p:tavLst>
                                        <p:tav tm="0">
                                          <p:val>
                                            <p:strVal val="#ppt_x"/>
                                          </p:val>
                                        </p:tav>
                                        <p:tav tm="100000">
                                          <p:val>
                                            <p:strVal val="#ppt_x"/>
                                          </p:val>
                                        </p:tav>
                                      </p:tavLst>
                                    </p:anim>
                                    <p:anim calcmode="lin" valueType="num">
                                      <p:cBhvr additive="base">
                                        <p:cTn id="28"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 name="灯片编号占位符 1"/>
          <p:cNvSpPr txBox="1">
            <a:spLocks noGrp="1"/>
          </p:cNvSpPr>
          <p:nvPr>
            <p:ph type="sldNum" sz="quarter" idx="2"/>
          </p:nvPr>
        </p:nvSpPr>
        <p:spPr>
          <a:xfrm>
            <a:off x="11594393" y="445167"/>
            <a:ext cx="185420" cy="153670"/>
          </a:xfrm>
          <a:prstGeom prst="rect">
            <a:avLst/>
          </a:prstGeom>
        </p:spPr>
        <p:txBody>
          <a:bodyPr/>
          <a:lstStyle/>
          <a:p>
            <a:fld id="{86CB4B4D-7CA3-9044-876B-883B54F8677D}" type="slidenum">
              <a:rPr/>
              <a:t>11</a:t>
            </a:fld>
            <a:endParaRPr/>
          </a:p>
        </p:txBody>
      </p:sp>
      <p:sp>
        <p:nvSpPr>
          <p:cNvPr id="333" name="文本占位符 17"/>
          <p:cNvSpPr txBox="1"/>
          <p:nvPr/>
        </p:nvSpPr>
        <p:spPr>
          <a:xfrm>
            <a:off x="362724" y="376212"/>
            <a:ext cx="10355748" cy="618631"/>
          </a:xfrm>
          <a:prstGeom prst="rect">
            <a:avLst/>
          </a:prstGeom>
          <a:ln w="12700">
            <a:miter lim="400000"/>
          </a:ln>
        </p:spPr>
        <p:txBody>
          <a:bodyPr wrap="square" lIns="45719" rIns="45719">
            <a:spAutoFit/>
          </a:bodyPr>
          <a:lstStyle>
            <a:lvl1pPr>
              <a:lnSpc>
                <a:spcPct val="90000"/>
              </a:lnSpc>
              <a:spcBef>
                <a:spcPts val="1000"/>
              </a:spcBef>
              <a:defRPr sz="2000"/>
            </a:lvl1pPr>
          </a:lstStyle>
          <a:p>
            <a:pPr>
              <a:spcAft>
                <a:spcPts val="600"/>
              </a:spcAft>
            </a:pPr>
            <a:r>
              <a:rPr lang="en-US" altLang="zh-CN" sz="3800" b="1" dirty="0">
                <a:latin typeface="Georgia" panose="02040502050405020303" pitchFamily="18" charset="0"/>
              </a:rPr>
              <a:t>Ant Colony Optimization</a:t>
            </a:r>
            <a:endParaRPr lang="en-US" altLang="zh-CN" sz="3800" b="1" kern="1200" dirty="0">
              <a:solidFill>
                <a:schemeClr val="tx1"/>
              </a:solidFill>
              <a:latin typeface="Georgia" panose="02040502050405020303" pitchFamily="18" charset="0"/>
            </a:endParaRPr>
          </a:p>
        </p:txBody>
      </p:sp>
      <p:pic>
        <p:nvPicPr>
          <p:cNvPr id="2" name="图片 1"/>
          <p:cNvPicPr>
            <a:picLocks noChangeAspect="1"/>
          </p:cNvPicPr>
          <p:nvPr/>
        </p:nvPicPr>
        <p:blipFill>
          <a:blip r:embed="rId3">
            <a:clrChange>
              <a:clrFrom>
                <a:srgbClr val="FFFFFF"/>
              </a:clrFrom>
              <a:clrTo>
                <a:srgbClr val="FFFFFF">
                  <a:alpha val="0"/>
                </a:srgbClr>
              </a:clrTo>
            </a:clrChange>
          </a:blip>
          <a:stretch>
            <a:fillRect/>
          </a:stretch>
        </p:blipFill>
        <p:spPr>
          <a:xfrm>
            <a:off x="959080" y="4174027"/>
            <a:ext cx="2771256" cy="2142796"/>
          </a:xfrm>
          <a:prstGeom prst="rect">
            <a:avLst/>
          </a:prstGeom>
        </p:spPr>
      </p:pic>
      <p:sp>
        <p:nvSpPr>
          <p:cNvPr id="3" name="矩形 2"/>
          <p:cNvSpPr/>
          <p:nvPr/>
        </p:nvSpPr>
        <p:spPr>
          <a:xfrm>
            <a:off x="2114951" y="4864961"/>
            <a:ext cx="1714737" cy="400110"/>
          </a:xfrm>
          <a:prstGeom prst="rect">
            <a:avLst/>
          </a:prstGeom>
          <a:solidFill>
            <a:schemeClr val="accent2">
              <a:lumMod val="20000"/>
              <a:lumOff val="80000"/>
            </a:schemeClr>
          </a:solidFill>
        </p:spPr>
        <p:txBody>
          <a:bodyPr wrap="square" lIns="91440" tIns="45720" rIns="91440" bIns="45720">
            <a:spAutoFit/>
          </a:bodyPr>
          <a:lstStyle/>
          <a:p>
            <a:pPr algn="ctr"/>
            <a:r>
              <a:rPr lang="en-US" altLang="zh-CN" sz="2000" b="1" dirty="0">
                <a:ln w="0"/>
                <a:effectLst>
                  <a:outerShdw blurRad="38100" dist="19050" dir="2700000" algn="tl" rotWithShape="0">
                    <a:schemeClr val="dk1">
                      <a:alpha val="40000"/>
                    </a:schemeClr>
                  </a:outerShdw>
                </a:effectLst>
              </a:rPr>
              <a:t>P</a:t>
            </a:r>
            <a:r>
              <a:rPr lang="en-US" altLang="zh-CN" sz="2000" b="1" cap="none" spc="0" dirty="0">
                <a:ln w="0"/>
                <a:solidFill>
                  <a:schemeClr val="tx1"/>
                </a:solidFill>
                <a:effectLst>
                  <a:outerShdw blurRad="38100" dist="19050" dir="2700000" algn="tl" rotWithShape="0">
                    <a:schemeClr val="dk1">
                      <a:alpha val="40000"/>
                    </a:schemeClr>
                  </a:outerShdw>
                </a:effectLst>
              </a:rPr>
              <a:t>heromones</a:t>
            </a:r>
            <a:endParaRPr lang="zh-CN" altLang="en-US" sz="2000" b="1" cap="none" spc="0" dirty="0">
              <a:ln w="0"/>
              <a:solidFill>
                <a:schemeClr val="tx1"/>
              </a:solidFill>
              <a:effectLst>
                <a:outerShdw blurRad="38100" dist="19050" dir="2700000" algn="tl" rotWithShape="0">
                  <a:schemeClr val="dk1">
                    <a:alpha val="40000"/>
                  </a:schemeClr>
                </a:outerShdw>
              </a:effectLst>
            </a:endParaRPr>
          </a:p>
        </p:txBody>
      </p:sp>
      <p:sp>
        <p:nvSpPr>
          <p:cNvPr id="5" name="矩形 4"/>
          <p:cNvSpPr/>
          <p:nvPr/>
        </p:nvSpPr>
        <p:spPr>
          <a:xfrm>
            <a:off x="4709941" y="5065016"/>
            <a:ext cx="7304745" cy="400110"/>
          </a:xfrm>
          <a:prstGeom prst="rect">
            <a:avLst/>
          </a:prstGeom>
          <a:noFill/>
        </p:spPr>
        <p:txBody>
          <a:bodyPr wrap="square" lIns="91440" tIns="45720" rIns="91440" bIns="45720">
            <a:spAutoFit/>
          </a:bodyPr>
          <a:lstStyle/>
          <a:p>
            <a:r>
              <a:rPr lang="en-US" altLang="zh-CN" sz="2000" b="1" dirty="0">
                <a:latin typeface="Georgia" panose="02040502050405020303" pitchFamily="18" charset="0"/>
              </a:rPr>
              <a:t>As ants move, they release a trail of pheromones. </a:t>
            </a:r>
            <a:endParaRPr lang="zh-CN" altLang="en-US" sz="2000" b="1" cap="none" spc="0" dirty="0">
              <a:ln w="0"/>
              <a:solidFill>
                <a:schemeClr val="tx1"/>
              </a:solidFill>
              <a:effectLst>
                <a:outerShdw blurRad="38100" dist="19050" dir="2700000" algn="tl" rotWithShape="0">
                  <a:schemeClr val="dk1">
                    <a:alpha val="40000"/>
                  </a:schemeClr>
                </a:outerShdw>
              </a:effectLst>
              <a:latin typeface="Georgia" panose="02040502050405020303" pitchFamily="18" charset="0"/>
            </a:endParaRPr>
          </a:p>
        </p:txBody>
      </p:sp>
      <p:pic>
        <p:nvPicPr>
          <p:cNvPr id="6" name="图片 5" descr="卡通人物&#10;&#10;中度可信度描述已自动生成"/>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59080" y="1450689"/>
            <a:ext cx="2771256" cy="2407571"/>
          </a:xfrm>
          <a:prstGeom prst="rect">
            <a:avLst/>
          </a:prstGeom>
        </p:spPr>
      </p:pic>
      <p:sp>
        <p:nvSpPr>
          <p:cNvPr id="7" name="矩形 6"/>
          <p:cNvSpPr/>
          <p:nvPr/>
        </p:nvSpPr>
        <p:spPr>
          <a:xfrm>
            <a:off x="4676136" y="1873791"/>
            <a:ext cx="6556784" cy="1421287"/>
          </a:xfrm>
          <a:prstGeom prst="rect">
            <a:avLst/>
          </a:prstGeom>
          <a:noFill/>
        </p:spPr>
        <p:txBody>
          <a:bodyPr wrap="square" lIns="91440" tIns="45720" rIns="91440" bIns="45720">
            <a:spAutoFit/>
          </a:bodyPr>
          <a:lstStyle/>
          <a:p>
            <a:pPr algn="just">
              <a:lnSpc>
                <a:spcPct val="150000"/>
              </a:lnSpc>
            </a:pPr>
            <a:r>
              <a:rPr lang="en-US" altLang="zh-CN" sz="2000" b="1" dirty="0">
                <a:solidFill>
                  <a:srgbClr val="0D0D0D"/>
                </a:solidFill>
                <a:latin typeface="Georgia" panose="02040502050405020303" pitchFamily="18" charset="0"/>
              </a:rPr>
              <a:t>A</a:t>
            </a:r>
            <a:r>
              <a:rPr lang="en-US" altLang="zh-CN" sz="2000" b="1" i="0" dirty="0">
                <a:solidFill>
                  <a:srgbClr val="0D0D0D"/>
                </a:solidFill>
                <a:latin typeface="Georgia" panose="02040502050405020303" pitchFamily="18" charset="0"/>
              </a:rPr>
              <a:t>nt Colony </a:t>
            </a:r>
            <a:r>
              <a:rPr lang="en-US" altLang="zh-CN" sz="2000" b="1" dirty="0">
                <a:solidFill>
                  <a:srgbClr val="0D0D0D"/>
                </a:solidFill>
                <a:latin typeface="Georgia" panose="02040502050405020303" pitchFamily="18" charset="0"/>
              </a:rPr>
              <a:t>O</a:t>
            </a:r>
            <a:r>
              <a:rPr lang="en-US" altLang="zh-CN" sz="2000" b="1" i="0" dirty="0">
                <a:solidFill>
                  <a:srgbClr val="0D0D0D"/>
                </a:solidFill>
                <a:latin typeface="Georgia" panose="02040502050405020303" pitchFamily="18" charset="0"/>
              </a:rPr>
              <a:t>ptimization</a:t>
            </a:r>
            <a:r>
              <a:rPr lang="en-US" altLang="zh-CN" sz="2000" b="1" cap="none" spc="0" dirty="0">
                <a:ln w="0"/>
                <a:solidFill>
                  <a:schemeClr val="tx1"/>
                </a:solidFill>
                <a:latin typeface="Georgia" panose="02040502050405020303" pitchFamily="18" charset="0"/>
              </a:rPr>
              <a:t> Algorithm simulates the behavior of ant colonies in finding the best route while foraging for food.</a:t>
            </a:r>
            <a:endParaRPr lang="zh-CN" altLang="en-US" sz="2000" b="1" cap="none" spc="0" dirty="0">
              <a:ln w="0"/>
              <a:solidFill>
                <a:schemeClr val="tx1"/>
              </a:solidFill>
              <a:latin typeface="Georgia" panose="02040502050405020303" pitchFamily="18" charset="0"/>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fill="hold"/>
                                        <p:tgtEl>
                                          <p:spTgt spid="5"/>
                                        </p:tgtEl>
                                        <p:attrNameLst>
                                          <p:attrName>ppt_x</p:attrName>
                                        </p:attrNameLst>
                                      </p:cBhvr>
                                      <p:tavLst>
                                        <p:tav tm="0">
                                          <p:val>
                                            <p:strVal val="#ppt_x"/>
                                          </p:val>
                                        </p:tav>
                                        <p:tav tm="100000">
                                          <p:val>
                                            <p:strVal val="#ppt_x"/>
                                          </p:val>
                                        </p:tav>
                                      </p:tavLst>
                                    </p:anim>
                                    <p:anim calcmode="lin" valueType="num">
                                      <p:cBhvr additive="base">
                                        <p:cTn id="1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 name="灯片编号占位符 1"/>
          <p:cNvSpPr txBox="1">
            <a:spLocks noGrp="1"/>
          </p:cNvSpPr>
          <p:nvPr>
            <p:ph type="sldNum" sz="quarter" idx="2"/>
          </p:nvPr>
        </p:nvSpPr>
        <p:spPr>
          <a:xfrm>
            <a:off x="11616618" y="445167"/>
            <a:ext cx="140970" cy="153670"/>
          </a:xfrm>
          <a:prstGeom prst="rect">
            <a:avLst/>
          </a:prstGeom>
        </p:spPr>
        <p:txBody>
          <a:bodyPr/>
          <a:lstStyle/>
          <a:p>
            <a:fld id="{86CB4B4D-7CA3-9044-876B-883B54F8677D}" type="slidenum">
              <a:rPr>
                <a:latin typeface="Arial" panose="020B0604020202020204" pitchFamily="34" charset="0"/>
                <a:cs typeface="Arial" panose="020B0604020202020204" pitchFamily="34" charset="0"/>
              </a:rPr>
              <a:t>12</a:t>
            </a:fld>
            <a:endParaRPr>
              <a:latin typeface="Arial" panose="020B0604020202020204" pitchFamily="34" charset="0"/>
              <a:cs typeface="Arial" panose="020B0604020202020204" pitchFamily="34" charset="0"/>
            </a:endParaRPr>
          </a:p>
        </p:txBody>
      </p:sp>
      <p:pic>
        <p:nvPicPr>
          <p:cNvPr id="2" name="297703048-1-16_1_1">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160168" y="1560830"/>
            <a:ext cx="3564231" cy="1844675"/>
          </a:xfrm>
          <a:prstGeom prst="rect">
            <a:avLst/>
          </a:prstGeom>
          <a:ln w="12700">
            <a:miter lim="400000"/>
            <a:headEnd/>
            <a:tailEnd/>
          </a:ln>
        </p:spPr>
      </p:pic>
      <p:sp>
        <p:nvSpPr>
          <p:cNvPr id="3" name="矩形 2"/>
          <p:cNvSpPr/>
          <p:nvPr/>
        </p:nvSpPr>
        <p:spPr>
          <a:xfrm>
            <a:off x="259921" y="2779759"/>
            <a:ext cx="900247" cy="338554"/>
          </a:xfrm>
          <a:prstGeom prst="rect">
            <a:avLst/>
          </a:prstGeom>
          <a:solidFill>
            <a:schemeClr val="accent2">
              <a:lumMod val="20000"/>
              <a:lumOff val="80000"/>
            </a:schemeClr>
          </a:solidFill>
        </p:spPr>
        <p:txBody>
          <a:bodyPr wrap="square" lIns="91440" tIns="45720" rIns="91440" bIns="45720">
            <a:spAutoFit/>
          </a:bodyPr>
          <a:lstStyle/>
          <a:p>
            <a:pPr algn="ctr"/>
            <a:r>
              <a:rPr lang="en-US" altLang="zh-CN" sz="1600" b="1" cap="none" spc="0" dirty="0">
                <a:ln w="0"/>
                <a:solidFill>
                  <a:schemeClr val="tx1"/>
                </a:solidFill>
                <a:effectLst>
                  <a:outerShdw blurRad="38100" dist="19050" dir="2700000" algn="tl" rotWithShape="0">
                    <a:schemeClr val="dk1">
                      <a:alpha val="40000"/>
                    </a:schemeClr>
                  </a:outerShdw>
                </a:effectLst>
              </a:rPr>
              <a:t>Home</a:t>
            </a:r>
            <a:endParaRPr lang="zh-CN" altLang="en-US" sz="1600" b="1" cap="none" spc="0" dirty="0">
              <a:ln w="0"/>
              <a:solidFill>
                <a:schemeClr val="tx1"/>
              </a:solidFill>
              <a:effectLst>
                <a:outerShdw blurRad="38100" dist="19050" dir="2700000" algn="tl" rotWithShape="0">
                  <a:schemeClr val="dk1">
                    <a:alpha val="40000"/>
                  </a:schemeClr>
                </a:outerShdw>
              </a:effectLst>
            </a:endParaRPr>
          </a:p>
        </p:txBody>
      </p:sp>
      <p:sp>
        <p:nvSpPr>
          <p:cNvPr id="5" name="矩形 4"/>
          <p:cNvSpPr/>
          <p:nvPr/>
        </p:nvSpPr>
        <p:spPr>
          <a:xfrm>
            <a:off x="4724399" y="2771867"/>
            <a:ext cx="966705" cy="338554"/>
          </a:xfrm>
          <a:prstGeom prst="rect">
            <a:avLst/>
          </a:prstGeom>
          <a:solidFill>
            <a:schemeClr val="accent2">
              <a:lumMod val="20000"/>
              <a:lumOff val="80000"/>
            </a:schemeClr>
          </a:solidFill>
        </p:spPr>
        <p:txBody>
          <a:bodyPr wrap="square" lIns="91440" tIns="45720" rIns="91440" bIns="45720">
            <a:spAutoFit/>
          </a:bodyPr>
          <a:lstStyle/>
          <a:p>
            <a:pPr algn="ctr"/>
            <a:r>
              <a:rPr lang="en-US" altLang="zh-CN" sz="1600" b="1" dirty="0">
                <a:ln w="0"/>
                <a:effectLst>
                  <a:outerShdw blurRad="38100" dist="19050" dir="2700000" algn="tl" rotWithShape="0">
                    <a:schemeClr val="dk1">
                      <a:alpha val="40000"/>
                    </a:schemeClr>
                  </a:outerShdw>
                </a:effectLst>
              </a:rPr>
              <a:t>Food</a:t>
            </a:r>
            <a:endParaRPr lang="zh-CN" altLang="en-US" sz="1600" b="1" cap="none" spc="0" dirty="0">
              <a:ln w="0"/>
              <a:solidFill>
                <a:schemeClr val="tx1"/>
              </a:solidFill>
              <a:effectLst>
                <a:outerShdw blurRad="38100" dist="19050" dir="2700000" algn="tl" rotWithShape="0">
                  <a:schemeClr val="dk1">
                    <a:alpha val="40000"/>
                  </a:schemeClr>
                </a:outerShdw>
              </a:effectLst>
            </a:endParaRPr>
          </a:p>
        </p:txBody>
      </p:sp>
      <p:sp>
        <p:nvSpPr>
          <p:cNvPr id="6" name="矩形 5"/>
          <p:cNvSpPr/>
          <p:nvPr/>
        </p:nvSpPr>
        <p:spPr>
          <a:xfrm>
            <a:off x="6143961" y="2041886"/>
            <a:ext cx="5545812" cy="400110"/>
          </a:xfrm>
          <a:prstGeom prst="rect">
            <a:avLst/>
          </a:prstGeom>
          <a:noFill/>
        </p:spPr>
        <p:txBody>
          <a:bodyPr wrap="square" lIns="91440" tIns="45720" rIns="91440" bIns="45720">
            <a:spAutoFit/>
          </a:bodyPr>
          <a:lstStyle/>
          <a:p>
            <a:pPr algn="just"/>
            <a:r>
              <a:rPr lang="en-US" altLang="zh-CN" sz="2000" b="1" cap="none" spc="0" dirty="0">
                <a:ln w="0"/>
                <a:solidFill>
                  <a:schemeClr val="tx1"/>
                </a:solidFill>
                <a:latin typeface="Georgia" panose="02040502050405020303" pitchFamily="18" charset="0"/>
              </a:rPr>
              <a:t>Frequent walk to and from food source </a:t>
            </a:r>
          </a:p>
        </p:txBody>
      </p:sp>
      <p:pic>
        <p:nvPicPr>
          <p:cNvPr id="7" name="图片 6"/>
          <p:cNvPicPr>
            <a:picLocks noChangeAspect="1"/>
          </p:cNvPicPr>
          <p:nvPr/>
        </p:nvPicPr>
        <p:blipFill>
          <a:blip r:embed="rId6">
            <a:clrChange>
              <a:clrFrom>
                <a:srgbClr val="FFFFFF"/>
              </a:clrFrom>
              <a:clrTo>
                <a:srgbClr val="FFFFFF">
                  <a:alpha val="0"/>
                </a:srgbClr>
              </a:clrTo>
            </a:clrChange>
          </a:blip>
          <a:stretch>
            <a:fillRect/>
          </a:stretch>
        </p:blipFill>
        <p:spPr>
          <a:xfrm>
            <a:off x="1339937" y="3781000"/>
            <a:ext cx="3206674" cy="2973075"/>
          </a:xfrm>
          <a:prstGeom prst="rect">
            <a:avLst/>
          </a:prstGeom>
        </p:spPr>
      </p:pic>
      <p:pic>
        <p:nvPicPr>
          <p:cNvPr id="8" name="图片 7"/>
          <p:cNvPicPr>
            <a:picLocks noChangeAspect="1"/>
          </p:cNvPicPr>
          <p:nvPr/>
        </p:nvPicPr>
        <p:blipFill>
          <a:blip r:embed="rId7"/>
          <a:stretch>
            <a:fillRect/>
          </a:stretch>
        </p:blipFill>
        <p:spPr>
          <a:xfrm>
            <a:off x="1801438" y="4260244"/>
            <a:ext cx="1793813" cy="526995"/>
          </a:xfrm>
          <a:prstGeom prst="rect">
            <a:avLst/>
          </a:prstGeom>
        </p:spPr>
      </p:pic>
      <p:sp>
        <p:nvSpPr>
          <p:cNvPr id="9" name="矩形 8"/>
          <p:cNvSpPr/>
          <p:nvPr/>
        </p:nvSpPr>
        <p:spPr>
          <a:xfrm>
            <a:off x="5555836" y="4182461"/>
            <a:ext cx="5926119" cy="1882951"/>
          </a:xfrm>
          <a:prstGeom prst="rect">
            <a:avLst/>
          </a:prstGeom>
          <a:noFill/>
        </p:spPr>
        <p:txBody>
          <a:bodyPr wrap="square" lIns="91440" tIns="45720" rIns="91440" bIns="45720">
            <a:spAutoFit/>
          </a:bodyPr>
          <a:lstStyle/>
          <a:p>
            <a:pPr algn="just">
              <a:lnSpc>
                <a:spcPct val="150000"/>
              </a:lnSpc>
            </a:pPr>
            <a:r>
              <a:rPr lang="en-US" altLang="zh-CN" sz="2000" b="1" cap="none" spc="0" dirty="0">
                <a:ln w="0"/>
                <a:solidFill>
                  <a:schemeClr val="tx1"/>
                </a:solidFill>
                <a:latin typeface="Georgia" panose="02040502050405020303" pitchFamily="18" charset="0"/>
              </a:rPr>
              <a:t>Path selection based on the probability that influenced by pheromone levels, naturally favoring those with higher concentrations that indicate shorter routes. </a:t>
            </a:r>
            <a:endParaRPr lang="zh-CN" altLang="en-US" sz="2000" b="1" cap="none" spc="0" dirty="0">
              <a:ln w="0"/>
              <a:solidFill>
                <a:schemeClr val="tx1"/>
              </a:solidFill>
              <a:latin typeface="Georgia" panose="02040502050405020303" pitchFamily="18" charset="0"/>
            </a:endParaRPr>
          </a:p>
        </p:txBody>
      </p:sp>
      <p:sp>
        <p:nvSpPr>
          <p:cNvPr id="10" name="矩形 9"/>
          <p:cNvSpPr/>
          <p:nvPr/>
        </p:nvSpPr>
        <p:spPr>
          <a:xfrm>
            <a:off x="6143961" y="2597756"/>
            <a:ext cx="5337994" cy="400110"/>
          </a:xfrm>
          <a:prstGeom prst="rect">
            <a:avLst/>
          </a:prstGeom>
          <a:noFill/>
        </p:spPr>
        <p:txBody>
          <a:bodyPr wrap="square" lIns="91440" tIns="45720" rIns="91440" bIns="45720">
            <a:spAutoFit/>
          </a:bodyPr>
          <a:lstStyle/>
          <a:p>
            <a:pPr algn="just"/>
            <a:r>
              <a:rPr lang="en-US" altLang="zh-CN" sz="2000" b="1" cap="none" spc="0" dirty="0">
                <a:ln w="0"/>
                <a:solidFill>
                  <a:schemeClr val="tx1"/>
                </a:solidFill>
                <a:latin typeface="Georgia" panose="02040502050405020303" pitchFamily="18" charset="0"/>
              </a:rPr>
              <a:t>Higher level of pheromones</a:t>
            </a:r>
            <a:endParaRPr lang="zh-CN" altLang="en-US" sz="2000" b="1" cap="none" spc="0" dirty="0">
              <a:ln w="0"/>
              <a:solidFill>
                <a:schemeClr val="tx1"/>
              </a:solidFill>
              <a:latin typeface="Georgia" panose="02040502050405020303" pitchFamily="18" charset="0"/>
            </a:endParaRPr>
          </a:p>
        </p:txBody>
      </p:sp>
      <p:sp>
        <p:nvSpPr>
          <p:cNvPr id="11" name="文本占位符 17"/>
          <p:cNvSpPr txBox="1"/>
          <p:nvPr/>
        </p:nvSpPr>
        <p:spPr>
          <a:xfrm>
            <a:off x="362724" y="376212"/>
            <a:ext cx="10355748" cy="618631"/>
          </a:xfrm>
          <a:prstGeom prst="rect">
            <a:avLst/>
          </a:prstGeom>
          <a:ln w="12700">
            <a:miter lim="400000"/>
          </a:ln>
        </p:spPr>
        <p:txBody>
          <a:bodyPr wrap="square" lIns="45719" rIns="45719">
            <a:spAutoFit/>
          </a:bodyPr>
          <a:lstStyle>
            <a:lvl1pPr>
              <a:lnSpc>
                <a:spcPct val="90000"/>
              </a:lnSpc>
              <a:spcBef>
                <a:spcPts val="1000"/>
              </a:spcBef>
              <a:defRPr sz="2000"/>
            </a:lvl1pPr>
          </a:lstStyle>
          <a:p>
            <a:pPr>
              <a:spcAft>
                <a:spcPts val="600"/>
              </a:spcAft>
            </a:pPr>
            <a:r>
              <a:rPr lang="en-US" altLang="zh-CN" sz="3800" b="1" dirty="0">
                <a:latin typeface="Georgia" panose="02040502050405020303" pitchFamily="18" charset="0"/>
              </a:rPr>
              <a:t>Ant Colony Optimization</a:t>
            </a:r>
            <a:endParaRPr lang="en-US" altLang="zh-CN" sz="3800" b="1" kern="1200" dirty="0">
              <a:solidFill>
                <a:schemeClr val="tx1"/>
              </a:solidFill>
              <a:latin typeface="Georgia" panose="02040502050405020303" pitchFamily="18" charset="0"/>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par>
                          <p:cTn id="13" fill="hold">
                            <p:stCondLst>
                              <p:cond delay="0"/>
                            </p:stCondLst>
                            <p:childTnLst>
                              <p:par>
                                <p:cTn id="14" presetID="1" presetClass="mediacall" presetSubtype="0" fill="hold" nodeType="afterEffect">
                                  <p:stCondLst>
                                    <p:cond delay="0"/>
                                  </p:stCondLst>
                                  <p:childTnLst>
                                    <p:cmd type="call" cmd="playFrom(0.0)">
                                      <p:cBhvr>
                                        <p:cTn id="15" dur="18792" fill="hold"/>
                                        <p:tgtEl>
                                          <p:spTgt spid="2"/>
                                        </p:tgtEl>
                                      </p:cBhvr>
                                    </p:cmd>
                                  </p:childTnLst>
                                </p:cTn>
                              </p:par>
                              <p:par>
                                <p:cTn id="16" presetID="2" presetClass="entr" presetSubtype="4"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 calcmode="lin" valueType="num">
                                      <p:cBhvr additive="base">
                                        <p:cTn id="18" dur="500" fill="hold"/>
                                        <p:tgtEl>
                                          <p:spTgt spid="10"/>
                                        </p:tgtEl>
                                        <p:attrNameLst>
                                          <p:attrName>ppt_x</p:attrName>
                                        </p:attrNameLst>
                                      </p:cBhvr>
                                      <p:tavLst>
                                        <p:tav tm="0">
                                          <p:val>
                                            <p:strVal val="#ppt_x"/>
                                          </p:val>
                                        </p:tav>
                                        <p:tav tm="100000">
                                          <p:val>
                                            <p:strVal val="#ppt_x"/>
                                          </p:val>
                                        </p:tav>
                                      </p:tavLst>
                                    </p:anim>
                                    <p:anim calcmode="lin" valueType="num">
                                      <p:cBhvr additive="base">
                                        <p:cTn id="19"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7"/>
                                        </p:tgtEl>
                                        <p:attrNameLst>
                                          <p:attrName>style.visibility</p:attrName>
                                        </p:attrNameLst>
                                      </p:cBhvr>
                                      <p:to>
                                        <p:strVal val="visible"/>
                                      </p:to>
                                    </p:set>
                                    <p:anim calcmode="lin" valueType="num">
                                      <p:cBhvr additive="base">
                                        <p:cTn id="24" dur="500" fill="hold"/>
                                        <p:tgtEl>
                                          <p:spTgt spid="7"/>
                                        </p:tgtEl>
                                        <p:attrNameLst>
                                          <p:attrName>ppt_x</p:attrName>
                                        </p:attrNameLst>
                                      </p:cBhvr>
                                      <p:tavLst>
                                        <p:tav tm="0">
                                          <p:val>
                                            <p:strVal val="#ppt_x"/>
                                          </p:val>
                                        </p:tav>
                                        <p:tav tm="100000">
                                          <p:val>
                                            <p:strVal val="#ppt_x"/>
                                          </p:val>
                                        </p:tav>
                                      </p:tavLst>
                                    </p:anim>
                                    <p:anim calcmode="lin" valueType="num">
                                      <p:cBhvr additive="base">
                                        <p:cTn id="25" dur="500" fill="hold"/>
                                        <p:tgtEl>
                                          <p:spTgt spid="7"/>
                                        </p:tgtEl>
                                        <p:attrNameLst>
                                          <p:attrName>ppt_y</p:attrName>
                                        </p:attrNameLst>
                                      </p:cBhvr>
                                      <p:tavLst>
                                        <p:tav tm="0">
                                          <p:val>
                                            <p:strVal val="1+#ppt_h/2"/>
                                          </p:val>
                                        </p:tav>
                                        <p:tav tm="100000">
                                          <p:val>
                                            <p:strVal val="#ppt_y"/>
                                          </p:val>
                                        </p:tav>
                                      </p:tavLst>
                                    </p:anim>
                                  </p:childTnLst>
                                </p:cTn>
                              </p:par>
                              <p:par>
                                <p:cTn id="26" presetID="2" presetClass="entr" presetSubtype="4" fill="hold" nodeType="withEffect">
                                  <p:stCondLst>
                                    <p:cond delay="0"/>
                                  </p:stCondLst>
                                  <p:childTnLst>
                                    <p:set>
                                      <p:cBhvr>
                                        <p:cTn id="27" dur="1" fill="hold">
                                          <p:stCondLst>
                                            <p:cond delay="0"/>
                                          </p:stCondLst>
                                        </p:cTn>
                                        <p:tgtEl>
                                          <p:spTgt spid="8"/>
                                        </p:tgtEl>
                                        <p:attrNameLst>
                                          <p:attrName>style.visibility</p:attrName>
                                        </p:attrNameLst>
                                      </p:cBhvr>
                                      <p:to>
                                        <p:strVal val="visible"/>
                                      </p:to>
                                    </p:set>
                                    <p:anim calcmode="lin" valueType="num">
                                      <p:cBhvr additive="base">
                                        <p:cTn id="28" dur="500" fill="hold"/>
                                        <p:tgtEl>
                                          <p:spTgt spid="8"/>
                                        </p:tgtEl>
                                        <p:attrNameLst>
                                          <p:attrName>ppt_x</p:attrName>
                                        </p:attrNameLst>
                                      </p:cBhvr>
                                      <p:tavLst>
                                        <p:tav tm="0">
                                          <p:val>
                                            <p:strVal val="#ppt_x"/>
                                          </p:val>
                                        </p:tav>
                                        <p:tav tm="100000">
                                          <p:val>
                                            <p:strVal val="#ppt_x"/>
                                          </p:val>
                                        </p:tav>
                                      </p:tavLst>
                                    </p:anim>
                                    <p:anim calcmode="lin" valueType="num">
                                      <p:cBhvr additive="base">
                                        <p:cTn id="29" dur="500" fill="hold"/>
                                        <p:tgtEl>
                                          <p:spTgt spid="8"/>
                                        </p:tgtEl>
                                        <p:attrNameLst>
                                          <p:attrName>ppt_y</p:attrName>
                                        </p:attrNameLst>
                                      </p:cBhvr>
                                      <p:tavLst>
                                        <p:tav tm="0">
                                          <p:val>
                                            <p:strVal val="1+#ppt_h/2"/>
                                          </p:val>
                                        </p:tav>
                                        <p:tav tm="100000">
                                          <p:val>
                                            <p:strVal val="#ppt_y"/>
                                          </p:val>
                                        </p:tav>
                                      </p:tavLst>
                                    </p:anim>
                                  </p:childTnLst>
                                </p:cTn>
                              </p:par>
                              <p:par>
                                <p:cTn id="30" presetID="2" presetClass="entr" presetSubtype="4" fill="hold" grpId="0" nodeType="withEffect">
                                  <p:stCondLst>
                                    <p:cond delay="0"/>
                                  </p:stCondLst>
                                  <p:childTnLst>
                                    <p:set>
                                      <p:cBhvr>
                                        <p:cTn id="31" dur="1" fill="hold">
                                          <p:stCondLst>
                                            <p:cond delay="0"/>
                                          </p:stCondLst>
                                        </p:cTn>
                                        <p:tgtEl>
                                          <p:spTgt spid="9"/>
                                        </p:tgtEl>
                                        <p:attrNameLst>
                                          <p:attrName>style.visibility</p:attrName>
                                        </p:attrNameLst>
                                      </p:cBhvr>
                                      <p:to>
                                        <p:strVal val="visible"/>
                                      </p:to>
                                    </p:set>
                                    <p:anim calcmode="lin" valueType="num">
                                      <p:cBhvr additive="base">
                                        <p:cTn id="32" dur="500" fill="hold"/>
                                        <p:tgtEl>
                                          <p:spTgt spid="9"/>
                                        </p:tgtEl>
                                        <p:attrNameLst>
                                          <p:attrName>ppt_x</p:attrName>
                                        </p:attrNameLst>
                                      </p:cBhvr>
                                      <p:tavLst>
                                        <p:tav tm="0">
                                          <p:val>
                                            <p:strVal val="#ppt_x"/>
                                          </p:val>
                                        </p:tav>
                                        <p:tav tm="100000">
                                          <p:val>
                                            <p:strVal val="#ppt_x"/>
                                          </p:val>
                                        </p:tav>
                                      </p:tavLst>
                                    </p:anim>
                                    <p:anim calcmode="lin" valueType="num">
                                      <p:cBhvr additive="base">
                                        <p:cTn id="33"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seq concurrent="1" nextAc="seek">
              <p:cTn id="34" restart="whenNotActive" fill="hold" evtFilter="cancelBubble" nodeType="interactiveSeq">
                <p:stCondLst>
                  <p:cond evt="onClick" delay="0">
                    <p:tgtEl>
                      <p:spTgt spid="2"/>
                    </p:tgtEl>
                  </p:cond>
                </p:stCondLst>
                <p:endSync evt="end" delay="0">
                  <p:rtn val="all"/>
                </p:endSync>
                <p:childTnLst>
                  <p:par>
                    <p:cTn id="35" fill="hold">
                      <p:stCondLst>
                        <p:cond delay="0"/>
                      </p:stCondLst>
                      <p:childTnLst>
                        <p:par>
                          <p:cTn id="36" fill="hold">
                            <p:stCondLst>
                              <p:cond delay="0"/>
                            </p:stCondLst>
                            <p:childTnLst>
                              <p:par>
                                <p:cTn id="37" presetID="2" presetClass="mediacall" presetSubtype="0" fill="hold" nodeType="afterEffect">
                                  <p:stCondLst>
                                    <p:cond delay="0"/>
                                  </p:stCondLst>
                                  <p:childTnLst>
                                    <p:cmd type="call" cmd="togglePause">
                                      <p:cBhvr>
                                        <p:cTn id="38" dur="1" fill="hold"/>
                                        <p:tgtEl>
                                          <p:spTgt spid="2"/>
                                        </p:tgtEl>
                                      </p:cBhvr>
                                    </p:cmd>
                                  </p:childTnLst>
                                </p:cTn>
                              </p:par>
                            </p:childTnLst>
                          </p:cTn>
                        </p:par>
                      </p:childTnLst>
                    </p:cTn>
                  </p:par>
                </p:childTnLst>
              </p:cTn>
              <p:nextCondLst>
                <p:cond evt="onClick" delay="0">
                  <p:tgtEl>
                    <p:spTgt spid="2"/>
                  </p:tgtEl>
                </p:cond>
              </p:nextCondLst>
            </p:seq>
            <p:video>
              <p:cMediaNode vol="80000">
                <p:cTn id="39" fill="hold" display="0">
                  <p:stCondLst>
                    <p:cond delay="indefinite"/>
                  </p:stCondLst>
                </p:cTn>
                <p:tgtEl>
                  <p:spTgt spid="2"/>
                </p:tgtEl>
              </p:cMediaNode>
            </p:video>
          </p:childTnLst>
        </p:cTn>
      </p:par>
    </p:tnLst>
    <p:bldLst>
      <p:bldP spid="3" grpId="0" bldLvl="0" animBg="1"/>
      <p:bldP spid="5" grpId="0" bldLvl="0" animBg="1"/>
      <p:bldP spid="6" grpId="0"/>
      <p:bldP spid="9" grpId="0"/>
      <p:bldP spid="1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4" name="Slide Number Placeholder 3"/>
          <p:cNvSpPr txBox="1">
            <a:spLocks noGrp="1"/>
          </p:cNvSpPr>
          <p:nvPr>
            <p:ph type="sldNum" sz="quarter" idx="2"/>
          </p:nvPr>
        </p:nvSpPr>
        <p:spPr>
          <a:xfrm>
            <a:off x="11610121" y="454228"/>
            <a:ext cx="153964" cy="135547"/>
          </a:xfrm>
          <a:prstGeom prst="rect">
            <a:avLst/>
          </a:prstGeom>
        </p:spPr>
        <p:txBody>
          <a:bodyPr/>
          <a:lstStyle>
            <a:lvl1pPr>
              <a:defRPr>
                <a:latin typeface="Arial" panose="020B0604020202020204"/>
                <a:ea typeface="Arial" panose="020B0604020202020204"/>
                <a:cs typeface="Arial" panose="020B0604020202020204"/>
                <a:sym typeface="Arial" panose="020B0604020202020204"/>
              </a:defRPr>
            </a:lvl1pPr>
          </a:lstStyle>
          <a:p>
            <a:fld id="{86CB4B4D-7CA3-9044-876B-883B54F8677D}" type="slidenum">
              <a:rPr/>
              <a:t>13</a:t>
            </a:fld>
            <a:endParaRPr/>
          </a:p>
        </p:txBody>
      </p:sp>
      <p:sp>
        <p:nvSpPr>
          <p:cNvPr id="537" name="文本占位符 17"/>
          <p:cNvSpPr txBox="1"/>
          <p:nvPr/>
        </p:nvSpPr>
        <p:spPr>
          <a:xfrm>
            <a:off x="202565" y="400685"/>
            <a:ext cx="7981950" cy="617220"/>
          </a:xfrm>
          <a:prstGeom prst="rect">
            <a:avLst/>
          </a:prstGeom>
          <a:ln w="12700">
            <a:miter lim="400000"/>
          </a:ln>
        </p:spPr>
        <p:txBody>
          <a:bodyPr wrap="square" lIns="45719" rIns="45719">
            <a:spAutoFit/>
          </a:bodyPr>
          <a:lstStyle>
            <a:lvl1pPr>
              <a:lnSpc>
                <a:spcPct val="90000"/>
              </a:lnSpc>
              <a:spcBef>
                <a:spcPts val="1000"/>
              </a:spcBef>
              <a:defRPr sz="2000"/>
            </a:lvl1pPr>
          </a:lstStyle>
          <a:p>
            <a:pPr>
              <a:defRPr>
                <a:latin typeface="Arial" panose="020B0604020202020204"/>
                <a:ea typeface="Arial" panose="020B0604020202020204"/>
                <a:cs typeface="Arial" panose="020B0604020202020204"/>
                <a:sym typeface="Arial" panose="020B0604020202020204"/>
              </a:defRPr>
            </a:pPr>
            <a:r>
              <a:rPr sz="3800" b="1">
                <a:latin typeface="Georgia" panose="02040502050405020303" pitchFamily="18" charset="0"/>
                <a:ea typeface="微软雅黑" panose="020B0503020204020204" charset="-122"/>
                <a:cs typeface="Georgia" panose="02040502050405020303" pitchFamily="18" charset="0"/>
                <a:sym typeface="微软雅黑" panose="020B0503020204020204" charset="-122"/>
              </a:rPr>
              <a:t>Darwinian theory of evolution</a:t>
            </a:r>
          </a:p>
        </p:txBody>
      </p:sp>
      <p:sp>
        <p:nvSpPr>
          <p:cNvPr id="27" name="矩形 26"/>
          <p:cNvSpPr/>
          <p:nvPr/>
        </p:nvSpPr>
        <p:spPr>
          <a:xfrm>
            <a:off x="839672" y="1321833"/>
            <a:ext cx="8016139" cy="457369"/>
          </a:xfrm>
          <a:prstGeom prst="rect">
            <a:avLst/>
          </a:prstGeom>
        </p:spPr>
        <p:txBody>
          <a:bodyPr wrap="square">
            <a:spAutoFit/>
          </a:bodyPr>
          <a:lstStyle/>
          <a:p>
            <a:pPr>
              <a:lnSpc>
                <a:spcPct val="150000"/>
              </a:lnSpc>
              <a:spcBef>
                <a:spcPts val="600"/>
              </a:spcBef>
              <a:spcAft>
                <a:spcPts val="600"/>
              </a:spcAft>
              <a:defRPr/>
            </a:pPr>
            <a:r>
              <a:rPr lang="zh-CN" altLang="en-US" dirty="0">
                <a:latin typeface="Georgia" panose="02040502050405020303" pitchFamily="18" charset="0"/>
                <a:ea typeface="华文琥珀" panose="02010800040101010101" charset="-122"/>
                <a:cs typeface="Georgia" panose="02040502050405020303" pitchFamily="18" charset="0"/>
              </a:rPr>
              <a:t>The principles of Darwinian evolution are summarized as follows:</a:t>
            </a:r>
          </a:p>
        </p:txBody>
      </p:sp>
      <p:sp>
        <p:nvSpPr>
          <p:cNvPr id="9" name="椭圆 8"/>
          <p:cNvSpPr/>
          <p:nvPr/>
        </p:nvSpPr>
        <p:spPr>
          <a:xfrm>
            <a:off x="7818755" y="2751455"/>
            <a:ext cx="414655" cy="414655"/>
          </a:xfrm>
          <a:prstGeom prst="ellipse">
            <a:avLst/>
          </a:prstGeom>
          <a:solidFill>
            <a:schemeClr val="accent1"/>
          </a:solidFill>
          <a:ln w="25400">
            <a:gradFill flip="none" rotWithShape="1">
              <a:gsLst>
                <a:gs pos="0">
                  <a:schemeClr val="bg1">
                    <a:lumMod val="75000"/>
                  </a:schemeClr>
                </a:gs>
                <a:gs pos="100000">
                  <a:schemeClr val="bg1"/>
                </a:gs>
              </a:gsLst>
              <a:lin ang="2700000" scaled="1"/>
              <a:tileRect/>
            </a:gradFill>
          </a:ln>
          <a:effectLst>
            <a:innerShdw blurRad="127000" dist="25400" dir="13500000">
              <a:srgbClr val="000000">
                <a:alpha val="43137"/>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srgbClr val="FFFFFF"/>
              </a:solidFill>
              <a:latin typeface="Calibri" panose="020F0502020204030204"/>
              <a:ea typeface="宋体" panose="02010600030101010101" pitchFamily="2" charset="-122"/>
            </a:endParaRPr>
          </a:p>
        </p:txBody>
      </p:sp>
      <p:sp>
        <p:nvSpPr>
          <p:cNvPr id="14" name="椭圆 13"/>
          <p:cNvSpPr/>
          <p:nvPr/>
        </p:nvSpPr>
        <p:spPr>
          <a:xfrm>
            <a:off x="7818755" y="3585210"/>
            <a:ext cx="414655" cy="414655"/>
          </a:xfrm>
          <a:prstGeom prst="ellipse">
            <a:avLst/>
          </a:prstGeom>
          <a:solidFill>
            <a:schemeClr val="accent2"/>
          </a:solidFill>
          <a:ln w="25400">
            <a:gradFill flip="none" rotWithShape="1">
              <a:gsLst>
                <a:gs pos="0">
                  <a:schemeClr val="bg1">
                    <a:lumMod val="75000"/>
                  </a:schemeClr>
                </a:gs>
                <a:gs pos="100000">
                  <a:schemeClr val="bg1"/>
                </a:gs>
              </a:gsLst>
              <a:lin ang="2700000" scaled="1"/>
              <a:tileRect/>
            </a:gradFill>
          </a:ln>
          <a:effectLst>
            <a:innerShdw blurRad="127000" dist="25400" dir="13500000">
              <a:srgbClr val="000000">
                <a:alpha val="43137"/>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srgbClr val="FFFFFF"/>
              </a:solidFill>
              <a:latin typeface="Calibri" panose="020F0502020204030204"/>
              <a:ea typeface="宋体" panose="02010600030101010101" pitchFamily="2" charset="-122"/>
            </a:endParaRPr>
          </a:p>
        </p:txBody>
      </p:sp>
      <p:sp>
        <p:nvSpPr>
          <p:cNvPr id="39" name="椭圆 38"/>
          <p:cNvSpPr/>
          <p:nvPr/>
        </p:nvSpPr>
        <p:spPr>
          <a:xfrm>
            <a:off x="7818755" y="4385310"/>
            <a:ext cx="414655" cy="414655"/>
          </a:xfrm>
          <a:prstGeom prst="ellipse">
            <a:avLst/>
          </a:prstGeom>
          <a:solidFill>
            <a:schemeClr val="accent3"/>
          </a:solidFill>
          <a:ln w="25400">
            <a:gradFill flip="none" rotWithShape="1">
              <a:gsLst>
                <a:gs pos="0">
                  <a:schemeClr val="bg1">
                    <a:lumMod val="75000"/>
                  </a:schemeClr>
                </a:gs>
                <a:gs pos="100000">
                  <a:schemeClr val="bg1"/>
                </a:gs>
              </a:gsLst>
              <a:lin ang="2700000" scaled="1"/>
              <a:tileRect/>
            </a:gradFill>
          </a:ln>
          <a:effectLst>
            <a:innerShdw blurRad="127000" dist="25400" dir="13500000">
              <a:srgbClr val="000000">
                <a:alpha val="43137"/>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schemeClr val="bg1"/>
              </a:solidFill>
              <a:latin typeface="Calibri" panose="020F0502020204030204"/>
              <a:ea typeface="宋体" panose="02010600030101010101" pitchFamily="2" charset="-122"/>
            </a:endParaRPr>
          </a:p>
        </p:txBody>
      </p:sp>
      <p:sp>
        <p:nvSpPr>
          <p:cNvPr id="48" name="Content Placeholder 2"/>
          <p:cNvSpPr txBox="1"/>
          <p:nvPr/>
        </p:nvSpPr>
        <p:spPr>
          <a:xfrm>
            <a:off x="8399701" y="2737686"/>
            <a:ext cx="1975380" cy="432048"/>
          </a:xfrm>
          <a:prstGeom prst="rect">
            <a:avLst/>
          </a:prstGeom>
        </p:spPr>
        <p:txBody>
          <a:bodyPr vert="horz" lIns="91440" tIns="45720" rIns="91440" bIns="45720"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algn="l"/>
            <a:r>
              <a:rPr lang="en-US" altLang="zh-CN" sz="1800" dirty="0">
                <a:solidFill>
                  <a:schemeClr val="tx1">
                    <a:lumMod val="75000"/>
                    <a:lumOff val="25000"/>
                  </a:schemeClr>
                </a:solidFill>
                <a:latin typeface="Georgia" panose="02040502050405020303" pitchFamily="18" charset="0"/>
                <a:ea typeface="微软雅黑" panose="020B0503020204020204" charset="-122"/>
                <a:cs typeface="Georgia" panose="02040502050405020303" pitchFamily="18" charset="0"/>
              </a:rPr>
              <a:t>Mutation</a:t>
            </a:r>
          </a:p>
        </p:txBody>
      </p:sp>
      <p:sp>
        <p:nvSpPr>
          <p:cNvPr id="49" name="Content Placeholder 2"/>
          <p:cNvSpPr txBox="1"/>
          <p:nvPr/>
        </p:nvSpPr>
        <p:spPr>
          <a:xfrm>
            <a:off x="8399701" y="3543554"/>
            <a:ext cx="1975380" cy="432048"/>
          </a:xfrm>
          <a:prstGeom prst="rect">
            <a:avLst/>
          </a:prstGeom>
        </p:spPr>
        <p:txBody>
          <a:bodyPr vert="horz" lIns="91440" tIns="45720" rIns="91440" bIns="45720"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algn="l"/>
            <a:r>
              <a:rPr lang="zh-CN" altLang="en-US" sz="1800" dirty="0">
                <a:solidFill>
                  <a:schemeClr val="tx1">
                    <a:lumMod val="75000"/>
                    <a:lumOff val="25000"/>
                  </a:schemeClr>
                </a:solidFill>
                <a:latin typeface="Georgia" panose="02040502050405020303" pitchFamily="18" charset="0"/>
                <a:ea typeface="微软雅黑" panose="020B0503020204020204" charset="-122"/>
                <a:cs typeface="Georgia" panose="02040502050405020303" pitchFamily="18" charset="0"/>
              </a:rPr>
              <a:t>I</a:t>
            </a:r>
            <a:r>
              <a:rPr lang="en-US" altLang="zh-CN" sz="1800" dirty="0">
                <a:solidFill>
                  <a:schemeClr val="tx1">
                    <a:lumMod val="75000"/>
                    <a:lumOff val="25000"/>
                  </a:schemeClr>
                </a:solidFill>
                <a:latin typeface="Georgia" panose="02040502050405020303" pitchFamily="18" charset="0"/>
                <a:ea typeface="微软雅黑" panose="020B0503020204020204" charset="-122"/>
                <a:cs typeface="Georgia" panose="02040502050405020303" pitchFamily="18" charset="0"/>
              </a:rPr>
              <a:t>nherita</a:t>
            </a:r>
            <a:r>
              <a:rPr lang="zh-CN" altLang="en-US" sz="1800" dirty="0">
                <a:solidFill>
                  <a:schemeClr val="tx1">
                    <a:lumMod val="75000"/>
                    <a:lumOff val="25000"/>
                  </a:schemeClr>
                </a:solidFill>
                <a:latin typeface="Georgia" panose="02040502050405020303" pitchFamily="18" charset="0"/>
                <a:ea typeface="微软雅黑" panose="020B0503020204020204" charset="-122"/>
                <a:cs typeface="Georgia" panose="02040502050405020303" pitchFamily="18" charset="0"/>
              </a:rPr>
              <a:t>nce</a:t>
            </a:r>
          </a:p>
        </p:txBody>
      </p:sp>
      <p:sp>
        <p:nvSpPr>
          <p:cNvPr id="50" name="Content Placeholder 2"/>
          <p:cNvSpPr txBox="1"/>
          <p:nvPr/>
        </p:nvSpPr>
        <p:spPr>
          <a:xfrm>
            <a:off x="8399701" y="4372037"/>
            <a:ext cx="1975380" cy="432048"/>
          </a:xfrm>
          <a:prstGeom prst="rect">
            <a:avLst/>
          </a:prstGeom>
        </p:spPr>
        <p:txBody>
          <a:bodyPr vert="horz" lIns="91440" tIns="45720" rIns="91440" bIns="45720"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algn="l"/>
            <a:r>
              <a:rPr lang="zh-CN" altLang="en-US" sz="1800" dirty="0">
                <a:solidFill>
                  <a:schemeClr val="tx1">
                    <a:lumMod val="75000"/>
                    <a:lumOff val="25000"/>
                  </a:schemeClr>
                </a:solidFill>
                <a:latin typeface="Georgia" panose="02040502050405020303" pitchFamily="18" charset="0"/>
                <a:ea typeface="微软雅黑" panose="020B0503020204020204" charset="-122"/>
                <a:cs typeface="Georgia" panose="02040502050405020303" pitchFamily="18" charset="0"/>
              </a:rPr>
              <a:t>Selection</a:t>
            </a:r>
          </a:p>
        </p:txBody>
      </p:sp>
      <p:pic>
        <p:nvPicPr>
          <p:cNvPr id="2" name="图片 1"/>
          <p:cNvPicPr>
            <a:picLocks noChangeAspect="1"/>
          </p:cNvPicPr>
          <p:nvPr/>
        </p:nvPicPr>
        <p:blipFill>
          <a:blip r:embed="rId3"/>
          <a:stretch>
            <a:fillRect/>
          </a:stretch>
        </p:blipFill>
        <p:spPr>
          <a:xfrm>
            <a:off x="1416050" y="2132965"/>
            <a:ext cx="5404485" cy="3394710"/>
          </a:xfrm>
          <a:prstGeom prst="rect">
            <a:avLst/>
          </a:prstGeom>
        </p:spPr>
      </p:pic>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4" name="Slide Number Placeholder 3"/>
          <p:cNvSpPr txBox="1">
            <a:spLocks noGrp="1"/>
          </p:cNvSpPr>
          <p:nvPr>
            <p:ph type="sldNum" sz="quarter" idx="2"/>
          </p:nvPr>
        </p:nvSpPr>
        <p:spPr>
          <a:xfrm>
            <a:off x="11610121" y="454228"/>
            <a:ext cx="153964" cy="135547"/>
          </a:xfrm>
          <a:prstGeom prst="rect">
            <a:avLst/>
          </a:prstGeom>
        </p:spPr>
        <p:txBody>
          <a:bodyPr/>
          <a:lstStyle>
            <a:lvl1pPr>
              <a:defRPr>
                <a:latin typeface="Arial" panose="020B0604020202020204"/>
                <a:ea typeface="Arial" panose="020B0604020202020204"/>
                <a:cs typeface="Arial" panose="020B0604020202020204"/>
                <a:sym typeface="Arial" panose="020B0604020202020204"/>
              </a:defRPr>
            </a:lvl1pPr>
          </a:lstStyle>
          <a:p>
            <a:fld id="{86CB4B4D-7CA3-9044-876B-883B54F8677D}" type="slidenum">
              <a:rPr/>
              <a:t>14</a:t>
            </a:fld>
            <a:endParaRPr/>
          </a:p>
        </p:txBody>
      </p:sp>
      <p:sp>
        <p:nvSpPr>
          <p:cNvPr id="537" name="文本占位符 17"/>
          <p:cNvSpPr txBox="1"/>
          <p:nvPr/>
        </p:nvSpPr>
        <p:spPr>
          <a:xfrm>
            <a:off x="252095" y="416560"/>
            <a:ext cx="5072380" cy="617220"/>
          </a:xfrm>
          <a:prstGeom prst="rect">
            <a:avLst/>
          </a:prstGeom>
          <a:ln w="12700">
            <a:miter lim="400000"/>
          </a:ln>
        </p:spPr>
        <p:txBody>
          <a:bodyPr wrap="square" lIns="45719" rIns="45719">
            <a:spAutoFit/>
          </a:bodyPr>
          <a:lstStyle>
            <a:lvl1pPr>
              <a:lnSpc>
                <a:spcPct val="90000"/>
              </a:lnSpc>
              <a:spcBef>
                <a:spcPts val="1000"/>
              </a:spcBef>
              <a:defRPr sz="2000"/>
            </a:lvl1pPr>
          </a:lstStyle>
          <a:p>
            <a:pPr>
              <a:defRPr>
                <a:latin typeface="Arial" panose="020B0604020202020204"/>
                <a:ea typeface="Arial" panose="020B0604020202020204"/>
                <a:cs typeface="Arial" panose="020B0604020202020204"/>
                <a:sym typeface="Arial" panose="020B0604020202020204"/>
              </a:defRPr>
            </a:pPr>
            <a:r>
              <a:rPr sz="3800" b="1">
                <a:latin typeface="Georgia" panose="02040502050405020303" pitchFamily="18" charset="0"/>
                <a:ea typeface="微软雅黑" panose="020B0503020204020204" charset="-122"/>
                <a:cs typeface="Georgia" panose="02040502050405020303" pitchFamily="18" charset="0"/>
                <a:sym typeface="微软雅黑" panose="020B0503020204020204" charset="-122"/>
              </a:rPr>
              <a:t>Genetic algorithm</a:t>
            </a:r>
          </a:p>
        </p:txBody>
      </p:sp>
      <p:sp>
        <p:nvSpPr>
          <p:cNvPr id="3" name="圆角矩形 2"/>
          <p:cNvSpPr/>
          <p:nvPr/>
        </p:nvSpPr>
        <p:spPr>
          <a:xfrm>
            <a:off x="2279650" y="1556772"/>
            <a:ext cx="7345680" cy="1395596"/>
          </a:xfrm>
          <a:prstGeom prst="roundRect">
            <a:avLst>
              <a:gd name="adj" fmla="val 0"/>
            </a:avLst>
          </a:prstGeom>
          <a:noFill/>
          <a:ln w="31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TextBox 3"/>
          <p:cNvSpPr txBox="1"/>
          <p:nvPr/>
        </p:nvSpPr>
        <p:spPr>
          <a:xfrm>
            <a:off x="2578385" y="1623710"/>
            <a:ext cx="6750750" cy="1328420"/>
          </a:xfrm>
          <a:prstGeom prst="rect">
            <a:avLst/>
          </a:prstGeom>
          <a:noFill/>
        </p:spPr>
        <p:txBody>
          <a:bodyPr wrap="square" lIns="0" tIns="0" rIns="0" bIns="0" rtlCol="0">
            <a:spAutoFit/>
          </a:bodyPr>
          <a:lstStyle/>
          <a:p>
            <a:pPr algn="just">
              <a:lnSpc>
                <a:spcPct val="120000"/>
              </a:lnSpc>
            </a:pPr>
            <a:r>
              <a:rPr lang="en-US" dirty="0">
                <a:latin typeface="Georgia" panose="02040502050405020303" pitchFamily="18" charset="0"/>
                <a:ea typeface="微软雅黑" panose="020B0503020204020204" charset="-122"/>
                <a:cs typeface="Georgia" panose="02040502050405020303" pitchFamily="18" charset="0"/>
              </a:rPr>
              <a:t>G</a:t>
            </a:r>
            <a:r>
              <a:rPr dirty="0">
                <a:latin typeface="Georgia" panose="02040502050405020303" pitchFamily="18" charset="0"/>
                <a:ea typeface="微软雅黑" panose="020B0503020204020204" charset="-122"/>
                <a:cs typeface="Georgia" panose="02040502050405020303" pitchFamily="18" charset="0"/>
              </a:rPr>
              <a:t>enetic algorithms preserve the set of candidate solutions (also known as </a:t>
            </a:r>
            <a:r>
              <a:rPr b="1" dirty="0">
                <a:latin typeface="Georgia" panose="02040502050405020303" pitchFamily="18" charset="0"/>
                <a:ea typeface="微软雅黑" panose="020B0503020204020204" charset="-122"/>
                <a:cs typeface="Georgia" panose="02040502050405020303" pitchFamily="18" charset="0"/>
              </a:rPr>
              <a:t>individuals</a:t>
            </a:r>
            <a:r>
              <a:rPr dirty="0">
                <a:latin typeface="Georgia" panose="02040502050405020303" pitchFamily="18" charset="0"/>
                <a:ea typeface="微软雅黑" panose="020B0503020204020204" charset="-122"/>
                <a:cs typeface="Georgia" panose="02040502050405020303" pitchFamily="18" charset="0"/>
              </a:rPr>
              <a:t>) for a given problem. These candidate solutions are </a:t>
            </a:r>
            <a:r>
              <a:rPr b="1" dirty="0">
                <a:latin typeface="Georgia" panose="02040502050405020303" pitchFamily="18" charset="0"/>
                <a:ea typeface="微软雅黑" panose="020B0503020204020204" charset="-122"/>
                <a:cs typeface="Georgia" panose="02040502050405020303" pitchFamily="18" charset="0"/>
              </a:rPr>
              <a:t>iteratively evaluated</a:t>
            </a:r>
            <a:r>
              <a:rPr dirty="0">
                <a:latin typeface="Georgia" panose="02040502050405020303" pitchFamily="18" charset="0"/>
                <a:ea typeface="微软雅黑" panose="020B0503020204020204" charset="-122"/>
                <a:cs typeface="Georgia" panose="02040502050405020303" pitchFamily="18" charset="0"/>
              </a:rPr>
              <a:t> and used to create the next generation of solutions.</a:t>
            </a:r>
          </a:p>
        </p:txBody>
      </p:sp>
      <p:sp>
        <p:nvSpPr>
          <p:cNvPr id="5" name="矩形 93"/>
          <p:cNvSpPr/>
          <p:nvPr/>
        </p:nvSpPr>
        <p:spPr>
          <a:xfrm>
            <a:off x="2241982" y="1512208"/>
            <a:ext cx="288032" cy="288032"/>
          </a:xfrm>
          <a:custGeom>
            <a:avLst/>
            <a:gdLst/>
            <a:ahLst/>
            <a:cxnLst/>
            <a:rect l="l" t="t" r="r" b="b"/>
            <a:pathLst>
              <a:path w="504056" h="504056">
                <a:moveTo>
                  <a:pt x="0" y="0"/>
                </a:moveTo>
                <a:lnTo>
                  <a:pt x="504056" y="0"/>
                </a:lnTo>
                <a:lnTo>
                  <a:pt x="504056" y="144016"/>
                </a:lnTo>
                <a:lnTo>
                  <a:pt x="144016" y="144016"/>
                </a:lnTo>
                <a:lnTo>
                  <a:pt x="144016" y="504056"/>
                </a:lnTo>
                <a:lnTo>
                  <a:pt x="0" y="50405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93"/>
          <p:cNvSpPr/>
          <p:nvPr/>
        </p:nvSpPr>
        <p:spPr>
          <a:xfrm rot="10800000">
            <a:off x="9376961" y="2708712"/>
            <a:ext cx="288032" cy="288032"/>
          </a:xfrm>
          <a:custGeom>
            <a:avLst/>
            <a:gdLst/>
            <a:ahLst/>
            <a:cxnLst/>
            <a:rect l="l" t="t" r="r" b="b"/>
            <a:pathLst>
              <a:path w="504056" h="504056">
                <a:moveTo>
                  <a:pt x="0" y="0"/>
                </a:moveTo>
                <a:lnTo>
                  <a:pt x="504056" y="0"/>
                </a:lnTo>
                <a:lnTo>
                  <a:pt x="504056" y="144016"/>
                </a:lnTo>
                <a:lnTo>
                  <a:pt x="144016" y="144016"/>
                </a:lnTo>
                <a:lnTo>
                  <a:pt x="144016" y="504056"/>
                </a:lnTo>
                <a:lnTo>
                  <a:pt x="0" y="50405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Freeform 5"/>
          <p:cNvSpPr/>
          <p:nvPr/>
        </p:nvSpPr>
        <p:spPr bwMode="auto">
          <a:xfrm>
            <a:off x="3297555" y="4509135"/>
            <a:ext cx="1327150" cy="127952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accent2"/>
          </a:solidFill>
          <a:ln w="63500" cap="flat">
            <a:solidFill>
              <a:schemeClr val="bg1"/>
            </a:solidFill>
            <a:prstDash val="solid"/>
            <a:miter lim="800000"/>
          </a:ln>
          <a:effectLst>
            <a:outerShdw blurRad="127000" dist="63500" dir="6600000" algn="t" rotWithShape="0">
              <a:prstClr val="black">
                <a:alpha val="40000"/>
              </a:prstClr>
            </a:outerShdw>
          </a:effectLst>
        </p:spPr>
        <p:txBody>
          <a:bodyPr vert="horz" wrap="square" lIns="91440" tIns="45720" rIns="91440" bIns="45720" numCol="1" anchor="t" anchorCtr="0" compatLnSpc="1"/>
          <a:lstStyle/>
          <a:p>
            <a:endParaRPr lang="zh-CN" altLang="en-US">
              <a:solidFill>
                <a:schemeClr val="bg1"/>
              </a:solidFill>
            </a:endParaRPr>
          </a:p>
        </p:txBody>
      </p:sp>
      <p:sp>
        <p:nvSpPr>
          <p:cNvPr id="8" name="TextBox 7"/>
          <p:cNvSpPr txBox="1"/>
          <p:nvPr/>
        </p:nvSpPr>
        <p:spPr>
          <a:xfrm>
            <a:off x="3258820" y="5013960"/>
            <a:ext cx="1391285" cy="267970"/>
          </a:xfrm>
          <a:prstGeom prst="rect">
            <a:avLst/>
          </a:prstGeom>
          <a:noFill/>
        </p:spPr>
        <p:txBody>
          <a:bodyPr wrap="square" lIns="0" tIns="0" rIns="0" bIns="0" rtlCol="0">
            <a:noAutofit/>
          </a:bodyPr>
          <a:lstStyle>
            <a:defPPr>
              <a:defRPr lang="zh-CN"/>
            </a:defPPr>
            <a:lvl1pPr>
              <a:defRPr sz="2200">
                <a:solidFill>
                  <a:schemeClr val="bg1"/>
                </a:solidFill>
                <a:latin typeface="微软雅黑" panose="020B0503020204020204" charset="-122"/>
                <a:ea typeface="微软雅黑" panose="020B0503020204020204" charset="-122"/>
              </a:defRPr>
            </a:lvl1pPr>
          </a:lstStyle>
          <a:p>
            <a:pPr algn="ctr"/>
            <a:r>
              <a:rPr lang="zh-CN" altLang="en-US" sz="1800" b="1" dirty="0">
                <a:latin typeface="Georgia" panose="02040502050405020303" pitchFamily="18" charset="0"/>
                <a:cs typeface="Georgia" panose="02040502050405020303" pitchFamily="18" charset="0"/>
              </a:rPr>
              <a:t>Population</a:t>
            </a:r>
          </a:p>
        </p:txBody>
      </p:sp>
      <p:sp>
        <p:nvSpPr>
          <p:cNvPr id="10" name="Freeform 5"/>
          <p:cNvSpPr/>
          <p:nvPr/>
        </p:nvSpPr>
        <p:spPr bwMode="auto">
          <a:xfrm>
            <a:off x="1848485" y="4509135"/>
            <a:ext cx="1327150" cy="127952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accent1"/>
          </a:solidFill>
          <a:ln w="63500" cap="flat">
            <a:solidFill>
              <a:schemeClr val="bg1"/>
            </a:solidFill>
            <a:prstDash val="solid"/>
            <a:miter lim="800000"/>
          </a:ln>
          <a:effectLst>
            <a:outerShdw blurRad="127000" dist="63500" dir="6600000" algn="t" rotWithShape="0">
              <a:prstClr val="black">
                <a:alpha val="40000"/>
              </a:prstClr>
            </a:outerShdw>
          </a:effectLst>
        </p:spPr>
        <p:txBody>
          <a:bodyPr vert="horz" wrap="square" lIns="91440" tIns="45720" rIns="91440" bIns="45720" numCol="1" anchor="t" anchorCtr="0" compatLnSpc="1"/>
          <a:lstStyle/>
          <a:p>
            <a:endParaRPr lang="zh-CN" altLang="en-US">
              <a:solidFill>
                <a:schemeClr val="bg1"/>
              </a:solidFill>
            </a:endParaRPr>
          </a:p>
        </p:txBody>
      </p:sp>
      <p:sp>
        <p:nvSpPr>
          <p:cNvPr id="11" name="Freeform 5"/>
          <p:cNvSpPr/>
          <p:nvPr/>
        </p:nvSpPr>
        <p:spPr bwMode="auto">
          <a:xfrm>
            <a:off x="4747895" y="4509135"/>
            <a:ext cx="1327150" cy="127952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accent3"/>
          </a:solidFill>
          <a:ln w="63500" cap="flat">
            <a:solidFill>
              <a:schemeClr val="bg1"/>
            </a:solidFill>
            <a:prstDash val="solid"/>
            <a:miter lim="800000"/>
          </a:ln>
          <a:effectLst>
            <a:outerShdw blurRad="127000" dist="63500" dir="6600000" algn="t" rotWithShape="0">
              <a:prstClr val="black">
                <a:alpha val="40000"/>
              </a:prstClr>
            </a:outerShdw>
          </a:effectLst>
        </p:spPr>
        <p:txBody>
          <a:bodyPr vert="horz" wrap="square" lIns="91440" tIns="45720" rIns="91440" bIns="45720" numCol="1" anchor="t" anchorCtr="0" compatLnSpc="1"/>
          <a:lstStyle/>
          <a:p>
            <a:endParaRPr lang="zh-CN" altLang="en-US">
              <a:solidFill>
                <a:schemeClr val="bg1"/>
              </a:solidFill>
            </a:endParaRPr>
          </a:p>
        </p:txBody>
      </p:sp>
      <p:sp>
        <p:nvSpPr>
          <p:cNvPr id="12" name="Freeform 5"/>
          <p:cNvSpPr/>
          <p:nvPr/>
        </p:nvSpPr>
        <p:spPr bwMode="auto">
          <a:xfrm>
            <a:off x="6219190" y="4509135"/>
            <a:ext cx="1327150" cy="127952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accent4"/>
          </a:solidFill>
          <a:ln w="63500" cap="flat">
            <a:solidFill>
              <a:schemeClr val="bg1"/>
            </a:solidFill>
            <a:prstDash val="solid"/>
            <a:miter lim="800000"/>
          </a:ln>
          <a:effectLst>
            <a:outerShdw blurRad="127000" dist="63500" dir="6600000" algn="t" rotWithShape="0">
              <a:prstClr val="black">
                <a:alpha val="40000"/>
              </a:prstClr>
            </a:outerShdw>
          </a:effectLst>
        </p:spPr>
        <p:txBody>
          <a:bodyPr vert="horz" wrap="square" lIns="91440" tIns="45720" rIns="91440" bIns="45720" numCol="1" anchor="t" anchorCtr="0" compatLnSpc="1"/>
          <a:lstStyle/>
          <a:p>
            <a:endParaRPr lang="zh-CN" altLang="en-US">
              <a:solidFill>
                <a:schemeClr val="bg1"/>
              </a:solidFill>
            </a:endParaRPr>
          </a:p>
        </p:txBody>
      </p:sp>
      <p:sp>
        <p:nvSpPr>
          <p:cNvPr id="13" name="TextBox 11"/>
          <p:cNvSpPr txBox="1"/>
          <p:nvPr/>
        </p:nvSpPr>
        <p:spPr>
          <a:xfrm>
            <a:off x="1948815" y="5013960"/>
            <a:ext cx="1125855" cy="267970"/>
          </a:xfrm>
          <a:prstGeom prst="rect">
            <a:avLst/>
          </a:prstGeom>
          <a:noFill/>
        </p:spPr>
        <p:txBody>
          <a:bodyPr wrap="square" lIns="0" tIns="0" rIns="0" bIns="0" rtlCol="0">
            <a:noAutofit/>
          </a:bodyPr>
          <a:lstStyle>
            <a:defPPr>
              <a:defRPr lang="zh-CN"/>
            </a:defPPr>
            <a:lvl1pPr>
              <a:defRPr sz="2200">
                <a:solidFill>
                  <a:schemeClr val="bg1"/>
                </a:solidFill>
                <a:latin typeface="微软雅黑" panose="020B0503020204020204" charset="-122"/>
                <a:ea typeface="微软雅黑" panose="020B0503020204020204" charset="-122"/>
              </a:defRPr>
            </a:lvl1pPr>
          </a:lstStyle>
          <a:p>
            <a:pPr algn="ctr"/>
            <a:r>
              <a:rPr lang="zh-CN" altLang="en-US" sz="1800" b="1" dirty="0">
                <a:latin typeface="Georgia" panose="02040502050405020303" pitchFamily="18" charset="0"/>
                <a:cs typeface="Georgia" panose="02040502050405020303" pitchFamily="18" charset="0"/>
              </a:rPr>
              <a:t>Genotype</a:t>
            </a:r>
          </a:p>
        </p:txBody>
      </p:sp>
      <p:sp>
        <p:nvSpPr>
          <p:cNvPr id="15" name="TextBox 12"/>
          <p:cNvSpPr txBox="1"/>
          <p:nvPr/>
        </p:nvSpPr>
        <p:spPr>
          <a:xfrm>
            <a:off x="4903470" y="4879022"/>
            <a:ext cx="1016000" cy="535305"/>
          </a:xfrm>
          <a:prstGeom prst="rect">
            <a:avLst/>
          </a:prstGeom>
          <a:noFill/>
        </p:spPr>
        <p:txBody>
          <a:bodyPr wrap="square" lIns="0" tIns="0" rIns="0" bIns="0" rtlCol="0">
            <a:noAutofit/>
          </a:bodyPr>
          <a:lstStyle>
            <a:defPPr>
              <a:defRPr lang="zh-CN"/>
            </a:defPPr>
            <a:lvl1pPr>
              <a:defRPr sz="2200">
                <a:solidFill>
                  <a:schemeClr val="bg1"/>
                </a:solidFill>
                <a:latin typeface="微软雅黑" panose="020B0503020204020204" charset="-122"/>
                <a:ea typeface="微软雅黑" panose="020B0503020204020204" charset="-122"/>
              </a:defRPr>
            </a:lvl1pPr>
          </a:lstStyle>
          <a:p>
            <a:pPr algn="ctr"/>
            <a:r>
              <a:rPr lang="zh-CN" altLang="en-US" sz="1800" b="1" dirty="0">
                <a:latin typeface="Georgia" panose="02040502050405020303" pitchFamily="18" charset="0"/>
                <a:cs typeface="Georgia" panose="02040502050405020303" pitchFamily="18" charset="0"/>
              </a:rPr>
              <a:t>Fitness function</a:t>
            </a:r>
          </a:p>
        </p:txBody>
      </p:sp>
      <p:sp>
        <p:nvSpPr>
          <p:cNvPr id="16" name="TextBox 13"/>
          <p:cNvSpPr txBox="1"/>
          <p:nvPr/>
        </p:nvSpPr>
        <p:spPr>
          <a:xfrm>
            <a:off x="6279515" y="5012690"/>
            <a:ext cx="1251585" cy="267970"/>
          </a:xfrm>
          <a:prstGeom prst="rect">
            <a:avLst/>
          </a:prstGeom>
          <a:noFill/>
        </p:spPr>
        <p:txBody>
          <a:bodyPr wrap="square" lIns="0" tIns="0" rIns="0" bIns="0" rtlCol="0">
            <a:noAutofit/>
          </a:bodyPr>
          <a:lstStyle>
            <a:defPPr>
              <a:defRPr lang="zh-CN"/>
            </a:defPPr>
            <a:lvl1pPr>
              <a:defRPr sz="2200">
                <a:solidFill>
                  <a:schemeClr val="bg1"/>
                </a:solidFill>
                <a:latin typeface="微软雅黑" panose="020B0503020204020204" charset="-122"/>
                <a:ea typeface="微软雅黑" panose="020B0503020204020204" charset="-122"/>
              </a:defRPr>
            </a:lvl1pPr>
          </a:lstStyle>
          <a:p>
            <a:pPr algn="ctr"/>
            <a:r>
              <a:rPr lang="zh-CN" altLang="en-US" sz="1800" b="1" dirty="0">
                <a:latin typeface="Georgia" panose="02040502050405020303" pitchFamily="18" charset="0"/>
                <a:cs typeface="Georgia" panose="02040502050405020303" pitchFamily="18" charset="0"/>
              </a:rPr>
              <a:t>Selection</a:t>
            </a:r>
          </a:p>
        </p:txBody>
      </p:sp>
      <p:sp>
        <p:nvSpPr>
          <p:cNvPr id="17" name="Freeform 5"/>
          <p:cNvSpPr/>
          <p:nvPr>
            <p:custDataLst>
              <p:tags r:id="rId1"/>
            </p:custDataLst>
          </p:nvPr>
        </p:nvSpPr>
        <p:spPr bwMode="auto">
          <a:xfrm>
            <a:off x="7690485" y="4509135"/>
            <a:ext cx="1327150" cy="127952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accent3"/>
          </a:solidFill>
          <a:ln w="63500" cap="flat">
            <a:solidFill>
              <a:schemeClr val="bg1"/>
            </a:solidFill>
            <a:prstDash val="solid"/>
            <a:miter lim="800000"/>
          </a:ln>
          <a:effectLst>
            <a:outerShdw blurRad="127000" dist="63500" dir="6600000" algn="t" rotWithShape="0">
              <a:prstClr val="black">
                <a:alpha val="40000"/>
              </a:prstClr>
            </a:outerShdw>
          </a:effectLst>
        </p:spPr>
        <p:txBody>
          <a:bodyPr vert="horz" wrap="square" lIns="91440" tIns="45720" rIns="91440" bIns="45720" numCol="1" anchor="t" anchorCtr="0" compatLnSpc="1"/>
          <a:lstStyle/>
          <a:p>
            <a:endParaRPr lang="zh-CN" altLang="en-US">
              <a:solidFill>
                <a:schemeClr val="bg1"/>
              </a:solidFill>
            </a:endParaRPr>
          </a:p>
        </p:txBody>
      </p:sp>
      <p:sp>
        <p:nvSpPr>
          <p:cNvPr id="18" name="TextBox 12"/>
          <p:cNvSpPr txBox="1"/>
          <p:nvPr>
            <p:custDataLst>
              <p:tags r:id="rId2"/>
            </p:custDataLst>
          </p:nvPr>
        </p:nvSpPr>
        <p:spPr>
          <a:xfrm>
            <a:off x="7690485" y="5012690"/>
            <a:ext cx="1316355" cy="267970"/>
          </a:xfrm>
          <a:prstGeom prst="rect">
            <a:avLst/>
          </a:prstGeom>
          <a:noFill/>
        </p:spPr>
        <p:txBody>
          <a:bodyPr wrap="square" lIns="0" tIns="0" rIns="0" bIns="0" rtlCol="0">
            <a:noAutofit/>
          </a:bodyPr>
          <a:lstStyle>
            <a:defPPr>
              <a:defRPr lang="zh-CN"/>
            </a:defPPr>
            <a:lvl1pPr>
              <a:defRPr sz="2200">
                <a:solidFill>
                  <a:schemeClr val="bg1"/>
                </a:solidFill>
                <a:latin typeface="微软雅黑" panose="020B0503020204020204" charset="-122"/>
                <a:ea typeface="微软雅黑" panose="020B0503020204020204" charset="-122"/>
              </a:defRPr>
            </a:lvl1pPr>
          </a:lstStyle>
          <a:p>
            <a:pPr algn="ctr"/>
            <a:r>
              <a:rPr lang="zh-CN" altLang="en-US" sz="1800" b="1" dirty="0">
                <a:latin typeface="Georgia" panose="02040502050405020303" pitchFamily="18" charset="0"/>
                <a:cs typeface="Georgia" panose="02040502050405020303" pitchFamily="18" charset="0"/>
              </a:rPr>
              <a:t>Crossover</a:t>
            </a:r>
          </a:p>
        </p:txBody>
      </p:sp>
      <p:sp>
        <p:nvSpPr>
          <p:cNvPr id="19" name="Freeform 5"/>
          <p:cNvSpPr/>
          <p:nvPr>
            <p:custDataLst>
              <p:tags r:id="rId3"/>
            </p:custDataLst>
          </p:nvPr>
        </p:nvSpPr>
        <p:spPr bwMode="auto">
          <a:xfrm>
            <a:off x="9140825" y="4509135"/>
            <a:ext cx="1327150" cy="127952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accent3"/>
          </a:solidFill>
          <a:ln w="63500" cap="flat">
            <a:solidFill>
              <a:schemeClr val="bg1"/>
            </a:solidFill>
            <a:prstDash val="solid"/>
            <a:miter lim="800000"/>
          </a:ln>
          <a:effectLst>
            <a:outerShdw blurRad="127000" dist="63500" dir="6600000" algn="t" rotWithShape="0">
              <a:prstClr val="black">
                <a:alpha val="40000"/>
              </a:prstClr>
            </a:outerShdw>
          </a:effectLst>
        </p:spPr>
        <p:txBody>
          <a:bodyPr vert="horz" wrap="square" lIns="91440" tIns="45720" rIns="91440" bIns="45720" numCol="1" anchor="t" anchorCtr="0" compatLnSpc="1"/>
          <a:lstStyle/>
          <a:p>
            <a:endParaRPr lang="zh-CN" altLang="en-US">
              <a:solidFill>
                <a:schemeClr val="bg1"/>
              </a:solidFill>
            </a:endParaRPr>
          </a:p>
        </p:txBody>
      </p:sp>
      <p:sp>
        <p:nvSpPr>
          <p:cNvPr id="20" name="TextBox 12"/>
          <p:cNvSpPr txBox="1"/>
          <p:nvPr>
            <p:custDataLst>
              <p:tags r:id="rId4"/>
            </p:custDataLst>
          </p:nvPr>
        </p:nvSpPr>
        <p:spPr>
          <a:xfrm>
            <a:off x="9264650" y="5012690"/>
            <a:ext cx="1125220" cy="267970"/>
          </a:xfrm>
          <a:prstGeom prst="rect">
            <a:avLst/>
          </a:prstGeom>
          <a:noFill/>
        </p:spPr>
        <p:txBody>
          <a:bodyPr wrap="square" lIns="0" tIns="0" rIns="0" bIns="0" rtlCol="0">
            <a:noAutofit/>
          </a:bodyPr>
          <a:lstStyle>
            <a:defPPr>
              <a:defRPr lang="zh-CN"/>
            </a:defPPr>
            <a:lvl1pPr>
              <a:defRPr sz="2200">
                <a:solidFill>
                  <a:schemeClr val="bg1"/>
                </a:solidFill>
                <a:latin typeface="微软雅黑" panose="020B0503020204020204" charset="-122"/>
                <a:ea typeface="微软雅黑" panose="020B0503020204020204" charset="-122"/>
              </a:defRPr>
            </a:lvl1pPr>
          </a:lstStyle>
          <a:p>
            <a:pPr algn="ctr"/>
            <a:r>
              <a:rPr lang="en-US" altLang="zh-CN" sz="1800" b="1" dirty="0">
                <a:latin typeface="Georgia" panose="02040502050405020303" pitchFamily="18" charset="0"/>
                <a:cs typeface="Georgia" panose="02040502050405020303" pitchFamily="18" charset="0"/>
              </a:rPr>
              <a:t>Mutation</a:t>
            </a:r>
          </a:p>
        </p:txBody>
      </p:sp>
      <p:pic>
        <p:nvPicPr>
          <p:cNvPr id="21" name="图片 20"/>
          <p:cNvPicPr>
            <a:picLocks noChangeAspect="1"/>
          </p:cNvPicPr>
          <p:nvPr/>
        </p:nvPicPr>
        <p:blipFill>
          <a:blip r:embed="rId7"/>
          <a:stretch>
            <a:fillRect/>
          </a:stretch>
        </p:blipFill>
        <p:spPr>
          <a:xfrm>
            <a:off x="3297555" y="3102610"/>
            <a:ext cx="5405120" cy="1101090"/>
          </a:xfrm>
          <a:prstGeom prst="rect">
            <a:avLst/>
          </a:prstGeom>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ppt_x"/>
                                          </p:val>
                                        </p:tav>
                                        <p:tav tm="100000">
                                          <p:val>
                                            <p:strVal val="#ppt_x"/>
                                          </p:val>
                                        </p:tav>
                                      </p:tavLst>
                                    </p:anim>
                                    <p:anim calcmode="lin" valueType="num">
                                      <p:cBhvr additive="base">
                                        <p:cTn id="8"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5" grpId="0" animBg="1"/>
      <p:bldP spid="6" grpId="0" animBg="1"/>
      <p:bldP spid="7" grpId="0" bldLvl="0" animBg="1"/>
      <p:bldP spid="8" grpId="0"/>
      <p:bldP spid="10" grpId="0" bldLvl="0" animBg="1"/>
      <p:bldP spid="11" grpId="0" bldLvl="0" animBg="1"/>
      <p:bldP spid="12" grpId="0" bldLvl="0" animBg="1"/>
      <p:bldP spid="13" grpId="0"/>
      <p:bldP spid="15" grpId="0"/>
      <p:bldP spid="16" grpId="0"/>
      <p:bldP spid="17" grpId="0" bldLvl="0" animBg="1"/>
      <p:bldP spid="18" grpId="0"/>
      <p:bldP spid="19" grpId="0" bldLvl="0" animBg="1"/>
      <p:bldP spid="2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4" name="Slide Number Placeholder 3"/>
          <p:cNvSpPr txBox="1">
            <a:spLocks noGrp="1"/>
          </p:cNvSpPr>
          <p:nvPr>
            <p:ph type="sldNum" sz="quarter" idx="2"/>
          </p:nvPr>
        </p:nvSpPr>
        <p:spPr>
          <a:xfrm>
            <a:off x="11610121" y="454228"/>
            <a:ext cx="153964" cy="135547"/>
          </a:xfrm>
          <a:prstGeom prst="rect">
            <a:avLst/>
          </a:prstGeom>
        </p:spPr>
        <p:txBody>
          <a:bodyPr/>
          <a:lstStyle>
            <a:lvl1pPr>
              <a:defRPr>
                <a:latin typeface="Arial" panose="020B0604020202020204"/>
                <a:ea typeface="Arial" panose="020B0604020202020204"/>
                <a:cs typeface="Arial" panose="020B0604020202020204"/>
                <a:sym typeface="Arial" panose="020B0604020202020204"/>
              </a:defRPr>
            </a:lvl1pPr>
          </a:lstStyle>
          <a:p>
            <a:fld id="{86CB4B4D-7CA3-9044-876B-883B54F8677D}" type="slidenum">
              <a:rPr/>
              <a:t>15</a:t>
            </a:fld>
            <a:endParaRPr/>
          </a:p>
        </p:txBody>
      </p:sp>
      <p:sp>
        <p:nvSpPr>
          <p:cNvPr id="537" name="文本占位符 17"/>
          <p:cNvSpPr txBox="1"/>
          <p:nvPr/>
        </p:nvSpPr>
        <p:spPr>
          <a:xfrm>
            <a:off x="252730" y="416560"/>
            <a:ext cx="5707380" cy="617220"/>
          </a:xfrm>
          <a:prstGeom prst="rect">
            <a:avLst/>
          </a:prstGeom>
          <a:ln w="12700">
            <a:miter lim="400000"/>
          </a:ln>
        </p:spPr>
        <p:txBody>
          <a:bodyPr wrap="square" lIns="45719" rIns="45719">
            <a:spAutoFit/>
          </a:bodyPr>
          <a:lstStyle>
            <a:lvl1pPr>
              <a:lnSpc>
                <a:spcPct val="90000"/>
              </a:lnSpc>
              <a:spcBef>
                <a:spcPts val="1000"/>
              </a:spcBef>
              <a:defRPr sz="2000"/>
            </a:lvl1pPr>
          </a:lstStyle>
          <a:p>
            <a:pPr>
              <a:defRPr>
                <a:latin typeface="Arial" panose="020B0604020202020204"/>
                <a:ea typeface="Arial" panose="020B0604020202020204"/>
                <a:cs typeface="Arial" panose="020B0604020202020204"/>
                <a:sym typeface="Arial" panose="020B0604020202020204"/>
              </a:defRPr>
            </a:pPr>
            <a:r>
              <a:rPr sz="3800" b="1">
                <a:latin typeface="Georgia" panose="02040502050405020303" pitchFamily="18" charset="0"/>
                <a:ea typeface="微软雅黑" panose="020B0503020204020204" charset="-122"/>
                <a:cs typeface="Georgia" panose="02040502050405020303" pitchFamily="18" charset="0"/>
                <a:sym typeface="微软雅黑" panose="020B0503020204020204" charset="-122"/>
              </a:rPr>
              <a:t>Genetic algorithm</a:t>
            </a:r>
          </a:p>
        </p:txBody>
      </p:sp>
      <p:sp>
        <p:nvSpPr>
          <p:cNvPr id="3" name="圆角矩形 2"/>
          <p:cNvSpPr/>
          <p:nvPr/>
        </p:nvSpPr>
        <p:spPr>
          <a:xfrm>
            <a:off x="2279650" y="1556772"/>
            <a:ext cx="7345680" cy="1395596"/>
          </a:xfrm>
          <a:prstGeom prst="roundRect">
            <a:avLst>
              <a:gd name="adj" fmla="val 0"/>
            </a:avLst>
          </a:prstGeom>
          <a:noFill/>
          <a:ln w="31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TextBox 3"/>
          <p:cNvSpPr txBox="1"/>
          <p:nvPr/>
        </p:nvSpPr>
        <p:spPr>
          <a:xfrm>
            <a:off x="2578385" y="1623710"/>
            <a:ext cx="6750750" cy="1328420"/>
          </a:xfrm>
          <a:prstGeom prst="rect">
            <a:avLst/>
          </a:prstGeom>
          <a:noFill/>
        </p:spPr>
        <p:txBody>
          <a:bodyPr wrap="square" lIns="0" tIns="0" rIns="0" bIns="0" rtlCol="0">
            <a:spAutoFit/>
          </a:bodyPr>
          <a:lstStyle/>
          <a:p>
            <a:pPr algn="just">
              <a:lnSpc>
                <a:spcPct val="120000"/>
              </a:lnSpc>
            </a:pPr>
            <a:r>
              <a:rPr lang="en-US" dirty="0">
                <a:latin typeface="Georgia" panose="02040502050405020303" pitchFamily="18" charset="0"/>
                <a:ea typeface="微软雅黑" panose="020B0503020204020204" charset="-122"/>
                <a:cs typeface="Georgia" panose="02040502050405020303" pitchFamily="18" charset="0"/>
              </a:rPr>
              <a:t>G</a:t>
            </a:r>
            <a:r>
              <a:rPr dirty="0">
                <a:latin typeface="Georgia" panose="02040502050405020303" pitchFamily="18" charset="0"/>
                <a:ea typeface="微软雅黑" panose="020B0503020204020204" charset="-122"/>
                <a:cs typeface="Georgia" panose="02040502050405020303" pitchFamily="18" charset="0"/>
              </a:rPr>
              <a:t>enetic algorithms preserve the set of candidate solutions (also known as </a:t>
            </a:r>
            <a:r>
              <a:rPr b="1" dirty="0">
                <a:latin typeface="Georgia" panose="02040502050405020303" pitchFamily="18" charset="0"/>
                <a:ea typeface="微软雅黑" panose="020B0503020204020204" charset="-122"/>
                <a:cs typeface="Georgia" panose="02040502050405020303" pitchFamily="18" charset="0"/>
              </a:rPr>
              <a:t>individuals</a:t>
            </a:r>
            <a:r>
              <a:rPr dirty="0">
                <a:latin typeface="Georgia" panose="02040502050405020303" pitchFamily="18" charset="0"/>
                <a:ea typeface="微软雅黑" panose="020B0503020204020204" charset="-122"/>
                <a:cs typeface="Georgia" panose="02040502050405020303" pitchFamily="18" charset="0"/>
              </a:rPr>
              <a:t>) for a given problem. These candidate solutions are </a:t>
            </a:r>
            <a:r>
              <a:rPr b="1" dirty="0">
                <a:latin typeface="Georgia" panose="02040502050405020303" pitchFamily="18" charset="0"/>
                <a:ea typeface="微软雅黑" panose="020B0503020204020204" charset="-122"/>
                <a:cs typeface="Georgia" panose="02040502050405020303" pitchFamily="18" charset="0"/>
              </a:rPr>
              <a:t>iteratively evaluated</a:t>
            </a:r>
            <a:r>
              <a:rPr dirty="0">
                <a:latin typeface="Georgia" panose="02040502050405020303" pitchFamily="18" charset="0"/>
                <a:ea typeface="微软雅黑" panose="020B0503020204020204" charset="-122"/>
                <a:cs typeface="Georgia" panose="02040502050405020303" pitchFamily="18" charset="0"/>
              </a:rPr>
              <a:t> and used to create the next generation of solutions.</a:t>
            </a:r>
          </a:p>
        </p:txBody>
      </p:sp>
      <p:sp>
        <p:nvSpPr>
          <p:cNvPr id="5" name="矩形 93"/>
          <p:cNvSpPr/>
          <p:nvPr/>
        </p:nvSpPr>
        <p:spPr>
          <a:xfrm>
            <a:off x="2241982" y="1512208"/>
            <a:ext cx="288032" cy="288032"/>
          </a:xfrm>
          <a:custGeom>
            <a:avLst/>
            <a:gdLst/>
            <a:ahLst/>
            <a:cxnLst/>
            <a:rect l="l" t="t" r="r" b="b"/>
            <a:pathLst>
              <a:path w="504056" h="504056">
                <a:moveTo>
                  <a:pt x="0" y="0"/>
                </a:moveTo>
                <a:lnTo>
                  <a:pt x="504056" y="0"/>
                </a:lnTo>
                <a:lnTo>
                  <a:pt x="504056" y="144016"/>
                </a:lnTo>
                <a:lnTo>
                  <a:pt x="144016" y="144016"/>
                </a:lnTo>
                <a:lnTo>
                  <a:pt x="144016" y="504056"/>
                </a:lnTo>
                <a:lnTo>
                  <a:pt x="0" y="50405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93"/>
          <p:cNvSpPr/>
          <p:nvPr/>
        </p:nvSpPr>
        <p:spPr>
          <a:xfrm rot="10800000">
            <a:off x="9376961" y="2708712"/>
            <a:ext cx="288032" cy="288032"/>
          </a:xfrm>
          <a:custGeom>
            <a:avLst/>
            <a:gdLst/>
            <a:ahLst/>
            <a:cxnLst/>
            <a:rect l="l" t="t" r="r" b="b"/>
            <a:pathLst>
              <a:path w="504056" h="504056">
                <a:moveTo>
                  <a:pt x="0" y="0"/>
                </a:moveTo>
                <a:lnTo>
                  <a:pt x="504056" y="0"/>
                </a:lnTo>
                <a:lnTo>
                  <a:pt x="504056" y="144016"/>
                </a:lnTo>
                <a:lnTo>
                  <a:pt x="144016" y="144016"/>
                </a:lnTo>
                <a:lnTo>
                  <a:pt x="144016" y="504056"/>
                </a:lnTo>
                <a:lnTo>
                  <a:pt x="0" y="50405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Freeform 5"/>
          <p:cNvSpPr/>
          <p:nvPr/>
        </p:nvSpPr>
        <p:spPr bwMode="auto">
          <a:xfrm>
            <a:off x="3297555" y="4509135"/>
            <a:ext cx="1327150" cy="127952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accent2"/>
          </a:solidFill>
          <a:ln w="63500" cap="flat">
            <a:solidFill>
              <a:schemeClr val="bg1"/>
            </a:solidFill>
            <a:prstDash val="solid"/>
            <a:miter lim="800000"/>
          </a:ln>
          <a:effectLst>
            <a:outerShdw blurRad="127000" dist="63500" dir="6600000" algn="t" rotWithShape="0">
              <a:prstClr val="black">
                <a:alpha val="40000"/>
              </a:prstClr>
            </a:outerShdw>
          </a:effectLst>
        </p:spPr>
        <p:txBody>
          <a:bodyPr vert="horz" wrap="square" lIns="91440" tIns="45720" rIns="91440" bIns="45720" numCol="1" anchor="t" anchorCtr="0" compatLnSpc="1"/>
          <a:lstStyle/>
          <a:p>
            <a:endParaRPr lang="zh-CN" altLang="en-US">
              <a:solidFill>
                <a:schemeClr val="bg1"/>
              </a:solidFill>
            </a:endParaRPr>
          </a:p>
        </p:txBody>
      </p:sp>
      <p:sp>
        <p:nvSpPr>
          <p:cNvPr id="8" name="TextBox 7"/>
          <p:cNvSpPr txBox="1"/>
          <p:nvPr/>
        </p:nvSpPr>
        <p:spPr>
          <a:xfrm>
            <a:off x="3297555" y="5013960"/>
            <a:ext cx="1306195" cy="266700"/>
          </a:xfrm>
          <a:prstGeom prst="rect">
            <a:avLst/>
          </a:prstGeom>
          <a:noFill/>
        </p:spPr>
        <p:txBody>
          <a:bodyPr wrap="square" lIns="0" tIns="0" rIns="0" bIns="0" rtlCol="0">
            <a:noAutofit/>
          </a:bodyPr>
          <a:lstStyle>
            <a:defPPr>
              <a:defRPr lang="zh-CN"/>
            </a:defPPr>
            <a:lvl1pPr>
              <a:defRPr sz="2200">
                <a:solidFill>
                  <a:schemeClr val="bg1"/>
                </a:solidFill>
                <a:latin typeface="微软雅黑" panose="020B0503020204020204" charset="-122"/>
                <a:ea typeface="微软雅黑" panose="020B0503020204020204" charset="-122"/>
              </a:defRPr>
            </a:lvl1pPr>
          </a:lstStyle>
          <a:p>
            <a:pPr algn="ctr"/>
            <a:r>
              <a:rPr lang="zh-CN" altLang="en-US" sz="1800" b="1" dirty="0">
                <a:latin typeface="Georgia" panose="02040502050405020303" pitchFamily="18" charset="0"/>
                <a:cs typeface="Georgia" panose="02040502050405020303" pitchFamily="18" charset="0"/>
              </a:rPr>
              <a:t>Population</a:t>
            </a:r>
          </a:p>
        </p:txBody>
      </p:sp>
      <p:sp>
        <p:nvSpPr>
          <p:cNvPr id="10" name="Freeform 5"/>
          <p:cNvSpPr/>
          <p:nvPr/>
        </p:nvSpPr>
        <p:spPr bwMode="auto">
          <a:xfrm>
            <a:off x="1848485" y="4509135"/>
            <a:ext cx="1327150" cy="127952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accent1"/>
          </a:solidFill>
          <a:ln w="63500" cap="flat">
            <a:solidFill>
              <a:schemeClr val="bg1"/>
            </a:solidFill>
            <a:prstDash val="solid"/>
            <a:miter lim="800000"/>
          </a:ln>
          <a:effectLst>
            <a:outerShdw blurRad="127000" dist="63500" dir="6600000" algn="t" rotWithShape="0">
              <a:prstClr val="black">
                <a:alpha val="40000"/>
              </a:prstClr>
            </a:outerShdw>
          </a:effectLst>
        </p:spPr>
        <p:txBody>
          <a:bodyPr vert="horz" wrap="square" lIns="91440" tIns="45720" rIns="91440" bIns="45720" numCol="1" anchor="t" anchorCtr="0" compatLnSpc="1"/>
          <a:lstStyle/>
          <a:p>
            <a:endParaRPr lang="zh-CN" altLang="en-US">
              <a:solidFill>
                <a:schemeClr val="bg1"/>
              </a:solidFill>
            </a:endParaRPr>
          </a:p>
        </p:txBody>
      </p:sp>
      <p:sp>
        <p:nvSpPr>
          <p:cNvPr id="11" name="Freeform 5"/>
          <p:cNvSpPr/>
          <p:nvPr/>
        </p:nvSpPr>
        <p:spPr bwMode="auto">
          <a:xfrm>
            <a:off x="4747895" y="4509135"/>
            <a:ext cx="1327150" cy="127952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accent3"/>
          </a:solidFill>
          <a:ln w="63500" cap="flat">
            <a:solidFill>
              <a:schemeClr val="bg1"/>
            </a:solidFill>
            <a:prstDash val="solid"/>
            <a:miter lim="800000"/>
          </a:ln>
          <a:effectLst>
            <a:outerShdw blurRad="127000" dist="63500" dir="6600000" algn="t" rotWithShape="0">
              <a:prstClr val="black">
                <a:alpha val="40000"/>
              </a:prstClr>
            </a:outerShdw>
          </a:effectLst>
        </p:spPr>
        <p:txBody>
          <a:bodyPr vert="horz" wrap="square" lIns="91440" tIns="45720" rIns="91440" bIns="45720" numCol="1" anchor="t" anchorCtr="0" compatLnSpc="1"/>
          <a:lstStyle/>
          <a:p>
            <a:endParaRPr lang="zh-CN" altLang="en-US">
              <a:solidFill>
                <a:schemeClr val="bg1"/>
              </a:solidFill>
            </a:endParaRPr>
          </a:p>
        </p:txBody>
      </p:sp>
      <p:sp>
        <p:nvSpPr>
          <p:cNvPr id="12" name="Freeform 5"/>
          <p:cNvSpPr/>
          <p:nvPr/>
        </p:nvSpPr>
        <p:spPr bwMode="auto">
          <a:xfrm>
            <a:off x="6219190" y="4509135"/>
            <a:ext cx="1327150" cy="127952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accent4"/>
          </a:solidFill>
          <a:ln w="63500" cap="flat">
            <a:solidFill>
              <a:schemeClr val="bg1"/>
            </a:solidFill>
            <a:prstDash val="solid"/>
            <a:miter lim="800000"/>
          </a:ln>
          <a:effectLst>
            <a:outerShdw blurRad="127000" dist="63500" dir="6600000" algn="t" rotWithShape="0">
              <a:prstClr val="black">
                <a:alpha val="40000"/>
              </a:prstClr>
            </a:outerShdw>
          </a:effectLst>
        </p:spPr>
        <p:txBody>
          <a:bodyPr vert="horz" wrap="square" lIns="91440" tIns="45720" rIns="91440" bIns="45720" numCol="1" anchor="t" anchorCtr="0" compatLnSpc="1"/>
          <a:lstStyle/>
          <a:p>
            <a:endParaRPr lang="zh-CN" altLang="en-US">
              <a:solidFill>
                <a:schemeClr val="bg1"/>
              </a:solidFill>
            </a:endParaRPr>
          </a:p>
        </p:txBody>
      </p:sp>
      <p:sp>
        <p:nvSpPr>
          <p:cNvPr id="13" name="TextBox 11"/>
          <p:cNvSpPr txBox="1"/>
          <p:nvPr/>
        </p:nvSpPr>
        <p:spPr>
          <a:xfrm>
            <a:off x="1948815" y="5013960"/>
            <a:ext cx="1125855" cy="267970"/>
          </a:xfrm>
          <a:prstGeom prst="rect">
            <a:avLst/>
          </a:prstGeom>
          <a:noFill/>
        </p:spPr>
        <p:txBody>
          <a:bodyPr wrap="square" lIns="0" tIns="0" rIns="0" bIns="0" rtlCol="0">
            <a:noAutofit/>
          </a:bodyPr>
          <a:lstStyle>
            <a:defPPr>
              <a:defRPr lang="zh-CN"/>
            </a:defPPr>
            <a:lvl1pPr>
              <a:defRPr sz="2200">
                <a:solidFill>
                  <a:schemeClr val="bg1"/>
                </a:solidFill>
                <a:latin typeface="微软雅黑" panose="020B0503020204020204" charset="-122"/>
                <a:ea typeface="微软雅黑" panose="020B0503020204020204" charset="-122"/>
              </a:defRPr>
            </a:lvl1pPr>
          </a:lstStyle>
          <a:p>
            <a:pPr algn="ctr"/>
            <a:r>
              <a:rPr lang="zh-CN" altLang="en-US" sz="1800" b="1" dirty="0">
                <a:latin typeface="Georgia" panose="02040502050405020303" pitchFamily="18" charset="0"/>
                <a:cs typeface="Georgia" panose="02040502050405020303" pitchFamily="18" charset="0"/>
              </a:rPr>
              <a:t>Genotype</a:t>
            </a:r>
          </a:p>
        </p:txBody>
      </p:sp>
      <p:sp>
        <p:nvSpPr>
          <p:cNvPr id="15" name="TextBox 12"/>
          <p:cNvSpPr txBox="1"/>
          <p:nvPr/>
        </p:nvSpPr>
        <p:spPr>
          <a:xfrm>
            <a:off x="4903470" y="4879022"/>
            <a:ext cx="1016000" cy="535305"/>
          </a:xfrm>
          <a:prstGeom prst="rect">
            <a:avLst/>
          </a:prstGeom>
          <a:noFill/>
        </p:spPr>
        <p:txBody>
          <a:bodyPr wrap="square" lIns="0" tIns="0" rIns="0" bIns="0" rtlCol="0">
            <a:noAutofit/>
          </a:bodyPr>
          <a:lstStyle>
            <a:defPPr>
              <a:defRPr lang="zh-CN"/>
            </a:defPPr>
            <a:lvl1pPr>
              <a:defRPr sz="2200">
                <a:solidFill>
                  <a:schemeClr val="bg1"/>
                </a:solidFill>
                <a:latin typeface="微软雅黑" panose="020B0503020204020204" charset="-122"/>
                <a:ea typeface="微软雅黑" panose="020B0503020204020204" charset="-122"/>
              </a:defRPr>
            </a:lvl1pPr>
          </a:lstStyle>
          <a:p>
            <a:pPr algn="ctr"/>
            <a:r>
              <a:rPr lang="zh-CN" altLang="en-US" sz="1800" b="1" dirty="0">
                <a:latin typeface="Georgia" panose="02040502050405020303" pitchFamily="18" charset="0"/>
                <a:cs typeface="Georgia" panose="02040502050405020303" pitchFamily="18" charset="0"/>
              </a:rPr>
              <a:t>Fitness function</a:t>
            </a:r>
          </a:p>
        </p:txBody>
      </p:sp>
      <p:sp>
        <p:nvSpPr>
          <p:cNvPr id="16" name="TextBox 13"/>
          <p:cNvSpPr txBox="1"/>
          <p:nvPr/>
        </p:nvSpPr>
        <p:spPr>
          <a:xfrm>
            <a:off x="6279515" y="5012690"/>
            <a:ext cx="1251585" cy="267970"/>
          </a:xfrm>
          <a:prstGeom prst="rect">
            <a:avLst/>
          </a:prstGeom>
          <a:noFill/>
        </p:spPr>
        <p:txBody>
          <a:bodyPr wrap="square" lIns="0" tIns="0" rIns="0" bIns="0" rtlCol="0">
            <a:noAutofit/>
          </a:bodyPr>
          <a:lstStyle>
            <a:defPPr>
              <a:defRPr lang="zh-CN"/>
            </a:defPPr>
            <a:lvl1pPr>
              <a:defRPr sz="2200">
                <a:solidFill>
                  <a:schemeClr val="bg1"/>
                </a:solidFill>
                <a:latin typeface="微软雅黑" panose="020B0503020204020204" charset="-122"/>
                <a:ea typeface="微软雅黑" panose="020B0503020204020204" charset="-122"/>
              </a:defRPr>
            </a:lvl1pPr>
          </a:lstStyle>
          <a:p>
            <a:pPr algn="ctr"/>
            <a:r>
              <a:rPr lang="zh-CN" altLang="en-US" sz="1800" b="1" dirty="0">
                <a:latin typeface="Georgia" panose="02040502050405020303" pitchFamily="18" charset="0"/>
                <a:cs typeface="Georgia" panose="02040502050405020303" pitchFamily="18" charset="0"/>
              </a:rPr>
              <a:t>Selection</a:t>
            </a:r>
          </a:p>
        </p:txBody>
      </p:sp>
      <p:sp>
        <p:nvSpPr>
          <p:cNvPr id="17" name="Freeform 5"/>
          <p:cNvSpPr/>
          <p:nvPr>
            <p:custDataLst>
              <p:tags r:id="rId1"/>
            </p:custDataLst>
          </p:nvPr>
        </p:nvSpPr>
        <p:spPr bwMode="auto">
          <a:xfrm>
            <a:off x="7690485" y="4509135"/>
            <a:ext cx="1327150" cy="127952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accent3"/>
          </a:solidFill>
          <a:ln w="63500" cap="flat">
            <a:solidFill>
              <a:schemeClr val="bg1"/>
            </a:solidFill>
            <a:prstDash val="solid"/>
            <a:miter lim="800000"/>
          </a:ln>
          <a:effectLst>
            <a:outerShdw blurRad="127000" dist="63500" dir="6600000" algn="t" rotWithShape="0">
              <a:prstClr val="black">
                <a:alpha val="40000"/>
              </a:prstClr>
            </a:outerShdw>
          </a:effectLst>
        </p:spPr>
        <p:txBody>
          <a:bodyPr vert="horz" wrap="square" lIns="91440" tIns="45720" rIns="91440" bIns="45720" numCol="1" anchor="t" anchorCtr="0" compatLnSpc="1"/>
          <a:lstStyle/>
          <a:p>
            <a:endParaRPr lang="zh-CN" altLang="en-US">
              <a:solidFill>
                <a:schemeClr val="bg1"/>
              </a:solidFill>
            </a:endParaRPr>
          </a:p>
        </p:txBody>
      </p:sp>
      <p:sp>
        <p:nvSpPr>
          <p:cNvPr id="18" name="TextBox 12"/>
          <p:cNvSpPr txBox="1"/>
          <p:nvPr>
            <p:custDataLst>
              <p:tags r:id="rId2"/>
            </p:custDataLst>
          </p:nvPr>
        </p:nvSpPr>
        <p:spPr>
          <a:xfrm>
            <a:off x="7690485" y="5012690"/>
            <a:ext cx="1316355" cy="267970"/>
          </a:xfrm>
          <a:prstGeom prst="rect">
            <a:avLst/>
          </a:prstGeom>
          <a:noFill/>
        </p:spPr>
        <p:txBody>
          <a:bodyPr wrap="square" lIns="0" tIns="0" rIns="0" bIns="0" rtlCol="0">
            <a:noAutofit/>
          </a:bodyPr>
          <a:lstStyle>
            <a:defPPr>
              <a:defRPr lang="zh-CN"/>
            </a:defPPr>
            <a:lvl1pPr>
              <a:defRPr sz="2200">
                <a:solidFill>
                  <a:schemeClr val="bg1"/>
                </a:solidFill>
                <a:latin typeface="微软雅黑" panose="020B0503020204020204" charset="-122"/>
                <a:ea typeface="微软雅黑" panose="020B0503020204020204" charset="-122"/>
              </a:defRPr>
            </a:lvl1pPr>
          </a:lstStyle>
          <a:p>
            <a:pPr algn="ctr"/>
            <a:r>
              <a:rPr lang="zh-CN" altLang="en-US" sz="1800" b="1" dirty="0">
                <a:latin typeface="Georgia" panose="02040502050405020303" pitchFamily="18" charset="0"/>
                <a:cs typeface="Georgia" panose="02040502050405020303" pitchFamily="18" charset="0"/>
              </a:rPr>
              <a:t>Crossover</a:t>
            </a:r>
          </a:p>
        </p:txBody>
      </p:sp>
      <p:sp>
        <p:nvSpPr>
          <p:cNvPr id="19" name="Freeform 5"/>
          <p:cNvSpPr/>
          <p:nvPr>
            <p:custDataLst>
              <p:tags r:id="rId3"/>
            </p:custDataLst>
          </p:nvPr>
        </p:nvSpPr>
        <p:spPr bwMode="auto">
          <a:xfrm>
            <a:off x="9140825" y="4509135"/>
            <a:ext cx="1327150" cy="127952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accent3"/>
          </a:solidFill>
          <a:ln w="63500" cap="flat">
            <a:solidFill>
              <a:schemeClr val="bg1"/>
            </a:solidFill>
            <a:prstDash val="solid"/>
            <a:miter lim="800000"/>
          </a:ln>
          <a:effectLst>
            <a:outerShdw blurRad="127000" dist="63500" dir="6600000" algn="t" rotWithShape="0">
              <a:prstClr val="black">
                <a:alpha val="40000"/>
              </a:prstClr>
            </a:outerShdw>
          </a:effectLst>
        </p:spPr>
        <p:txBody>
          <a:bodyPr vert="horz" wrap="square" lIns="91440" tIns="45720" rIns="91440" bIns="45720" numCol="1" anchor="t" anchorCtr="0" compatLnSpc="1"/>
          <a:lstStyle/>
          <a:p>
            <a:endParaRPr lang="zh-CN" altLang="en-US">
              <a:solidFill>
                <a:schemeClr val="bg1"/>
              </a:solidFill>
            </a:endParaRPr>
          </a:p>
        </p:txBody>
      </p:sp>
      <p:sp>
        <p:nvSpPr>
          <p:cNvPr id="20" name="TextBox 12"/>
          <p:cNvSpPr txBox="1"/>
          <p:nvPr>
            <p:custDataLst>
              <p:tags r:id="rId4"/>
            </p:custDataLst>
          </p:nvPr>
        </p:nvSpPr>
        <p:spPr>
          <a:xfrm>
            <a:off x="9264650" y="5012690"/>
            <a:ext cx="1125220" cy="267970"/>
          </a:xfrm>
          <a:prstGeom prst="rect">
            <a:avLst/>
          </a:prstGeom>
          <a:noFill/>
        </p:spPr>
        <p:txBody>
          <a:bodyPr wrap="square" lIns="0" tIns="0" rIns="0" bIns="0" rtlCol="0">
            <a:noAutofit/>
          </a:bodyPr>
          <a:lstStyle>
            <a:defPPr>
              <a:defRPr lang="zh-CN"/>
            </a:defPPr>
            <a:lvl1pPr>
              <a:defRPr sz="2200">
                <a:solidFill>
                  <a:schemeClr val="bg1"/>
                </a:solidFill>
                <a:latin typeface="微软雅黑" panose="020B0503020204020204" charset="-122"/>
                <a:ea typeface="微软雅黑" panose="020B0503020204020204" charset="-122"/>
              </a:defRPr>
            </a:lvl1pPr>
          </a:lstStyle>
          <a:p>
            <a:pPr algn="ctr"/>
            <a:r>
              <a:rPr lang="en-US" altLang="zh-CN" sz="1800" b="1" dirty="0">
                <a:latin typeface="Georgia" panose="02040502050405020303" pitchFamily="18" charset="0"/>
                <a:cs typeface="Georgia" panose="02040502050405020303" pitchFamily="18" charset="0"/>
              </a:rPr>
              <a:t>Mutation</a:t>
            </a:r>
          </a:p>
        </p:txBody>
      </p:sp>
      <p:pic>
        <p:nvPicPr>
          <p:cNvPr id="36" name="图片 35"/>
          <p:cNvPicPr>
            <a:picLocks noChangeAspect="1"/>
          </p:cNvPicPr>
          <p:nvPr/>
        </p:nvPicPr>
        <p:blipFill>
          <a:blip r:embed="rId7"/>
          <a:stretch>
            <a:fillRect/>
          </a:stretch>
        </p:blipFill>
        <p:spPr>
          <a:xfrm>
            <a:off x="3503295" y="2277110"/>
            <a:ext cx="4971415" cy="2382520"/>
          </a:xfrm>
          <a:prstGeom prst="rect">
            <a:avLst/>
          </a:prstGeom>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additive="base">
                                        <p:cTn id="7" dur="500" fill="hold"/>
                                        <p:tgtEl>
                                          <p:spTgt spid="36"/>
                                        </p:tgtEl>
                                        <p:attrNameLst>
                                          <p:attrName>ppt_x</p:attrName>
                                        </p:attrNameLst>
                                      </p:cBhvr>
                                      <p:tavLst>
                                        <p:tav tm="0">
                                          <p:val>
                                            <p:strVal val="#ppt_x"/>
                                          </p:val>
                                        </p:tav>
                                        <p:tav tm="100000">
                                          <p:val>
                                            <p:strVal val="#ppt_x"/>
                                          </p:val>
                                        </p:tav>
                                      </p:tavLst>
                                    </p:anim>
                                    <p:anim calcmode="lin" valueType="num">
                                      <p:cBhvr additive="base">
                                        <p:cTn id="8"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5" grpId="0" animBg="1"/>
      <p:bldP spid="6" grpId="0" animBg="1"/>
      <p:bldP spid="7" grpId="0" bldLvl="0" animBg="1"/>
      <p:bldP spid="8" grpId="0"/>
      <p:bldP spid="10" grpId="0" bldLvl="0" animBg="1"/>
      <p:bldP spid="11" grpId="0" bldLvl="0" animBg="1"/>
      <p:bldP spid="12" grpId="0" bldLvl="0" animBg="1"/>
      <p:bldP spid="13" grpId="0"/>
      <p:bldP spid="15" grpId="0"/>
      <p:bldP spid="16" grpId="0"/>
      <p:bldP spid="17" grpId="0" bldLvl="0" animBg="1"/>
      <p:bldP spid="18" grpId="0"/>
      <p:bldP spid="19" grpId="0" bldLvl="0" animBg="1"/>
      <p:bldP spid="2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4" name="Slide Number Placeholder 3"/>
          <p:cNvSpPr txBox="1">
            <a:spLocks noGrp="1"/>
          </p:cNvSpPr>
          <p:nvPr>
            <p:ph type="sldNum" sz="quarter" idx="2"/>
          </p:nvPr>
        </p:nvSpPr>
        <p:spPr>
          <a:xfrm>
            <a:off x="11610121" y="454228"/>
            <a:ext cx="153964" cy="135547"/>
          </a:xfrm>
          <a:prstGeom prst="rect">
            <a:avLst/>
          </a:prstGeom>
        </p:spPr>
        <p:txBody>
          <a:bodyPr/>
          <a:lstStyle>
            <a:lvl1pPr>
              <a:defRPr>
                <a:latin typeface="Arial" panose="020B0604020202020204"/>
                <a:ea typeface="Arial" panose="020B0604020202020204"/>
                <a:cs typeface="Arial" panose="020B0604020202020204"/>
                <a:sym typeface="Arial" panose="020B0604020202020204"/>
              </a:defRPr>
            </a:lvl1pPr>
          </a:lstStyle>
          <a:p>
            <a:fld id="{86CB4B4D-7CA3-9044-876B-883B54F8677D}" type="slidenum">
              <a:rPr/>
              <a:t>16</a:t>
            </a:fld>
            <a:endParaRPr/>
          </a:p>
        </p:txBody>
      </p:sp>
      <p:sp>
        <p:nvSpPr>
          <p:cNvPr id="537" name="文本占位符 17"/>
          <p:cNvSpPr txBox="1"/>
          <p:nvPr/>
        </p:nvSpPr>
        <p:spPr>
          <a:xfrm>
            <a:off x="252095" y="398780"/>
            <a:ext cx="6132830" cy="617220"/>
          </a:xfrm>
          <a:prstGeom prst="rect">
            <a:avLst/>
          </a:prstGeom>
          <a:ln w="12700">
            <a:miter lim="400000"/>
          </a:ln>
        </p:spPr>
        <p:txBody>
          <a:bodyPr wrap="square" lIns="45719" rIns="45719">
            <a:spAutoFit/>
          </a:bodyPr>
          <a:lstStyle>
            <a:lvl1pPr>
              <a:lnSpc>
                <a:spcPct val="90000"/>
              </a:lnSpc>
              <a:spcBef>
                <a:spcPts val="1000"/>
              </a:spcBef>
              <a:defRPr sz="2000"/>
            </a:lvl1pPr>
          </a:lstStyle>
          <a:p>
            <a:pPr>
              <a:defRPr>
                <a:latin typeface="Arial" panose="020B0604020202020204"/>
                <a:ea typeface="Arial" panose="020B0604020202020204"/>
                <a:cs typeface="Arial" panose="020B0604020202020204"/>
                <a:sym typeface="Arial" panose="020B0604020202020204"/>
              </a:defRPr>
            </a:pPr>
            <a:r>
              <a:rPr sz="3800" b="1">
                <a:latin typeface="Georgia" panose="02040502050405020303" pitchFamily="18" charset="0"/>
                <a:ea typeface="微软雅黑" panose="020B0503020204020204" charset="-122"/>
                <a:cs typeface="Georgia" panose="02040502050405020303" pitchFamily="18" charset="0"/>
                <a:sym typeface="微软雅黑" panose="020B0503020204020204" charset="-122"/>
              </a:rPr>
              <a:t>Genetic algorithm</a:t>
            </a:r>
          </a:p>
        </p:txBody>
      </p:sp>
      <p:sp>
        <p:nvSpPr>
          <p:cNvPr id="2" name="椭圆 1"/>
          <p:cNvSpPr/>
          <p:nvPr/>
        </p:nvSpPr>
        <p:spPr>
          <a:xfrm>
            <a:off x="1955800" y="1628775"/>
            <a:ext cx="1115060" cy="792480"/>
          </a:xfrm>
          <a:prstGeom prst="ellipse">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a:latin typeface="Georgia" panose="02040502050405020303" pitchFamily="18" charset="0"/>
                <a:cs typeface="Georgia" panose="02040502050405020303" pitchFamily="18" charset="0"/>
              </a:rPr>
              <a:t>Start</a:t>
            </a:r>
          </a:p>
        </p:txBody>
      </p:sp>
      <p:sp>
        <p:nvSpPr>
          <p:cNvPr id="9" name="圆角矩形 8"/>
          <p:cNvSpPr/>
          <p:nvPr/>
        </p:nvSpPr>
        <p:spPr>
          <a:xfrm>
            <a:off x="3719830" y="1557020"/>
            <a:ext cx="1579245" cy="864235"/>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zh-CN" altLang="en-US">
                <a:latin typeface="Georgia" panose="02040502050405020303" pitchFamily="18" charset="0"/>
                <a:cs typeface="Georgia" panose="02040502050405020303" pitchFamily="18" charset="0"/>
              </a:rPr>
              <a:t>Create initial population</a:t>
            </a:r>
          </a:p>
        </p:txBody>
      </p:sp>
      <p:sp>
        <p:nvSpPr>
          <p:cNvPr id="23" name="右箭头 22"/>
          <p:cNvSpPr/>
          <p:nvPr/>
        </p:nvSpPr>
        <p:spPr>
          <a:xfrm>
            <a:off x="3071495" y="1917065"/>
            <a:ext cx="575945" cy="144145"/>
          </a:xfrm>
          <a:prstGeom prs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7" name="圆角矩形 26"/>
          <p:cNvSpPr/>
          <p:nvPr>
            <p:custDataLst>
              <p:tags r:id="rId1"/>
            </p:custDataLst>
          </p:nvPr>
        </p:nvSpPr>
        <p:spPr>
          <a:xfrm>
            <a:off x="6023610" y="1557020"/>
            <a:ext cx="2506345" cy="864235"/>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zh-CN" altLang="en-US">
                <a:latin typeface="Georgia" panose="02040502050405020303" pitchFamily="18" charset="0"/>
                <a:cs typeface="Georgia" panose="02040502050405020303" pitchFamily="18" charset="0"/>
              </a:rPr>
              <a:t>Calculate the fitness of each individual in the population</a:t>
            </a:r>
          </a:p>
        </p:txBody>
      </p:sp>
      <p:sp>
        <p:nvSpPr>
          <p:cNvPr id="28" name="右箭头 27"/>
          <p:cNvSpPr/>
          <p:nvPr>
            <p:custDataLst>
              <p:tags r:id="rId2"/>
            </p:custDataLst>
          </p:nvPr>
        </p:nvSpPr>
        <p:spPr>
          <a:xfrm>
            <a:off x="5371465" y="1917065"/>
            <a:ext cx="575945" cy="144145"/>
          </a:xfrm>
          <a:prstGeom prs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9" name="圆角矩形 28"/>
          <p:cNvSpPr/>
          <p:nvPr>
            <p:custDataLst>
              <p:tags r:id="rId3"/>
            </p:custDataLst>
          </p:nvPr>
        </p:nvSpPr>
        <p:spPr>
          <a:xfrm>
            <a:off x="7031990" y="2853055"/>
            <a:ext cx="1426845" cy="692150"/>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a:latin typeface="Georgia" panose="02040502050405020303" pitchFamily="18" charset="0"/>
                <a:cs typeface="Georgia" panose="02040502050405020303" pitchFamily="18" charset="0"/>
              </a:rPr>
              <a:t>Selection</a:t>
            </a:r>
          </a:p>
        </p:txBody>
      </p:sp>
      <p:sp>
        <p:nvSpPr>
          <p:cNvPr id="30" name="右弧形箭头 29"/>
          <p:cNvSpPr/>
          <p:nvPr/>
        </p:nvSpPr>
        <p:spPr>
          <a:xfrm>
            <a:off x="8760460" y="1917065"/>
            <a:ext cx="575945" cy="1429385"/>
          </a:xfrm>
          <a:prstGeom prst="curvedLef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solidFill>
                <a:schemeClr val="tx1"/>
              </a:solidFill>
            </a:endParaRPr>
          </a:p>
        </p:txBody>
      </p:sp>
      <p:sp>
        <p:nvSpPr>
          <p:cNvPr id="41" name="圆角矩形 40"/>
          <p:cNvSpPr/>
          <p:nvPr>
            <p:custDataLst>
              <p:tags r:id="rId4"/>
            </p:custDataLst>
          </p:nvPr>
        </p:nvSpPr>
        <p:spPr>
          <a:xfrm>
            <a:off x="4886960" y="2853055"/>
            <a:ext cx="1426845" cy="692150"/>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a:latin typeface="Georgia" panose="02040502050405020303" pitchFamily="18" charset="0"/>
                <a:cs typeface="Georgia" panose="02040502050405020303" pitchFamily="18" charset="0"/>
              </a:rPr>
              <a:t>Crossover</a:t>
            </a:r>
          </a:p>
        </p:txBody>
      </p:sp>
      <p:sp>
        <p:nvSpPr>
          <p:cNvPr id="42" name="右箭头 41"/>
          <p:cNvSpPr/>
          <p:nvPr>
            <p:custDataLst>
              <p:tags r:id="rId5"/>
            </p:custDataLst>
          </p:nvPr>
        </p:nvSpPr>
        <p:spPr>
          <a:xfrm rot="10800000">
            <a:off x="6384925" y="3141345"/>
            <a:ext cx="575945" cy="144145"/>
          </a:xfrm>
          <a:prstGeom prs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43" name="圆角矩形 42"/>
          <p:cNvSpPr/>
          <p:nvPr>
            <p:custDataLst>
              <p:tags r:id="rId6"/>
            </p:custDataLst>
          </p:nvPr>
        </p:nvSpPr>
        <p:spPr>
          <a:xfrm>
            <a:off x="2687955" y="2853055"/>
            <a:ext cx="1426845" cy="692150"/>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a:latin typeface="Georgia" panose="02040502050405020303" pitchFamily="18" charset="0"/>
                <a:cs typeface="Georgia" panose="02040502050405020303" pitchFamily="18" charset="0"/>
              </a:rPr>
              <a:t>Mutation</a:t>
            </a:r>
          </a:p>
        </p:txBody>
      </p:sp>
      <p:sp>
        <p:nvSpPr>
          <p:cNvPr id="44" name="右箭头 43"/>
          <p:cNvSpPr/>
          <p:nvPr>
            <p:custDataLst>
              <p:tags r:id="rId7"/>
            </p:custDataLst>
          </p:nvPr>
        </p:nvSpPr>
        <p:spPr>
          <a:xfrm rot="10800000">
            <a:off x="4212590" y="3124200"/>
            <a:ext cx="575945" cy="144145"/>
          </a:xfrm>
          <a:prstGeom prs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45" name="圆角矩形 44"/>
          <p:cNvSpPr/>
          <p:nvPr>
            <p:custDataLst>
              <p:tags r:id="rId8"/>
            </p:custDataLst>
          </p:nvPr>
        </p:nvSpPr>
        <p:spPr>
          <a:xfrm>
            <a:off x="2687955" y="4149090"/>
            <a:ext cx="2506345" cy="864235"/>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zh-CN" altLang="en-US">
                <a:latin typeface="Georgia" panose="02040502050405020303" pitchFamily="18" charset="0"/>
                <a:cs typeface="Georgia" panose="02040502050405020303" pitchFamily="18" charset="0"/>
              </a:rPr>
              <a:t>Calculate the fitness of each individual in the population</a:t>
            </a:r>
          </a:p>
        </p:txBody>
      </p:sp>
      <p:sp>
        <p:nvSpPr>
          <p:cNvPr id="47" name="圆角矩形 46"/>
          <p:cNvSpPr/>
          <p:nvPr>
            <p:custDataLst>
              <p:tags r:id="rId9"/>
            </p:custDataLst>
          </p:nvPr>
        </p:nvSpPr>
        <p:spPr>
          <a:xfrm>
            <a:off x="5875020" y="4149090"/>
            <a:ext cx="2506345" cy="864235"/>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zh-CN" altLang="en-US">
                <a:latin typeface="Georgia" panose="02040502050405020303" pitchFamily="18" charset="0"/>
                <a:cs typeface="Georgia" panose="02040502050405020303" pitchFamily="18" charset="0"/>
              </a:rPr>
              <a:t>Meet the termination condition</a:t>
            </a:r>
            <a:r>
              <a:rPr lang="en-US" altLang="zh-CN">
                <a:latin typeface="Georgia" panose="02040502050405020303" pitchFamily="18" charset="0"/>
                <a:cs typeface="Georgia" panose="02040502050405020303" pitchFamily="18" charset="0"/>
              </a:rPr>
              <a:t>s</a:t>
            </a:r>
            <a:r>
              <a:rPr lang="zh-CN" altLang="en-US">
                <a:latin typeface="Georgia" panose="02040502050405020303" pitchFamily="18" charset="0"/>
                <a:cs typeface="Georgia" panose="02040502050405020303" pitchFamily="18" charset="0"/>
              </a:rPr>
              <a:t>?</a:t>
            </a:r>
          </a:p>
        </p:txBody>
      </p:sp>
      <p:sp>
        <p:nvSpPr>
          <p:cNvPr id="48" name="右箭头 47"/>
          <p:cNvSpPr/>
          <p:nvPr>
            <p:custDataLst>
              <p:tags r:id="rId10"/>
            </p:custDataLst>
          </p:nvPr>
        </p:nvSpPr>
        <p:spPr>
          <a:xfrm>
            <a:off x="5246370" y="4509135"/>
            <a:ext cx="575945" cy="144145"/>
          </a:xfrm>
          <a:prstGeom prs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49" name="右箭头 48"/>
          <p:cNvSpPr/>
          <p:nvPr>
            <p:custDataLst>
              <p:tags r:id="rId11"/>
            </p:custDataLst>
          </p:nvPr>
        </p:nvSpPr>
        <p:spPr>
          <a:xfrm rot="18300000">
            <a:off x="7242810" y="3775075"/>
            <a:ext cx="575945" cy="144145"/>
          </a:xfrm>
          <a:prstGeom prs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50" name="文本框 49"/>
          <p:cNvSpPr txBox="1"/>
          <p:nvPr/>
        </p:nvSpPr>
        <p:spPr>
          <a:xfrm>
            <a:off x="6931660" y="3674110"/>
            <a:ext cx="537845" cy="368300"/>
          </a:xfrm>
          <a:prstGeom prst="rect">
            <a:avLst/>
          </a:prstGeom>
          <a:noFill/>
        </p:spPr>
        <p:txBody>
          <a:bodyPr wrap="square" rtlCol="0">
            <a:spAutoFit/>
          </a:bodyPr>
          <a:lstStyle/>
          <a:p>
            <a:r>
              <a:rPr lang="en-US" altLang="zh-CN">
                <a:latin typeface="Times New Roman" panose="02020603050405020304" charset="0"/>
                <a:cs typeface="Times New Roman" panose="02020603050405020304" charset="0"/>
              </a:rPr>
              <a:t>No</a:t>
            </a:r>
          </a:p>
        </p:txBody>
      </p:sp>
      <p:sp>
        <p:nvSpPr>
          <p:cNvPr id="51" name="右箭头 50"/>
          <p:cNvSpPr/>
          <p:nvPr>
            <p:custDataLst>
              <p:tags r:id="rId12"/>
            </p:custDataLst>
          </p:nvPr>
        </p:nvSpPr>
        <p:spPr>
          <a:xfrm>
            <a:off x="8434070" y="4437380"/>
            <a:ext cx="575945" cy="144145"/>
          </a:xfrm>
          <a:prstGeom prs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52" name="文本框 51"/>
          <p:cNvSpPr txBox="1"/>
          <p:nvPr>
            <p:custDataLst>
              <p:tags r:id="rId13"/>
            </p:custDataLst>
          </p:nvPr>
        </p:nvSpPr>
        <p:spPr>
          <a:xfrm>
            <a:off x="8434070" y="4077335"/>
            <a:ext cx="647700" cy="368300"/>
          </a:xfrm>
          <a:prstGeom prst="rect">
            <a:avLst/>
          </a:prstGeom>
          <a:noFill/>
        </p:spPr>
        <p:txBody>
          <a:bodyPr wrap="square" rtlCol="0">
            <a:spAutoFit/>
          </a:bodyPr>
          <a:lstStyle/>
          <a:p>
            <a:r>
              <a:rPr lang="en-US" altLang="zh-CN">
                <a:latin typeface="Times New Roman" panose="02020603050405020304" charset="0"/>
                <a:cs typeface="Times New Roman" panose="02020603050405020304" charset="0"/>
              </a:rPr>
              <a:t>Yes</a:t>
            </a:r>
          </a:p>
        </p:txBody>
      </p:sp>
      <p:sp>
        <p:nvSpPr>
          <p:cNvPr id="53" name="圆角矩形 52"/>
          <p:cNvSpPr/>
          <p:nvPr>
            <p:custDataLst>
              <p:tags r:id="rId14"/>
            </p:custDataLst>
          </p:nvPr>
        </p:nvSpPr>
        <p:spPr>
          <a:xfrm>
            <a:off x="9144000" y="3876675"/>
            <a:ext cx="2190115" cy="1265555"/>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zh-CN" altLang="en-US">
                <a:latin typeface="Georgia" panose="02040502050405020303" pitchFamily="18" charset="0"/>
                <a:cs typeface="Georgia" panose="02040502050405020303" pitchFamily="18" charset="0"/>
              </a:rPr>
              <a:t>Select the individual with the highest fitness</a:t>
            </a:r>
          </a:p>
        </p:txBody>
      </p:sp>
      <p:sp>
        <p:nvSpPr>
          <p:cNvPr id="54" name="右箭头 53"/>
          <p:cNvSpPr/>
          <p:nvPr>
            <p:custDataLst>
              <p:tags r:id="rId15"/>
            </p:custDataLst>
          </p:nvPr>
        </p:nvSpPr>
        <p:spPr>
          <a:xfrm rot="8700000">
            <a:off x="9530715" y="5240655"/>
            <a:ext cx="408940" cy="205105"/>
          </a:xfrm>
          <a:prstGeom prs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55" name="椭圆 54"/>
          <p:cNvSpPr/>
          <p:nvPr>
            <p:custDataLst>
              <p:tags r:id="rId16"/>
            </p:custDataLst>
          </p:nvPr>
        </p:nvSpPr>
        <p:spPr>
          <a:xfrm>
            <a:off x="8572500" y="5176520"/>
            <a:ext cx="894080" cy="792480"/>
          </a:xfrm>
          <a:prstGeom prst="ellipse">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a:latin typeface="Georgia" panose="02040502050405020303" pitchFamily="18" charset="0"/>
                <a:cs typeface="Georgia" panose="02040502050405020303" pitchFamily="18" charset="0"/>
              </a:rPr>
              <a:t>End</a:t>
            </a:r>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6" name="Slide Number Placeholder 3"/>
          <p:cNvSpPr txBox="1">
            <a:spLocks noGrp="1"/>
          </p:cNvSpPr>
          <p:nvPr>
            <p:ph type="sldNum" sz="quarter" idx="2"/>
          </p:nvPr>
        </p:nvSpPr>
        <p:spPr>
          <a:xfrm>
            <a:off x="11623603" y="454228"/>
            <a:ext cx="127001" cy="135547"/>
          </a:xfrm>
          <a:prstGeom prst="rect">
            <a:avLst/>
          </a:prstGeom>
        </p:spPr>
        <p:txBody>
          <a:bodyPr/>
          <a:lstStyle>
            <a:lvl1pPr>
              <a:defRPr>
                <a:latin typeface="Arial" panose="020B0604020202020204"/>
                <a:ea typeface="Arial" panose="020B0604020202020204"/>
                <a:cs typeface="Arial" panose="020B0604020202020204"/>
                <a:sym typeface="Arial" panose="020B0604020202020204"/>
              </a:defRPr>
            </a:lvl1pPr>
          </a:lstStyle>
          <a:p>
            <a:fld id="{86CB4B4D-7CA3-9044-876B-883B54F8677D}" type="slidenum">
              <a:rPr/>
              <a:t>17</a:t>
            </a:fld>
            <a:endParaRPr/>
          </a:p>
        </p:txBody>
      </p:sp>
      <p:sp>
        <p:nvSpPr>
          <p:cNvPr id="362" name="文本占位符 17"/>
          <p:cNvSpPr txBox="1"/>
          <p:nvPr/>
        </p:nvSpPr>
        <p:spPr>
          <a:xfrm>
            <a:off x="301866" y="343081"/>
            <a:ext cx="7755157" cy="617220"/>
          </a:xfrm>
          <a:prstGeom prst="rect">
            <a:avLst/>
          </a:prstGeom>
          <a:ln w="12700">
            <a:miter lim="400000"/>
          </a:ln>
        </p:spPr>
        <p:txBody>
          <a:bodyPr wrap="square" lIns="45719" rIns="45719">
            <a:spAutoFit/>
          </a:bodyPr>
          <a:lstStyle>
            <a:lvl1pPr>
              <a:lnSpc>
                <a:spcPct val="90000"/>
              </a:lnSpc>
              <a:spcBef>
                <a:spcPts val="1000"/>
              </a:spcBef>
              <a:defRPr sz="2000"/>
            </a:lvl1pPr>
          </a:lstStyle>
          <a:p>
            <a:pPr>
              <a:defRPr>
                <a:latin typeface="Arial" panose="020B0604020202020204"/>
                <a:ea typeface="Arial" panose="020B0604020202020204"/>
                <a:cs typeface="Arial" panose="020B0604020202020204"/>
                <a:sym typeface="Arial" panose="020B0604020202020204"/>
              </a:defRPr>
            </a:pPr>
            <a:r>
              <a:rPr kumimoji="1" lang="en-US" altLang="zh-CN" sz="3800" b="1" dirty="0">
                <a:latin typeface="Georgia" panose="02040502050405020303" pitchFamily="18" charset="0"/>
              </a:rPr>
              <a:t>Simulated Annealing (SA)</a:t>
            </a:r>
            <a:endParaRPr kumimoji="1" lang="en-US" altLang="zh-CN" sz="3800" b="1" dirty="0">
              <a:latin typeface="Georgia" panose="02040502050405020303" pitchFamily="18" charset="0"/>
              <a:ea typeface="微软雅黑" panose="020B0503020204020204" charset="-122"/>
              <a:cs typeface="微软雅黑" panose="020B0503020204020204" charset="-122"/>
              <a:sym typeface="微软雅黑" panose="020B0503020204020204" charset="-122"/>
            </a:endParaRPr>
          </a:p>
        </p:txBody>
      </p:sp>
      <p:sp>
        <p:nvSpPr>
          <p:cNvPr id="2" name="内容占位符 2"/>
          <p:cNvSpPr txBox="1"/>
          <p:nvPr/>
        </p:nvSpPr>
        <p:spPr>
          <a:xfrm>
            <a:off x="668188" y="1892881"/>
            <a:ext cx="5886991" cy="3357481"/>
          </a:xfrm>
          <a:prstGeom prst="rect">
            <a:avLst/>
          </a:prstGeom>
          <a:ln w="12700">
            <a:miter lim="400000"/>
          </a:ln>
        </p:spPr>
        <p:txBody>
          <a:bodyPr lIns="0" tIns="0" rIns="0" bIns="0" anchor="ctr">
            <a:normAutofit/>
          </a:bodyPr>
          <a:lstStyle>
            <a:lvl1pPr marL="0" marR="0" indent="0" algn="l" defTabSz="914400" rtl="0" latinLnBrk="0">
              <a:lnSpc>
                <a:spcPct val="90000"/>
              </a:lnSpc>
              <a:spcBef>
                <a:spcPts val="1000"/>
              </a:spcBef>
              <a:spcAft>
                <a:spcPts val="0"/>
              </a:spcAft>
              <a:buClrTx/>
              <a:buSzTx/>
              <a:buFontTx/>
              <a:buNone/>
              <a:defRPr sz="2000" b="0" i="0" u="none" strike="noStrike" cap="none" spc="0" baseline="0">
                <a:ln>
                  <a:noFill/>
                </a:ln>
                <a:solidFill>
                  <a:srgbClr val="404040"/>
                </a:solidFill>
                <a:uFillTx/>
                <a:latin typeface="微软雅黑" panose="020B0503020204020204" charset="-122"/>
                <a:ea typeface="微软雅黑" panose="020B0503020204020204" charset="-122"/>
                <a:cs typeface="微软雅黑" panose="020B0503020204020204" charset="-122"/>
                <a:sym typeface="微软雅黑" panose="020B0503020204020204" charset="-122"/>
              </a:defRPr>
            </a:lvl1pPr>
            <a:lvl2pPr marL="685800" marR="0" indent="-228600" algn="l" defTabSz="914400" rtl="0" latinLnBrk="0">
              <a:lnSpc>
                <a:spcPct val="90000"/>
              </a:lnSpc>
              <a:spcBef>
                <a:spcPts val="1000"/>
              </a:spcBef>
              <a:spcAft>
                <a:spcPts val="0"/>
              </a:spcAft>
              <a:buClrTx/>
              <a:buSzPct val="100000"/>
              <a:buFontTx/>
              <a:buChar char="•"/>
              <a:defRPr sz="2000" b="0" i="0" u="none" strike="noStrike" cap="none" spc="0" baseline="0">
                <a:ln>
                  <a:noFill/>
                </a:ln>
                <a:solidFill>
                  <a:srgbClr val="404040"/>
                </a:solidFill>
                <a:uFillTx/>
                <a:latin typeface="微软雅黑" panose="020B0503020204020204" charset="-122"/>
                <a:ea typeface="微软雅黑" panose="020B0503020204020204" charset="-122"/>
                <a:cs typeface="微软雅黑" panose="020B0503020204020204" charset="-122"/>
                <a:sym typeface="微软雅黑" panose="020B0503020204020204" charset="-122"/>
              </a:defRPr>
            </a:lvl2pPr>
            <a:lvl3pPr marL="1168400" marR="0" indent="-254000" algn="l" defTabSz="914400" rtl="0" latinLnBrk="0">
              <a:lnSpc>
                <a:spcPct val="90000"/>
              </a:lnSpc>
              <a:spcBef>
                <a:spcPts val="1000"/>
              </a:spcBef>
              <a:spcAft>
                <a:spcPts val="0"/>
              </a:spcAft>
              <a:buClrTx/>
              <a:buSzPct val="100000"/>
              <a:buFontTx/>
              <a:buChar char="•"/>
              <a:defRPr sz="2000" b="0" i="0" u="none" strike="noStrike" cap="none" spc="0" baseline="0">
                <a:ln>
                  <a:noFill/>
                </a:ln>
                <a:solidFill>
                  <a:srgbClr val="404040"/>
                </a:solidFill>
                <a:uFillTx/>
                <a:latin typeface="微软雅黑" panose="020B0503020204020204" charset="-122"/>
                <a:ea typeface="微软雅黑" panose="020B0503020204020204" charset="-122"/>
                <a:cs typeface="微软雅黑" panose="020B0503020204020204" charset="-122"/>
                <a:sym typeface="微软雅黑" panose="020B0503020204020204" charset="-122"/>
              </a:defRPr>
            </a:lvl3pPr>
            <a:lvl4pPr marL="1657350" marR="0" indent="-285750" algn="l" defTabSz="914400" rtl="0" latinLnBrk="0">
              <a:lnSpc>
                <a:spcPct val="90000"/>
              </a:lnSpc>
              <a:spcBef>
                <a:spcPts val="1000"/>
              </a:spcBef>
              <a:spcAft>
                <a:spcPts val="0"/>
              </a:spcAft>
              <a:buClrTx/>
              <a:buSzPct val="100000"/>
              <a:buFontTx/>
              <a:buChar char="•"/>
              <a:defRPr sz="2000" b="0" i="0" u="none" strike="noStrike" cap="none" spc="0" baseline="0">
                <a:ln>
                  <a:noFill/>
                </a:ln>
                <a:solidFill>
                  <a:srgbClr val="404040"/>
                </a:solidFill>
                <a:uFillTx/>
                <a:latin typeface="微软雅黑" panose="020B0503020204020204" charset="-122"/>
                <a:ea typeface="微软雅黑" panose="020B0503020204020204" charset="-122"/>
                <a:cs typeface="微软雅黑" panose="020B0503020204020204" charset="-122"/>
                <a:sym typeface="微软雅黑" panose="020B0503020204020204" charset="-122"/>
              </a:defRPr>
            </a:lvl4pPr>
            <a:lvl5pPr marL="2114550" marR="0" indent="-285750" algn="l" defTabSz="914400" rtl="0" latinLnBrk="0">
              <a:lnSpc>
                <a:spcPct val="90000"/>
              </a:lnSpc>
              <a:spcBef>
                <a:spcPts val="1000"/>
              </a:spcBef>
              <a:spcAft>
                <a:spcPts val="0"/>
              </a:spcAft>
              <a:buClrTx/>
              <a:buSzPct val="100000"/>
              <a:buFontTx/>
              <a:buChar char="•"/>
              <a:defRPr sz="2000" b="0" i="0" u="none" strike="noStrike" cap="none" spc="0" baseline="0">
                <a:ln>
                  <a:noFill/>
                </a:ln>
                <a:solidFill>
                  <a:srgbClr val="404040"/>
                </a:solidFill>
                <a:uFillTx/>
                <a:latin typeface="微软雅黑" panose="020B0503020204020204" charset="-122"/>
                <a:ea typeface="微软雅黑" panose="020B0503020204020204" charset="-122"/>
                <a:cs typeface="微软雅黑" panose="020B0503020204020204" charset="-122"/>
                <a:sym typeface="微软雅黑" panose="020B0503020204020204" charset="-122"/>
              </a:defRPr>
            </a:lvl5pPr>
            <a:lvl6pPr marL="2590800" marR="0" indent="-304800" algn="l" defTabSz="914400" rtl="0" latinLnBrk="0">
              <a:lnSpc>
                <a:spcPct val="90000"/>
              </a:lnSpc>
              <a:spcBef>
                <a:spcPts val="1000"/>
              </a:spcBef>
              <a:spcAft>
                <a:spcPts val="0"/>
              </a:spcAft>
              <a:buClrTx/>
              <a:buSzPct val="100000"/>
              <a:buFont typeface="Arial" panose="020B0604020202020204"/>
              <a:buChar char="•"/>
              <a:defRPr sz="2400" b="0" i="0" u="none" strike="noStrike" cap="none" spc="0" baseline="0">
                <a:ln>
                  <a:noFill/>
                </a:ln>
                <a:solidFill>
                  <a:srgbClr val="000000"/>
                </a:solidFill>
                <a:uFillTx/>
                <a:latin typeface="Lato"/>
                <a:ea typeface="Lato"/>
                <a:cs typeface="Lato"/>
                <a:sym typeface="Lato"/>
              </a:defRPr>
            </a:lvl6pPr>
            <a:lvl7pPr marL="3048000" marR="0" indent="-304800" algn="l" defTabSz="914400" rtl="0" latinLnBrk="0">
              <a:lnSpc>
                <a:spcPct val="90000"/>
              </a:lnSpc>
              <a:spcBef>
                <a:spcPts val="1000"/>
              </a:spcBef>
              <a:spcAft>
                <a:spcPts val="0"/>
              </a:spcAft>
              <a:buClrTx/>
              <a:buSzPct val="100000"/>
              <a:buFont typeface="Arial" panose="020B0604020202020204"/>
              <a:buChar char="•"/>
              <a:defRPr sz="2400" b="0" i="0" u="none" strike="noStrike" cap="none" spc="0" baseline="0">
                <a:ln>
                  <a:noFill/>
                </a:ln>
                <a:solidFill>
                  <a:srgbClr val="000000"/>
                </a:solidFill>
                <a:uFillTx/>
                <a:latin typeface="Lato"/>
                <a:ea typeface="Lato"/>
                <a:cs typeface="Lato"/>
                <a:sym typeface="Lato"/>
              </a:defRPr>
            </a:lvl7pPr>
            <a:lvl8pPr marL="3505200" marR="0" indent="-304800" algn="l" defTabSz="914400" rtl="0" latinLnBrk="0">
              <a:lnSpc>
                <a:spcPct val="90000"/>
              </a:lnSpc>
              <a:spcBef>
                <a:spcPts val="1000"/>
              </a:spcBef>
              <a:spcAft>
                <a:spcPts val="0"/>
              </a:spcAft>
              <a:buClrTx/>
              <a:buSzPct val="100000"/>
              <a:buFont typeface="Arial" panose="020B0604020202020204"/>
              <a:buChar char="•"/>
              <a:defRPr sz="2400" b="0" i="0" u="none" strike="noStrike" cap="none" spc="0" baseline="0">
                <a:ln>
                  <a:noFill/>
                </a:ln>
                <a:solidFill>
                  <a:srgbClr val="000000"/>
                </a:solidFill>
                <a:uFillTx/>
                <a:latin typeface="Lato"/>
                <a:ea typeface="Lato"/>
                <a:cs typeface="Lato"/>
                <a:sym typeface="Lato"/>
              </a:defRPr>
            </a:lvl8pPr>
            <a:lvl9pPr marL="3962400" marR="0" indent="-304800" algn="l" defTabSz="914400" rtl="0" latinLnBrk="0">
              <a:lnSpc>
                <a:spcPct val="90000"/>
              </a:lnSpc>
              <a:spcBef>
                <a:spcPts val="1000"/>
              </a:spcBef>
              <a:spcAft>
                <a:spcPts val="0"/>
              </a:spcAft>
              <a:buClrTx/>
              <a:buSzPct val="100000"/>
              <a:buFont typeface="Arial" panose="020B0604020202020204"/>
              <a:buChar char="•"/>
              <a:defRPr sz="2400" b="0" i="0" u="none" strike="noStrike" cap="none" spc="0" baseline="0">
                <a:ln>
                  <a:noFill/>
                </a:ln>
                <a:solidFill>
                  <a:srgbClr val="000000"/>
                </a:solidFill>
                <a:uFillTx/>
                <a:latin typeface="Lato"/>
                <a:ea typeface="Lato"/>
                <a:cs typeface="Lato"/>
                <a:sym typeface="Lato"/>
              </a:defRPr>
            </a:lvl9pPr>
          </a:lstStyle>
          <a:p>
            <a:pPr marL="342900" indent="-342900" hangingPunct="1">
              <a:buFont typeface="Arial" panose="020B0604020202020204" pitchFamily="34" charset="0"/>
              <a:buChar char="•"/>
            </a:pPr>
            <a:endParaRPr lang="en-US" altLang="zh-CN" sz="2400" dirty="0">
              <a:solidFill>
                <a:srgbClr val="0D0D0D"/>
              </a:solidFill>
              <a:latin typeface="Georgia" panose="02040502050405020303" pitchFamily="18" charset="0"/>
            </a:endParaRPr>
          </a:p>
        </p:txBody>
      </p:sp>
      <p:pic>
        <p:nvPicPr>
          <p:cNvPr id="4" name="图片 3"/>
          <p:cNvPicPr>
            <a:picLocks noChangeAspect="1"/>
          </p:cNvPicPr>
          <p:nvPr/>
        </p:nvPicPr>
        <p:blipFill>
          <a:blip r:embed="rId3"/>
          <a:stretch>
            <a:fillRect/>
          </a:stretch>
        </p:blipFill>
        <p:spPr>
          <a:xfrm>
            <a:off x="6304394" y="1892881"/>
            <a:ext cx="5652568" cy="3747898"/>
          </a:xfrm>
          <a:prstGeom prst="rect">
            <a:avLst/>
          </a:prstGeom>
        </p:spPr>
      </p:pic>
      <p:sp>
        <p:nvSpPr>
          <p:cNvPr id="6" name="文本框 5"/>
          <p:cNvSpPr txBox="1"/>
          <p:nvPr/>
        </p:nvSpPr>
        <p:spPr>
          <a:xfrm>
            <a:off x="579913" y="1892881"/>
            <a:ext cx="5516087" cy="445705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342900" indent="-342900" hangingPunct="1">
              <a:lnSpc>
                <a:spcPct val="150000"/>
              </a:lnSpc>
              <a:buFont typeface="Arial" panose="020B0604020202020204" pitchFamily="34" charset="0"/>
              <a:buChar char="•"/>
            </a:pPr>
            <a:r>
              <a:rPr lang="en-US" altLang="zh-CN" sz="2400" dirty="0">
                <a:solidFill>
                  <a:srgbClr val="0D0D0D"/>
                </a:solidFill>
                <a:latin typeface="Georgia" panose="02040502050405020303" pitchFamily="18" charset="0"/>
              </a:rPr>
              <a:t>Meta-heuristic algorithm</a:t>
            </a:r>
          </a:p>
          <a:p>
            <a:pPr marL="342900" indent="-342900" hangingPunct="1">
              <a:lnSpc>
                <a:spcPct val="150000"/>
              </a:lnSpc>
              <a:buFont typeface="Arial" panose="020B0604020202020204" pitchFamily="34" charset="0"/>
              <a:buChar char="•"/>
            </a:pPr>
            <a:r>
              <a:rPr lang="en-US" altLang="zh-CN" sz="2400" dirty="0">
                <a:solidFill>
                  <a:srgbClr val="0D0D0D"/>
                </a:solidFill>
                <a:latin typeface="Georgia" panose="02040502050405020303" pitchFamily="18" charset="0"/>
              </a:rPr>
              <a:t>Inspired by the physical process of annealing in metallurgy</a:t>
            </a:r>
          </a:p>
          <a:p>
            <a:pPr marL="342900" indent="-342900" hangingPunct="1">
              <a:lnSpc>
                <a:spcPct val="150000"/>
              </a:lnSpc>
              <a:buFont typeface="Arial" panose="020B0604020202020204" pitchFamily="34" charset="0"/>
              <a:buChar char="•"/>
            </a:pPr>
            <a:r>
              <a:rPr lang="en-US" altLang="zh-CN" sz="2400" dirty="0">
                <a:solidFill>
                  <a:srgbClr val="0D0D0D"/>
                </a:solidFill>
                <a:latin typeface="Georgia" panose="02040502050405020303" pitchFamily="18" charset="0"/>
              </a:rPr>
              <a:t>Heat and then slowly cool a material to alter its physical properties - reducing defects and increasing strength. </a:t>
            </a:r>
          </a:p>
          <a:p>
            <a:pPr hangingPunct="1">
              <a:lnSpc>
                <a:spcPct val="150000"/>
              </a:lnSpc>
            </a:pPr>
            <a:endParaRPr lang="en-US" altLang="zh-CN" sz="2400" dirty="0">
              <a:solidFill>
                <a:srgbClr val="0D0D0D"/>
              </a:solidFill>
              <a:latin typeface="Georgia" panose="02040502050405020303" pitchFamily="18" charset="0"/>
            </a:endParaRPr>
          </a:p>
        </p:txBody>
      </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6" name="Slide Number Placeholder 3"/>
          <p:cNvSpPr txBox="1">
            <a:spLocks noGrp="1"/>
          </p:cNvSpPr>
          <p:nvPr>
            <p:ph type="sldNum" sz="quarter" idx="2"/>
          </p:nvPr>
        </p:nvSpPr>
        <p:spPr>
          <a:xfrm>
            <a:off x="11623603" y="454228"/>
            <a:ext cx="127001" cy="135547"/>
          </a:xfrm>
          <a:prstGeom prst="rect">
            <a:avLst/>
          </a:prstGeom>
        </p:spPr>
        <p:txBody>
          <a:bodyPr/>
          <a:lstStyle>
            <a:lvl1pPr>
              <a:defRPr>
                <a:latin typeface="Arial" panose="020B0604020202020204"/>
                <a:ea typeface="Arial" panose="020B0604020202020204"/>
                <a:cs typeface="Arial" panose="020B0604020202020204"/>
                <a:sym typeface="Arial" panose="020B0604020202020204"/>
              </a:defRPr>
            </a:lvl1pPr>
          </a:lstStyle>
          <a:p>
            <a:fld id="{86CB4B4D-7CA3-9044-876B-883B54F8677D}" type="slidenum">
              <a:rPr/>
              <a:t>18</a:t>
            </a:fld>
            <a:endParaRPr/>
          </a:p>
        </p:txBody>
      </p:sp>
      <p:sp>
        <p:nvSpPr>
          <p:cNvPr id="2" name="标题 1"/>
          <p:cNvSpPr txBox="1"/>
          <p:nvPr/>
        </p:nvSpPr>
        <p:spPr>
          <a:xfrm>
            <a:off x="376255" y="344104"/>
            <a:ext cx="10515600" cy="1325563"/>
          </a:xfrm>
          <a:prstGeom prst="rect">
            <a:avLst/>
          </a:prstGeom>
        </p:spPr>
        <p:txBody>
          <a:bodyPr/>
          <a:lstStyle>
            <a:lvl1pPr marL="0" marR="0" indent="0" algn="l" defTabSz="914400" rtl="0" latinLnBrk="0">
              <a:lnSpc>
                <a:spcPct val="90000"/>
              </a:lnSpc>
              <a:spcBef>
                <a:spcPts val="0"/>
              </a:spcBef>
              <a:spcAft>
                <a:spcPts val="0"/>
              </a:spcAft>
              <a:buClrTx/>
              <a:buSzTx/>
              <a:buFontTx/>
              <a:buNone/>
              <a:defRPr sz="3000" b="0" i="0" u="none" strike="noStrike" cap="none" spc="0" baseline="0">
                <a:ln>
                  <a:noFill/>
                </a:ln>
                <a:solidFill>
                  <a:srgbClr val="000000"/>
                </a:solidFill>
                <a:uFillTx/>
                <a:latin typeface="Lato"/>
                <a:ea typeface="Lato"/>
                <a:cs typeface="Lato"/>
                <a:sym typeface="Lato"/>
              </a:defRPr>
            </a:lvl1pPr>
            <a:lvl2pPr marL="0" marR="0" indent="0" algn="l" defTabSz="914400" rtl="0" latinLnBrk="0">
              <a:lnSpc>
                <a:spcPct val="90000"/>
              </a:lnSpc>
              <a:spcBef>
                <a:spcPts val="0"/>
              </a:spcBef>
              <a:spcAft>
                <a:spcPts val="0"/>
              </a:spcAft>
              <a:buClrTx/>
              <a:buSzTx/>
              <a:buFontTx/>
              <a:buNone/>
              <a:defRPr sz="3000" b="0" i="0" u="none" strike="noStrike" cap="none" spc="0" baseline="0">
                <a:ln>
                  <a:noFill/>
                </a:ln>
                <a:solidFill>
                  <a:srgbClr val="000000"/>
                </a:solidFill>
                <a:uFillTx/>
                <a:latin typeface="Lato"/>
                <a:ea typeface="Lato"/>
                <a:cs typeface="Lato"/>
                <a:sym typeface="Lato"/>
              </a:defRPr>
            </a:lvl2pPr>
            <a:lvl3pPr marL="0" marR="0" indent="0" algn="l" defTabSz="914400" rtl="0" latinLnBrk="0">
              <a:lnSpc>
                <a:spcPct val="90000"/>
              </a:lnSpc>
              <a:spcBef>
                <a:spcPts val="0"/>
              </a:spcBef>
              <a:spcAft>
                <a:spcPts val="0"/>
              </a:spcAft>
              <a:buClrTx/>
              <a:buSzTx/>
              <a:buFontTx/>
              <a:buNone/>
              <a:defRPr sz="3000" b="0" i="0" u="none" strike="noStrike" cap="none" spc="0" baseline="0">
                <a:ln>
                  <a:noFill/>
                </a:ln>
                <a:solidFill>
                  <a:srgbClr val="000000"/>
                </a:solidFill>
                <a:uFillTx/>
                <a:latin typeface="Lato"/>
                <a:ea typeface="Lato"/>
                <a:cs typeface="Lato"/>
                <a:sym typeface="Lato"/>
              </a:defRPr>
            </a:lvl3pPr>
            <a:lvl4pPr marL="0" marR="0" indent="0" algn="l" defTabSz="914400" rtl="0" latinLnBrk="0">
              <a:lnSpc>
                <a:spcPct val="90000"/>
              </a:lnSpc>
              <a:spcBef>
                <a:spcPts val="0"/>
              </a:spcBef>
              <a:spcAft>
                <a:spcPts val="0"/>
              </a:spcAft>
              <a:buClrTx/>
              <a:buSzTx/>
              <a:buFontTx/>
              <a:buNone/>
              <a:defRPr sz="3000" b="0" i="0" u="none" strike="noStrike" cap="none" spc="0" baseline="0">
                <a:ln>
                  <a:noFill/>
                </a:ln>
                <a:solidFill>
                  <a:srgbClr val="000000"/>
                </a:solidFill>
                <a:uFillTx/>
                <a:latin typeface="Lato"/>
                <a:ea typeface="Lato"/>
                <a:cs typeface="Lato"/>
                <a:sym typeface="Lato"/>
              </a:defRPr>
            </a:lvl4pPr>
            <a:lvl5pPr marL="0" marR="0" indent="0" algn="l" defTabSz="914400" rtl="0" latinLnBrk="0">
              <a:lnSpc>
                <a:spcPct val="90000"/>
              </a:lnSpc>
              <a:spcBef>
                <a:spcPts val="0"/>
              </a:spcBef>
              <a:spcAft>
                <a:spcPts val="0"/>
              </a:spcAft>
              <a:buClrTx/>
              <a:buSzTx/>
              <a:buFontTx/>
              <a:buNone/>
              <a:defRPr sz="3000" b="0" i="0" u="none" strike="noStrike" cap="none" spc="0" baseline="0">
                <a:ln>
                  <a:noFill/>
                </a:ln>
                <a:solidFill>
                  <a:srgbClr val="000000"/>
                </a:solidFill>
                <a:uFillTx/>
                <a:latin typeface="Lato"/>
                <a:ea typeface="Lato"/>
                <a:cs typeface="Lato"/>
                <a:sym typeface="Lato"/>
              </a:defRPr>
            </a:lvl5pPr>
            <a:lvl6pPr marL="0" marR="0" indent="0" algn="l" defTabSz="914400" rtl="0" latinLnBrk="0">
              <a:lnSpc>
                <a:spcPct val="90000"/>
              </a:lnSpc>
              <a:spcBef>
                <a:spcPts val="0"/>
              </a:spcBef>
              <a:spcAft>
                <a:spcPts val="0"/>
              </a:spcAft>
              <a:buClrTx/>
              <a:buSzTx/>
              <a:buFontTx/>
              <a:buNone/>
              <a:defRPr sz="3000" b="0" i="0" u="none" strike="noStrike" cap="none" spc="0" baseline="0">
                <a:ln>
                  <a:noFill/>
                </a:ln>
                <a:solidFill>
                  <a:srgbClr val="000000"/>
                </a:solidFill>
                <a:uFillTx/>
                <a:latin typeface="Lato"/>
                <a:ea typeface="Lato"/>
                <a:cs typeface="Lato"/>
                <a:sym typeface="Lato"/>
              </a:defRPr>
            </a:lvl6pPr>
            <a:lvl7pPr marL="0" marR="0" indent="0" algn="l" defTabSz="914400" rtl="0" latinLnBrk="0">
              <a:lnSpc>
                <a:spcPct val="90000"/>
              </a:lnSpc>
              <a:spcBef>
                <a:spcPts val="0"/>
              </a:spcBef>
              <a:spcAft>
                <a:spcPts val="0"/>
              </a:spcAft>
              <a:buClrTx/>
              <a:buSzTx/>
              <a:buFontTx/>
              <a:buNone/>
              <a:defRPr sz="3000" b="0" i="0" u="none" strike="noStrike" cap="none" spc="0" baseline="0">
                <a:ln>
                  <a:noFill/>
                </a:ln>
                <a:solidFill>
                  <a:srgbClr val="000000"/>
                </a:solidFill>
                <a:uFillTx/>
                <a:latin typeface="Lato"/>
                <a:ea typeface="Lato"/>
                <a:cs typeface="Lato"/>
                <a:sym typeface="Lato"/>
              </a:defRPr>
            </a:lvl7pPr>
            <a:lvl8pPr marL="0" marR="0" indent="0" algn="l" defTabSz="914400" rtl="0" latinLnBrk="0">
              <a:lnSpc>
                <a:spcPct val="90000"/>
              </a:lnSpc>
              <a:spcBef>
                <a:spcPts val="0"/>
              </a:spcBef>
              <a:spcAft>
                <a:spcPts val="0"/>
              </a:spcAft>
              <a:buClrTx/>
              <a:buSzTx/>
              <a:buFontTx/>
              <a:buNone/>
              <a:defRPr sz="3000" b="0" i="0" u="none" strike="noStrike" cap="none" spc="0" baseline="0">
                <a:ln>
                  <a:noFill/>
                </a:ln>
                <a:solidFill>
                  <a:srgbClr val="000000"/>
                </a:solidFill>
                <a:uFillTx/>
                <a:latin typeface="Lato"/>
                <a:ea typeface="Lato"/>
                <a:cs typeface="Lato"/>
                <a:sym typeface="Lato"/>
              </a:defRPr>
            </a:lvl8pPr>
            <a:lvl9pPr marL="0" marR="0" indent="0" algn="l" defTabSz="914400" rtl="0" latinLnBrk="0">
              <a:lnSpc>
                <a:spcPct val="90000"/>
              </a:lnSpc>
              <a:spcBef>
                <a:spcPts val="0"/>
              </a:spcBef>
              <a:spcAft>
                <a:spcPts val="0"/>
              </a:spcAft>
              <a:buClrTx/>
              <a:buSzTx/>
              <a:buFontTx/>
              <a:buNone/>
              <a:defRPr sz="3000" b="0" i="0" u="none" strike="noStrike" cap="none" spc="0" baseline="0">
                <a:ln>
                  <a:noFill/>
                </a:ln>
                <a:solidFill>
                  <a:srgbClr val="000000"/>
                </a:solidFill>
                <a:uFillTx/>
                <a:latin typeface="Lato"/>
                <a:ea typeface="Lato"/>
                <a:cs typeface="Lato"/>
                <a:sym typeface="Lato"/>
              </a:defRPr>
            </a:lvl9pPr>
          </a:lstStyle>
          <a:p>
            <a:pPr hangingPunct="1"/>
            <a:r>
              <a:rPr kumimoji="1" lang="en-US" altLang="zh-CN" sz="3800" b="1" dirty="0">
                <a:latin typeface="Georgia" panose="02040502050405020303" pitchFamily="18" charset="0"/>
              </a:rPr>
              <a:t>How does SA work?</a:t>
            </a:r>
          </a:p>
        </p:txBody>
      </p:sp>
      <p:pic>
        <p:nvPicPr>
          <p:cNvPr id="3" name="内容占位符 5" descr="图表, 图示&#10;&#10;描述已自动生成"/>
          <p:cNvPicPr>
            <a:picLocks noChangeAspect="1"/>
          </p:cNvPicPr>
          <p:nvPr/>
        </p:nvPicPr>
        <p:blipFill>
          <a:blip r:embed="rId3"/>
          <a:stretch>
            <a:fillRect/>
          </a:stretch>
        </p:blipFill>
        <p:spPr>
          <a:xfrm>
            <a:off x="376255" y="1531071"/>
            <a:ext cx="5414945" cy="4351338"/>
          </a:xfrm>
          <a:prstGeom prst="rect">
            <a:avLst/>
          </a:prstGeom>
        </p:spPr>
      </p:pic>
      <p:sp>
        <p:nvSpPr>
          <p:cNvPr id="4" name="内容占位符 2"/>
          <p:cNvSpPr txBox="1"/>
          <p:nvPr/>
        </p:nvSpPr>
        <p:spPr>
          <a:xfrm>
            <a:off x="6096000" y="1669667"/>
            <a:ext cx="5719745" cy="3916604"/>
          </a:xfrm>
          <a:prstGeom prst="rect">
            <a:avLst/>
          </a:prstGeom>
          <a:ln w="12700">
            <a:miter lim="400000"/>
          </a:ln>
        </p:spPr>
        <p:txBody>
          <a:bodyPr lIns="0" tIns="0" rIns="0" bIns="0" anchor="ctr">
            <a:normAutofit fontScale="92500" lnSpcReduction="10000"/>
          </a:bodyPr>
          <a:lstStyle>
            <a:lvl1pPr marL="0" marR="0" indent="0" algn="l" defTabSz="914400" rtl="0" latinLnBrk="0">
              <a:lnSpc>
                <a:spcPct val="90000"/>
              </a:lnSpc>
              <a:spcBef>
                <a:spcPts val="1000"/>
              </a:spcBef>
              <a:spcAft>
                <a:spcPts val="0"/>
              </a:spcAft>
              <a:buClrTx/>
              <a:buSzTx/>
              <a:buFontTx/>
              <a:buNone/>
              <a:defRPr sz="2000" b="0" i="0" u="none" strike="noStrike" cap="none" spc="0" baseline="0">
                <a:ln>
                  <a:noFill/>
                </a:ln>
                <a:solidFill>
                  <a:srgbClr val="404040"/>
                </a:solidFill>
                <a:uFillTx/>
                <a:latin typeface="微软雅黑" panose="020B0503020204020204" charset="-122"/>
                <a:ea typeface="微软雅黑" panose="020B0503020204020204" charset="-122"/>
                <a:cs typeface="微软雅黑" panose="020B0503020204020204" charset="-122"/>
                <a:sym typeface="微软雅黑" panose="020B0503020204020204" charset="-122"/>
              </a:defRPr>
            </a:lvl1pPr>
            <a:lvl2pPr marL="685800" marR="0" indent="-228600" algn="l" defTabSz="914400" rtl="0" latinLnBrk="0">
              <a:lnSpc>
                <a:spcPct val="90000"/>
              </a:lnSpc>
              <a:spcBef>
                <a:spcPts val="1000"/>
              </a:spcBef>
              <a:spcAft>
                <a:spcPts val="0"/>
              </a:spcAft>
              <a:buClrTx/>
              <a:buSzPct val="100000"/>
              <a:buFontTx/>
              <a:buChar char="•"/>
              <a:defRPr sz="2000" b="0" i="0" u="none" strike="noStrike" cap="none" spc="0" baseline="0">
                <a:ln>
                  <a:noFill/>
                </a:ln>
                <a:solidFill>
                  <a:srgbClr val="404040"/>
                </a:solidFill>
                <a:uFillTx/>
                <a:latin typeface="微软雅黑" panose="020B0503020204020204" charset="-122"/>
                <a:ea typeface="微软雅黑" panose="020B0503020204020204" charset="-122"/>
                <a:cs typeface="微软雅黑" panose="020B0503020204020204" charset="-122"/>
                <a:sym typeface="微软雅黑" panose="020B0503020204020204" charset="-122"/>
              </a:defRPr>
            </a:lvl2pPr>
            <a:lvl3pPr marL="1168400" marR="0" indent="-254000" algn="l" defTabSz="914400" rtl="0" latinLnBrk="0">
              <a:lnSpc>
                <a:spcPct val="90000"/>
              </a:lnSpc>
              <a:spcBef>
                <a:spcPts val="1000"/>
              </a:spcBef>
              <a:spcAft>
                <a:spcPts val="0"/>
              </a:spcAft>
              <a:buClrTx/>
              <a:buSzPct val="100000"/>
              <a:buFontTx/>
              <a:buChar char="•"/>
              <a:defRPr sz="2000" b="0" i="0" u="none" strike="noStrike" cap="none" spc="0" baseline="0">
                <a:ln>
                  <a:noFill/>
                </a:ln>
                <a:solidFill>
                  <a:srgbClr val="404040"/>
                </a:solidFill>
                <a:uFillTx/>
                <a:latin typeface="微软雅黑" panose="020B0503020204020204" charset="-122"/>
                <a:ea typeface="微软雅黑" panose="020B0503020204020204" charset="-122"/>
                <a:cs typeface="微软雅黑" panose="020B0503020204020204" charset="-122"/>
                <a:sym typeface="微软雅黑" panose="020B0503020204020204" charset="-122"/>
              </a:defRPr>
            </a:lvl3pPr>
            <a:lvl4pPr marL="1657350" marR="0" indent="-285750" algn="l" defTabSz="914400" rtl="0" latinLnBrk="0">
              <a:lnSpc>
                <a:spcPct val="90000"/>
              </a:lnSpc>
              <a:spcBef>
                <a:spcPts val="1000"/>
              </a:spcBef>
              <a:spcAft>
                <a:spcPts val="0"/>
              </a:spcAft>
              <a:buClrTx/>
              <a:buSzPct val="100000"/>
              <a:buFontTx/>
              <a:buChar char="•"/>
              <a:defRPr sz="2000" b="0" i="0" u="none" strike="noStrike" cap="none" spc="0" baseline="0">
                <a:ln>
                  <a:noFill/>
                </a:ln>
                <a:solidFill>
                  <a:srgbClr val="404040"/>
                </a:solidFill>
                <a:uFillTx/>
                <a:latin typeface="微软雅黑" panose="020B0503020204020204" charset="-122"/>
                <a:ea typeface="微软雅黑" panose="020B0503020204020204" charset="-122"/>
                <a:cs typeface="微软雅黑" panose="020B0503020204020204" charset="-122"/>
                <a:sym typeface="微软雅黑" panose="020B0503020204020204" charset="-122"/>
              </a:defRPr>
            </a:lvl4pPr>
            <a:lvl5pPr marL="2114550" marR="0" indent="-285750" algn="l" defTabSz="914400" rtl="0" latinLnBrk="0">
              <a:lnSpc>
                <a:spcPct val="90000"/>
              </a:lnSpc>
              <a:spcBef>
                <a:spcPts val="1000"/>
              </a:spcBef>
              <a:spcAft>
                <a:spcPts val="0"/>
              </a:spcAft>
              <a:buClrTx/>
              <a:buSzPct val="100000"/>
              <a:buFontTx/>
              <a:buChar char="•"/>
              <a:defRPr sz="2000" b="0" i="0" u="none" strike="noStrike" cap="none" spc="0" baseline="0">
                <a:ln>
                  <a:noFill/>
                </a:ln>
                <a:solidFill>
                  <a:srgbClr val="404040"/>
                </a:solidFill>
                <a:uFillTx/>
                <a:latin typeface="微软雅黑" panose="020B0503020204020204" charset="-122"/>
                <a:ea typeface="微软雅黑" panose="020B0503020204020204" charset="-122"/>
                <a:cs typeface="微软雅黑" panose="020B0503020204020204" charset="-122"/>
                <a:sym typeface="微软雅黑" panose="020B0503020204020204" charset="-122"/>
              </a:defRPr>
            </a:lvl5pPr>
            <a:lvl6pPr marL="2590800" marR="0" indent="-304800" algn="l" defTabSz="914400" rtl="0" latinLnBrk="0">
              <a:lnSpc>
                <a:spcPct val="90000"/>
              </a:lnSpc>
              <a:spcBef>
                <a:spcPts val="1000"/>
              </a:spcBef>
              <a:spcAft>
                <a:spcPts val="0"/>
              </a:spcAft>
              <a:buClrTx/>
              <a:buSzPct val="100000"/>
              <a:buFont typeface="Arial" panose="020B0604020202020204"/>
              <a:buChar char="•"/>
              <a:defRPr sz="2400" b="0" i="0" u="none" strike="noStrike" cap="none" spc="0" baseline="0">
                <a:ln>
                  <a:noFill/>
                </a:ln>
                <a:solidFill>
                  <a:srgbClr val="000000"/>
                </a:solidFill>
                <a:uFillTx/>
                <a:latin typeface="Lato"/>
                <a:ea typeface="Lato"/>
                <a:cs typeface="Lato"/>
                <a:sym typeface="Lato"/>
              </a:defRPr>
            </a:lvl6pPr>
            <a:lvl7pPr marL="3048000" marR="0" indent="-304800" algn="l" defTabSz="914400" rtl="0" latinLnBrk="0">
              <a:lnSpc>
                <a:spcPct val="90000"/>
              </a:lnSpc>
              <a:spcBef>
                <a:spcPts val="1000"/>
              </a:spcBef>
              <a:spcAft>
                <a:spcPts val="0"/>
              </a:spcAft>
              <a:buClrTx/>
              <a:buSzPct val="100000"/>
              <a:buFont typeface="Arial" panose="020B0604020202020204"/>
              <a:buChar char="•"/>
              <a:defRPr sz="2400" b="0" i="0" u="none" strike="noStrike" cap="none" spc="0" baseline="0">
                <a:ln>
                  <a:noFill/>
                </a:ln>
                <a:solidFill>
                  <a:srgbClr val="000000"/>
                </a:solidFill>
                <a:uFillTx/>
                <a:latin typeface="Lato"/>
                <a:ea typeface="Lato"/>
                <a:cs typeface="Lato"/>
                <a:sym typeface="Lato"/>
              </a:defRPr>
            </a:lvl7pPr>
            <a:lvl8pPr marL="3505200" marR="0" indent="-304800" algn="l" defTabSz="914400" rtl="0" latinLnBrk="0">
              <a:lnSpc>
                <a:spcPct val="90000"/>
              </a:lnSpc>
              <a:spcBef>
                <a:spcPts val="1000"/>
              </a:spcBef>
              <a:spcAft>
                <a:spcPts val="0"/>
              </a:spcAft>
              <a:buClrTx/>
              <a:buSzPct val="100000"/>
              <a:buFont typeface="Arial" panose="020B0604020202020204"/>
              <a:buChar char="•"/>
              <a:defRPr sz="2400" b="0" i="0" u="none" strike="noStrike" cap="none" spc="0" baseline="0">
                <a:ln>
                  <a:noFill/>
                </a:ln>
                <a:solidFill>
                  <a:srgbClr val="000000"/>
                </a:solidFill>
                <a:uFillTx/>
                <a:latin typeface="Lato"/>
                <a:ea typeface="Lato"/>
                <a:cs typeface="Lato"/>
                <a:sym typeface="Lato"/>
              </a:defRPr>
            </a:lvl8pPr>
            <a:lvl9pPr marL="3962400" marR="0" indent="-304800" algn="l" defTabSz="914400" rtl="0" latinLnBrk="0">
              <a:lnSpc>
                <a:spcPct val="90000"/>
              </a:lnSpc>
              <a:spcBef>
                <a:spcPts val="1000"/>
              </a:spcBef>
              <a:spcAft>
                <a:spcPts val="0"/>
              </a:spcAft>
              <a:buClrTx/>
              <a:buSzPct val="100000"/>
              <a:buFont typeface="Arial" panose="020B0604020202020204"/>
              <a:buChar char="•"/>
              <a:defRPr sz="2400" b="0" i="0" u="none" strike="noStrike" cap="none" spc="0" baseline="0">
                <a:ln>
                  <a:noFill/>
                </a:ln>
                <a:solidFill>
                  <a:srgbClr val="000000"/>
                </a:solidFill>
                <a:uFillTx/>
                <a:latin typeface="Lato"/>
                <a:ea typeface="Lato"/>
                <a:cs typeface="Lato"/>
                <a:sym typeface="Lato"/>
              </a:defRPr>
            </a:lvl9pPr>
          </a:lstStyle>
          <a:p>
            <a:pPr marL="342900" indent="-342900" hangingPunct="1">
              <a:lnSpc>
                <a:spcPct val="150000"/>
              </a:lnSpc>
              <a:buFont typeface="Arial" panose="020B0604020202020204" pitchFamily="34" charset="0"/>
              <a:buChar char="•"/>
            </a:pPr>
            <a:r>
              <a:rPr kumimoji="1" lang="en-US" altLang="zh-CN" sz="2200" dirty="0">
                <a:solidFill>
                  <a:schemeClr val="tx1"/>
                </a:solidFill>
                <a:latin typeface="Georgia" panose="02040502050405020303" pitchFamily="18" charset="0"/>
              </a:rPr>
              <a:t>Used in computing to find an approximate solution</a:t>
            </a:r>
          </a:p>
          <a:p>
            <a:pPr marL="342900" indent="-342900" hangingPunct="1">
              <a:lnSpc>
                <a:spcPct val="150000"/>
              </a:lnSpc>
              <a:buFont typeface="Arial" panose="020B0604020202020204" pitchFamily="34" charset="0"/>
              <a:buChar char="•"/>
            </a:pPr>
            <a:r>
              <a:rPr kumimoji="1" lang="en-US" altLang="zh-CN" sz="2200" dirty="0">
                <a:solidFill>
                  <a:schemeClr val="tx1"/>
                </a:solidFill>
                <a:latin typeface="Georgia" panose="02040502050405020303" pitchFamily="18" charset="0"/>
              </a:rPr>
              <a:t>Starts from a random solution</a:t>
            </a:r>
          </a:p>
          <a:p>
            <a:pPr marL="342900" indent="-342900" hangingPunct="1">
              <a:lnSpc>
                <a:spcPct val="150000"/>
              </a:lnSpc>
              <a:buFont typeface="Arial" panose="020B0604020202020204" pitchFamily="34" charset="0"/>
              <a:buChar char="•"/>
            </a:pPr>
            <a:r>
              <a:rPr kumimoji="1" lang="en-US" altLang="zh-CN" sz="2200" dirty="0">
                <a:solidFill>
                  <a:schemeClr val="tx1"/>
                </a:solidFill>
                <a:latin typeface="Georgia" panose="02040502050405020303" pitchFamily="18" charset="0"/>
              </a:rPr>
              <a:t>Make incremental changes</a:t>
            </a:r>
          </a:p>
          <a:p>
            <a:pPr marL="1028700" lvl="1" indent="-342900" hangingPunct="1">
              <a:lnSpc>
                <a:spcPct val="150000"/>
              </a:lnSpc>
              <a:buFont typeface="Arial" panose="020B0604020202020204" pitchFamily="34" charset="0"/>
              <a:buChar char="•"/>
            </a:pPr>
            <a:r>
              <a:rPr kumimoji="1" lang="en-US" altLang="zh-CN" sz="2200" dirty="0">
                <a:solidFill>
                  <a:schemeClr val="tx1"/>
                </a:solidFill>
                <a:latin typeface="Georgia" panose="02040502050405020303" pitchFamily="18" charset="0"/>
              </a:rPr>
              <a:t>Improve the solution, accepted</a:t>
            </a:r>
          </a:p>
          <a:p>
            <a:pPr marL="1028700" lvl="1" indent="-342900" hangingPunct="1">
              <a:lnSpc>
                <a:spcPct val="150000"/>
              </a:lnSpc>
              <a:buFont typeface="Arial" panose="020B0604020202020204" pitchFamily="34" charset="0"/>
              <a:buChar char="•"/>
            </a:pPr>
            <a:r>
              <a:rPr kumimoji="1" lang="en-US" altLang="zh-CN" sz="2200" dirty="0">
                <a:solidFill>
                  <a:schemeClr val="tx1"/>
                </a:solidFill>
                <a:latin typeface="Georgia" panose="02040502050405020303" pitchFamily="18" charset="0"/>
              </a:rPr>
              <a:t>Decrease the solution, accepted with a certain probability (decreases over time) - avoid getting stuck</a:t>
            </a:r>
            <a:endParaRPr kumimoji="1" lang="zh-CN" altLang="en-US" sz="2200" dirty="0">
              <a:solidFill>
                <a:schemeClr val="tx1"/>
              </a:solidFill>
              <a:latin typeface="Georgia" panose="02040502050405020303" pitchFamily="18" charset="0"/>
            </a:endParaRPr>
          </a:p>
        </p:txBody>
      </p:sp>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6" name="Slide Number Placeholder 3"/>
          <p:cNvSpPr txBox="1">
            <a:spLocks noGrp="1"/>
          </p:cNvSpPr>
          <p:nvPr>
            <p:ph type="sldNum" sz="quarter" idx="2"/>
          </p:nvPr>
        </p:nvSpPr>
        <p:spPr>
          <a:xfrm>
            <a:off x="11623603" y="454228"/>
            <a:ext cx="127001" cy="135547"/>
          </a:xfrm>
          <a:prstGeom prst="rect">
            <a:avLst/>
          </a:prstGeom>
        </p:spPr>
        <p:txBody>
          <a:bodyPr/>
          <a:lstStyle>
            <a:lvl1pPr>
              <a:defRPr>
                <a:latin typeface="Arial" panose="020B0604020202020204"/>
                <a:ea typeface="Arial" panose="020B0604020202020204"/>
                <a:cs typeface="Arial" panose="020B0604020202020204"/>
                <a:sym typeface="Arial" panose="020B0604020202020204"/>
              </a:defRPr>
            </a:lvl1pPr>
          </a:lstStyle>
          <a:p>
            <a:fld id="{86CB4B4D-7CA3-9044-876B-883B54F8677D}" type="slidenum">
              <a:rPr/>
              <a:t>19</a:t>
            </a:fld>
            <a:endParaRPr/>
          </a:p>
        </p:txBody>
      </p:sp>
      <p:sp>
        <p:nvSpPr>
          <p:cNvPr id="2" name="标题 1"/>
          <p:cNvSpPr txBox="1"/>
          <p:nvPr/>
        </p:nvSpPr>
        <p:spPr>
          <a:xfrm>
            <a:off x="376255" y="344104"/>
            <a:ext cx="10515600" cy="1325563"/>
          </a:xfrm>
          <a:prstGeom prst="rect">
            <a:avLst/>
          </a:prstGeom>
        </p:spPr>
        <p:txBody>
          <a:bodyPr/>
          <a:lstStyle>
            <a:lvl1pPr marL="0" marR="0" indent="0" algn="l" defTabSz="914400" rtl="0" latinLnBrk="0">
              <a:lnSpc>
                <a:spcPct val="90000"/>
              </a:lnSpc>
              <a:spcBef>
                <a:spcPts val="0"/>
              </a:spcBef>
              <a:spcAft>
                <a:spcPts val="0"/>
              </a:spcAft>
              <a:buClrTx/>
              <a:buSzTx/>
              <a:buFontTx/>
              <a:buNone/>
              <a:defRPr sz="3000" b="0" i="0" u="none" strike="noStrike" cap="none" spc="0" baseline="0">
                <a:ln>
                  <a:noFill/>
                </a:ln>
                <a:solidFill>
                  <a:srgbClr val="000000"/>
                </a:solidFill>
                <a:uFillTx/>
                <a:latin typeface="Lato"/>
                <a:ea typeface="Lato"/>
                <a:cs typeface="Lato"/>
                <a:sym typeface="Lato"/>
              </a:defRPr>
            </a:lvl1pPr>
            <a:lvl2pPr marL="0" marR="0" indent="0" algn="l" defTabSz="914400" rtl="0" latinLnBrk="0">
              <a:lnSpc>
                <a:spcPct val="90000"/>
              </a:lnSpc>
              <a:spcBef>
                <a:spcPts val="0"/>
              </a:spcBef>
              <a:spcAft>
                <a:spcPts val="0"/>
              </a:spcAft>
              <a:buClrTx/>
              <a:buSzTx/>
              <a:buFontTx/>
              <a:buNone/>
              <a:defRPr sz="3000" b="0" i="0" u="none" strike="noStrike" cap="none" spc="0" baseline="0">
                <a:ln>
                  <a:noFill/>
                </a:ln>
                <a:solidFill>
                  <a:srgbClr val="000000"/>
                </a:solidFill>
                <a:uFillTx/>
                <a:latin typeface="Lato"/>
                <a:ea typeface="Lato"/>
                <a:cs typeface="Lato"/>
                <a:sym typeface="Lato"/>
              </a:defRPr>
            </a:lvl2pPr>
            <a:lvl3pPr marL="0" marR="0" indent="0" algn="l" defTabSz="914400" rtl="0" latinLnBrk="0">
              <a:lnSpc>
                <a:spcPct val="90000"/>
              </a:lnSpc>
              <a:spcBef>
                <a:spcPts val="0"/>
              </a:spcBef>
              <a:spcAft>
                <a:spcPts val="0"/>
              </a:spcAft>
              <a:buClrTx/>
              <a:buSzTx/>
              <a:buFontTx/>
              <a:buNone/>
              <a:defRPr sz="3000" b="0" i="0" u="none" strike="noStrike" cap="none" spc="0" baseline="0">
                <a:ln>
                  <a:noFill/>
                </a:ln>
                <a:solidFill>
                  <a:srgbClr val="000000"/>
                </a:solidFill>
                <a:uFillTx/>
                <a:latin typeface="Lato"/>
                <a:ea typeface="Lato"/>
                <a:cs typeface="Lato"/>
                <a:sym typeface="Lato"/>
              </a:defRPr>
            </a:lvl3pPr>
            <a:lvl4pPr marL="0" marR="0" indent="0" algn="l" defTabSz="914400" rtl="0" latinLnBrk="0">
              <a:lnSpc>
                <a:spcPct val="90000"/>
              </a:lnSpc>
              <a:spcBef>
                <a:spcPts val="0"/>
              </a:spcBef>
              <a:spcAft>
                <a:spcPts val="0"/>
              </a:spcAft>
              <a:buClrTx/>
              <a:buSzTx/>
              <a:buFontTx/>
              <a:buNone/>
              <a:defRPr sz="3000" b="0" i="0" u="none" strike="noStrike" cap="none" spc="0" baseline="0">
                <a:ln>
                  <a:noFill/>
                </a:ln>
                <a:solidFill>
                  <a:srgbClr val="000000"/>
                </a:solidFill>
                <a:uFillTx/>
                <a:latin typeface="Lato"/>
                <a:ea typeface="Lato"/>
                <a:cs typeface="Lato"/>
                <a:sym typeface="Lato"/>
              </a:defRPr>
            </a:lvl4pPr>
            <a:lvl5pPr marL="0" marR="0" indent="0" algn="l" defTabSz="914400" rtl="0" latinLnBrk="0">
              <a:lnSpc>
                <a:spcPct val="90000"/>
              </a:lnSpc>
              <a:spcBef>
                <a:spcPts val="0"/>
              </a:spcBef>
              <a:spcAft>
                <a:spcPts val="0"/>
              </a:spcAft>
              <a:buClrTx/>
              <a:buSzTx/>
              <a:buFontTx/>
              <a:buNone/>
              <a:defRPr sz="3000" b="0" i="0" u="none" strike="noStrike" cap="none" spc="0" baseline="0">
                <a:ln>
                  <a:noFill/>
                </a:ln>
                <a:solidFill>
                  <a:srgbClr val="000000"/>
                </a:solidFill>
                <a:uFillTx/>
                <a:latin typeface="Lato"/>
                <a:ea typeface="Lato"/>
                <a:cs typeface="Lato"/>
                <a:sym typeface="Lato"/>
              </a:defRPr>
            </a:lvl5pPr>
            <a:lvl6pPr marL="0" marR="0" indent="0" algn="l" defTabSz="914400" rtl="0" latinLnBrk="0">
              <a:lnSpc>
                <a:spcPct val="90000"/>
              </a:lnSpc>
              <a:spcBef>
                <a:spcPts val="0"/>
              </a:spcBef>
              <a:spcAft>
                <a:spcPts val="0"/>
              </a:spcAft>
              <a:buClrTx/>
              <a:buSzTx/>
              <a:buFontTx/>
              <a:buNone/>
              <a:defRPr sz="3000" b="0" i="0" u="none" strike="noStrike" cap="none" spc="0" baseline="0">
                <a:ln>
                  <a:noFill/>
                </a:ln>
                <a:solidFill>
                  <a:srgbClr val="000000"/>
                </a:solidFill>
                <a:uFillTx/>
                <a:latin typeface="Lato"/>
                <a:ea typeface="Lato"/>
                <a:cs typeface="Lato"/>
                <a:sym typeface="Lato"/>
              </a:defRPr>
            </a:lvl6pPr>
            <a:lvl7pPr marL="0" marR="0" indent="0" algn="l" defTabSz="914400" rtl="0" latinLnBrk="0">
              <a:lnSpc>
                <a:spcPct val="90000"/>
              </a:lnSpc>
              <a:spcBef>
                <a:spcPts val="0"/>
              </a:spcBef>
              <a:spcAft>
                <a:spcPts val="0"/>
              </a:spcAft>
              <a:buClrTx/>
              <a:buSzTx/>
              <a:buFontTx/>
              <a:buNone/>
              <a:defRPr sz="3000" b="0" i="0" u="none" strike="noStrike" cap="none" spc="0" baseline="0">
                <a:ln>
                  <a:noFill/>
                </a:ln>
                <a:solidFill>
                  <a:srgbClr val="000000"/>
                </a:solidFill>
                <a:uFillTx/>
                <a:latin typeface="Lato"/>
                <a:ea typeface="Lato"/>
                <a:cs typeface="Lato"/>
                <a:sym typeface="Lato"/>
              </a:defRPr>
            </a:lvl7pPr>
            <a:lvl8pPr marL="0" marR="0" indent="0" algn="l" defTabSz="914400" rtl="0" latinLnBrk="0">
              <a:lnSpc>
                <a:spcPct val="90000"/>
              </a:lnSpc>
              <a:spcBef>
                <a:spcPts val="0"/>
              </a:spcBef>
              <a:spcAft>
                <a:spcPts val="0"/>
              </a:spcAft>
              <a:buClrTx/>
              <a:buSzTx/>
              <a:buFontTx/>
              <a:buNone/>
              <a:defRPr sz="3000" b="0" i="0" u="none" strike="noStrike" cap="none" spc="0" baseline="0">
                <a:ln>
                  <a:noFill/>
                </a:ln>
                <a:solidFill>
                  <a:srgbClr val="000000"/>
                </a:solidFill>
                <a:uFillTx/>
                <a:latin typeface="Lato"/>
                <a:ea typeface="Lato"/>
                <a:cs typeface="Lato"/>
                <a:sym typeface="Lato"/>
              </a:defRPr>
            </a:lvl8pPr>
            <a:lvl9pPr marL="0" marR="0" indent="0" algn="l" defTabSz="914400" rtl="0" latinLnBrk="0">
              <a:lnSpc>
                <a:spcPct val="90000"/>
              </a:lnSpc>
              <a:spcBef>
                <a:spcPts val="0"/>
              </a:spcBef>
              <a:spcAft>
                <a:spcPts val="0"/>
              </a:spcAft>
              <a:buClrTx/>
              <a:buSzTx/>
              <a:buFontTx/>
              <a:buNone/>
              <a:defRPr sz="3000" b="0" i="0" u="none" strike="noStrike" cap="none" spc="0" baseline="0">
                <a:ln>
                  <a:noFill/>
                </a:ln>
                <a:solidFill>
                  <a:srgbClr val="000000"/>
                </a:solidFill>
                <a:uFillTx/>
                <a:latin typeface="Lato"/>
                <a:ea typeface="Lato"/>
                <a:cs typeface="Lato"/>
                <a:sym typeface="Lato"/>
              </a:defRPr>
            </a:lvl9pPr>
          </a:lstStyle>
          <a:p>
            <a:pPr hangingPunct="1"/>
            <a:r>
              <a:rPr kumimoji="1" lang="en-US" altLang="zh-CN" sz="3800" b="1" dirty="0">
                <a:latin typeface="Georgia" panose="02040502050405020303" pitchFamily="18" charset="0"/>
              </a:rPr>
              <a:t>Simulated Annealing for TSP</a:t>
            </a:r>
          </a:p>
        </p:txBody>
      </p:sp>
      <p:sp>
        <p:nvSpPr>
          <p:cNvPr id="4" name="内容占位符 2"/>
          <p:cNvSpPr txBox="1"/>
          <p:nvPr/>
        </p:nvSpPr>
        <p:spPr>
          <a:xfrm>
            <a:off x="481154" y="2113133"/>
            <a:ext cx="5719745" cy="3313934"/>
          </a:xfrm>
          <a:prstGeom prst="rect">
            <a:avLst/>
          </a:prstGeom>
          <a:ln w="12700">
            <a:miter lim="400000"/>
          </a:ln>
        </p:spPr>
        <p:txBody>
          <a:bodyPr lIns="0" tIns="0" rIns="0" bIns="0" anchor="ctr">
            <a:normAutofit/>
          </a:bodyPr>
          <a:lstStyle>
            <a:lvl1pPr marL="0" marR="0" indent="0" algn="l" defTabSz="914400" rtl="0" latinLnBrk="0">
              <a:lnSpc>
                <a:spcPct val="90000"/>
              </a:lnSpc>
              <a:spcBef>
                <a:spcPts val="1000"/>
              </a:spcBef>
              <a:spcAft>
                <a:spcPts val="0"/>
              </a:spcAft>
              <a:buClrTx/>
              <a:buSzTx/>
              <a:buFontTx/>
              <a:buNone/>
              <a:defRPr sz="2000" b="0" i="0" u="none" strike="noStrike" cap="none" spc="0" baseline="0">
                <a:ln>
                  <a:noFill/>
                </a:ln>
                <a:solidFill>
                  <a:srgbClr val="404040"/>
                </a:solidFill>
                <a:uFillTx/>
                <a:latin typeface="微软雅黑" panose="020B0503020204020204" charset="-122"/>
                <a:ea typeface="微软雅黑" panose="020B0503020204020204" charset="-122"/>
                <a:cs typeface="微软雅黑" panose="020B0503020204020204" charset="-122"/>
                <a:sym typeface="微软雅黑" panose="020B0503020204020204" charset="-122"/>
              </a:defRPr>
            </a:lvl1pPr>
            <a:lvl2pPr marL="685800" marR="0" indent="-228600" algn="l" defTabSz="914400" rtl="0" latinLnBrk="0">
              <a:lnSpc>
                <a:spcPct val="90000"/>
              </a:lnSpc>
              <a:spcBef>
                <a:spcPts val="1000"/>
              </a:spcBef>
              <a:spcAft>
                <a:spcPts val="0"/>
              </a:spcAft>
              <a:buClrTx/>
              <a:buSzPct val="100000"/>
              <a:buFontTx/>
              <a:buChar char="•"/>
              <a:defRPr sz="2000" b="0" i="0" u="none" strike="noStrike" cap="none" spc="0" baseline="0">
                <a:ln>
                  <a:noFill/>
                </a:ln>
                <a:solidFill>
                  <a:srgbClr val="404040"/>
                </a:solidFill>
                <a:uFillTx/>
                <a:latin typeface="微软雅黑" panose="020B0503020204020204" charset="-122"/>
                <a:ea typeface="微软雅黑" panose="020B0503020204020204" charset="-122"/>
                <a:cs typeface="微软雅黑" panose="020B0503020204020204" charset="-122"/>
                <a:sym typeface="微软雅黑" panose="020B0503020204020204" charset="-122"/>
              </a:defRPr>
            </a:lvl2pPr>
            <a:lvl3pPr marL="1168400" marR="0" indent="-254000" algn="l" defTabSz="914400" rtl="0" latinLnBrk="0">
              <a:lnSpc>
                <a:spcPct val="90000"/>
              </a:lnSpc>
              <a:spcBef>
                <a:spcPts val="1000"/>
              </a:spcBef>
              <a:spcAft>
                <a:spcPts val="0"/>
              </a:spcAft>
              <a:buClrTx/>
              <a:buSzPct val="100000"/>
              <a:buFontTx/>
              <a:buChar char="•"/>
              <a:defRPr sz="2000" b="0" i="0" u="none" strike="noStrike" cap="none" spc="0" baseline="0">
                <a:ln>
                  <a:noFill/>
                </a:ln>
                <a:solidFill>
                  <a:srgbClr val="404040"/>
                </a:solidFill>
                <a:uFillTx/>
                <a:latin typeface="微软雅黑" panose="020B0503020204020204" charset="-122"/>
                <a:ea typeface="微软雅黑" panose="020B0503020204020204" charset="-122"/>
                <a:cs typeface="微软雅黑" panose="020B0503020204020204" charset="-122"/>
                <a:sym typeface="微软雅黑" panose="020B0503020204020204" charset="-122"/>
              </a:defRPr>
            </a:lvl3pPr>
            <a:lvl4pPr marL="1657350" marR="0" indent="-285750" algn="l" defTabSz="914400" rtl="0" latinLnBrk="0">
              <a:lnSpc>
                <a:spcPct val="90000"/>
              </a:lnSpc>
              <a:spcBef>
                <a:spcPts val="1000"/>
              </a:spcBef>
              <a:spcAft>
                <a:spcPts val="0"/>
              </a:spcAft>
              <a:buClrTx/>
              <a:buSzPct val="100000"/>
              <a:buFontTx/>
              <a:buChar char="•"/>
              <a:defRPr sz="2000" b="0" i="0" u="none" strike="noStrike" cap="none" spc="0" baseline="0">
                <a:ln>
                  <a:noFill/>
                </a:ln>
                <a:solidFill>
                  <a:srgbClr val="404040"/>
                </a:solidFill>
                <a:uFillTx/>
                <a:latin typeface="微软雅黑" panose="020B0503020204020204" charset="-122"/>
                <a:ea typeface="微软雅黑" panose="020B0503020204020204" charset="-122"/>
                <a:cs typeface="微软雅黑" panose="020B0503020204020204" charset="-122"/>
                <a:sym typeface="微软雅黑" panose="020B0503020204020204" charset="-122"/>
              </a:defRPr>
            </a:lvl4pPr>
            <a:lvl5pPr marL="2114550" marR="0" indent="-285750" algn="l" defTabSz="914400" rtl="0" latinLnBrk="0">
              <a:lnSpc>
                <a:spcPct val="90000"/>
              </a:lnSpc>
              <a:spcBef>
                <a:spcPts val="1000"/>
              </a:spcBef>
              <a:spcAft>
                <a:spcPts val="0"/>
              </a:spcAft>
              <a:buClrTx/>
              <a:buSzPct val="100000"/>
              <a:buFontTx/>
              <a:buChar char="•"/>
              <a:defRPr sz="2000" b="0" i="0" u="none" strike="noStrike" cap="none" spc="0" baseline="0">
                <a:ln>
                  <a:noFill/>
                </a:ln>
                <a:solidFill>
                  <a:srgbClr val="404040"/>
                </a:solidFill>
                <a:uFillTx/>
                <a:latin typeface="微软雅黑" panose="020B0503020204020204" charset="-122"/>
                <a:ea typeface="微软雅黑" panose="020B0503020204020204" charset="-122"/>
                <a:cs typeface="微软雅黑" panose="020B0503020204020204" charset="-122"/>
                <a:sym typeface="微软雅黑" panose="020B0503020204020204" charset="-122"/>
              </a:defRPr>
            </a:lvl5pPr>
            <a:lvl6pPr marL="2590800" marR="0" indent="-304800" algn="l" defTabSz="914400" rtl="0" latinLnBrk="0">
              <a:lnSpc>
                <a:spcPct val="90000"/>
              </a:lnSpc>
              <a:spcBef>
                <a:spcPts val="1000"/>
              </a:spcBef>
              <a:spcAft>
                <a:spcPts val="0"/>
              </a:spcAft>
              <a:buClrTx/>
              <a:buSzPct val="100000"/>
              <a:buFont typeface="Arial" panose="020B0604020202020204"/>
              <a:buChar char="•"/>
              <a:defRPr sz="2400" b="0" i="0" u="none" strike="noStrike" cap="none" spc="0" baseline="0">
                <a:ln>
                  <a:noFill/>
                </a:ln>
                <a:solidFill>
                  <a:srgbClr val="000000"/>
                </a:solidFill>
                <a:uFillTx/>
                <a:latin typeface="Lato"/>
                <a:ea typeface="Lato"/>
                <a:cs typeface="Lato"/>
                <a:sym typeface="Lato"/>
              </a:defRPr>
            </a:lvl6pPr>
            <a:lvl7pPr marL="3048000" marR="0" indent="-304800" algn="l" defTabSz="914400" rtl="0" latinLnBrk="0">
              <a:lnSpc>
                <a:spcPct val="90000"/>
              </a:lnSpc>
              <a:spcBef>
                <a:spcPts val="1000"/>
              </a:spcBef>
              <a:spcAft>
                <a:spcPts val="0"/>
              </a:spcAft>
              <a:buClrTx/>
              <a:buSzPct val="100000"/>
              <a:buFont typeface="Arial" panose="020B0604020202020204"/>
              <a:buChar char="•"/>
              <a:defRPr sz="2400" b="0" i="0" u="none" strike="noStrike" cap="none" spc="0" baseline="0">
                <a:ln>
                  <a:noFill/>
                </a:ln>
                <a:solidFill>
                  <a:srgbClr val="000000"/>
                </a:solidFill>
                <a:uFillTx/>
                <a:latin typeface="Lato"/>
                <a:ea typeface="Lato"/>
                <a:cs typeface="Lato"/>
                <a:sym typeface="Lato"/>
              </a:defRPr>
            </a:lvl7pPr>
            <a:lvl8pPr marL="3505200" marR="0" indent="-304800" algn="l" defTabSz="914400" rtl="0" latinLnBrk="0">
              <a:lnSpc>
                <a:spcPct val="90000"/>
              </a:lnSpc>
              <a:spcBef>
                <a:spcPts val="1000"/>
              </a:spcBef>
              <a:spcAft>
                <a:spcPts val="0"/>
              </a:spcAft>
              <a:buClrTx/>
              <a:buSzPct val="100000"/>
              <a:buFont typeface="Arial" panose="020B0604020202020204"/>
              <a:buChar char="•"/>
              <a:defRPr sz="2400" b="0" i="0" u="none" strike="noStrike" cap="none" spc="0" baseline="0">
                <a:ln>
                  <a:noFill/>
                </a:ln>
                <a:solidFill>
                  <a:srgbClr val="000000"/>
                </a:solidFill>
                <a:uFillTx/>
                <a:latin typeface="Lato"/>
                <a:ea typeface="Lato"/>
                <a:cs typeface="Lato"/>
                <a:sym typeface="Lato"/>
              </a:defRPr>
            </a:lvl8pPr>
            <a:lvl9pPr marL="3962400" marR="0" indent="-304800" algn="l" defTabSz="914400" rtl="0" latinLnBrk="0">
              <a:lnSpc>
                <a:spcPct val="90000"/>
              </a:lnSpc>
              <a:spcBef>
                <a:spcPts val="1000"/>
              </a:spcBef>
              <a:spcAft>
                <a:spcPts val="0"/>
              </a:spcAft>
              <a:buClrTx/>
              <a:buSzPct val="100000"/>
              <a:buFont typeface="Arial" panose="020B0604020202020204"/>
              <a:buChar char="•"/>
              <a:defRPr sz="2400" b="0" i="0" u="none" strike="noStrike" cap="none" spc="0" baseline="0">
                <a:ln>
                  <a:noFill/>
                </a:ln>
                <a:solidFill>
                  <a:srgbClr val="000000"/>
                </a:solidFill>
                <a:uFillTx/>
                <a:latin typeface="Lato"/>
                <a:ea typeface="Lato"/>
                <a:cs typeface="Lato"/>
                <a:sym typeface="Lato"/>
              </a:defRPr>
            </a:lvl9pPr>
          </a:lstStyle>
          <a:p>
            <a:pPr marL="342900" indent="-342900" hangingPunct="1">
              <a:lnSpc>
                <a:spcPct val="150000"/>
              </a:lnSpc>
              <a:buFont typeface="Arial" panose="020B0604020202020204" pitchFamily="34" charset="0"/>
              <a:buChar char="•"/>
            </a:pPr>
            <a:r>
              <a:rPr kumimoji="1" lang="en-US" altLang="zh-CN" dirty="0">
                <a:solidFill>
                  <a:schemeClr val="tx1"/>
                </a:solidFill>
                <a:latin typeface="Georgia" panose="02040502050405020303" pitchFamily="18" charset="0"/>
              </a:rPr>
              <a:t>Start with a random route</a:t>
            </a:r>
            <a:r>
              <a:rPr kumimoji="1" lang="zh-CN" altLang="en-US" dirty="0">
                <a:solidFill>
                  <a:schemeClr val="tx1"/>
                </a:solidFill>
                <a:latin typeface="Georgia" panose="02040502050405020303" pitchFamily="18" charset="0"/>
              </a:rPr>
              <a:t> </a:t>
            </a:r>
            <a:r>
              <a:rPr kumimoji="1" lang="en-US" altLang="zh-CN" dirty="0">
                <a:solidFill>
                  <a:schemeClr val="tx1"/>
                </a:solidFill>
                <a:latin typeface="Georgia" panose="02040502050405020303" pitchFamily="18" charset="0"/>
              </a:rPr>
              <a:t>to visit all the cities</a:t>
            </a:r>
          </a:p>
          <a:p>
            <a:pPr marL="342900" indent="-342900" hangingPunct="1">
              <a:lnSpc>
                <a:spcPct val="150000"/>
              </a:lnSpc>
              <a:buFont typeface="Arial" panose="020B0604020202020204" pitchFamily="34" charset="0"/>
              <a:buChar char="•"/>
            </a:pPr>
            <a:r>
              <a:rPr kumimoji="1" lang="en-US" altLang="zh-CN" dirty="0">
                <a:solidFill>
                  <a:schemeClr val="tx1"/>
                </a:solidFill>
                <a:latin typeface="Georgia" panose="02040502050405020303" pitchFamily="18" charset="0"/>
              </a:rPr>
              <a:t>Make small changes</a:t>
            </a:r>
          </a:p>
          <a:p>
            <a:pPr marL="342900" indent="-342900" hangingPunct="1">
              <a:lnSpc>
                <a:spcPct val="150000"/>
              </a:lnSpc>
              <a:buFont typeface="Arial" panose="020B0604020202020204" pitchFamily="34" charset="0"/>
              <a:buChar char="•"/>
            </a:pPr>
            <a:r>
              <a:rPr kumimoji="1" lang="en-US" altLang="zh-CN" dirty="0">
                <a:solidFill>
                  <a:schemeClr val="tx1"/>
                </a:solidFill>
                <a:latin typeface="Georgia" panose="02040502050405020303" pitchFamily="18" charset="0"/>
              </a:rPr>
              <a:t>Decide if the new route is better</a:t>
            </a:r>
          </a:p>
          <a:p>
            <a:pPr marL="342900" indent="-342900" hangingPunct="1">
              <a:lnSpc>
                <a:spcPct val="150000"/>
              </a:lnSpc>
              <a:buFont typeface="Arial" panose="020B0604020202020204" pitchFamily="34" charset="0"/>
              <a:buChar char="•"/>
            </a:pPr>
            <a:r>
              <a:rPr kumimoji="1" lang="en-US" altLang="zh-CN" dirty="0">
                <a:solidFill>
                  <a:schemeClr val="tx1"/>
                </a:solidFill>
                <a:latin typeface="Georgia" panose="02040502050405020303" pitchFamily="18" charset="0"/>
              </a:rPr>
              <a:t>Repeat</a:t>
            </a:r>
            <a:endParaRPr kumimoji="1" lang="zh-CN" altLang="en-US" dirty="0">
              <a:solidFill>
                <a:schemeClr val="tx1"/>
              </a:solidFill>
              <a:latin typeface="Georgia" panose="02040502050405020303" pitchFamily="18" charset="0"/>
            </a:endParaRPr>
          </a:p>
        </p:txBody>
      </p:sp>
      <p:pic>
        <p:nvPicPr>
          <p:cNvPr id="6" name="图片 5" descr="图表, 折线图&#10;&#10;描述已自动生成"/>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40487" y="1788464"/>
            <a:ext cx="6151513" cy="3638603"/>
          </a:xfrm>
          <a:prstGeom prst="rect">
            <a:avLst/>
          </a:prstGeom>
        </p:spPr>
      </p:pic>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 name="文本框 8"/>
          <p:cNvSpPr txBox="1"/>
          <p:nvPr>
            <p:custDataLst>
              <p:tags r:id="rId1"/>
            </p:custDataLst>
          </p:nvPr>
        </p:nvSpPr>
        <p:spPr>
          <a:xfrm>
            <a:off x="6008438" y="1126531"/>
            <a:ext cx="4689297" cy="583565"/>
          </a:xfrm>
          <a:prstGeom prst="rect">
            <a:avLst/>
          </a:prstGeom>
          <a:ln w="12700">
            <a:miter lim="400000"/>
          </a:ln>
        </p:spPr>
        <p:txBody>
          <a:bodyPr lIns="45719" rIns="45719">
            <a:spAutoFit/>
          </a:bodyPr>
          <a:lstStyle>
            <a:lvl1pPr defTabSz="457200">
              <a:defRPr sz="4400" b="1">
                <a:solidFill>
                  <a:srgbClr val="404040"/>
                </a:solidFill>
              </a:defRPr>
            </a:lvl1pPr>
          </a:lstStyle>
          <a:p>
            <a:pPr marL="0" marR="0" lvl="0" indent="0" algn="l" defTabSz="457200" rtl="0" eaLnBrk="1" fontAlgn="auto" latinLnBrk="0" hangingPunct="0">
              <a:lnSpc>
                <a:spcPct val="100000"/>
              </a:lnSpc>
              <a:spcBef>
                <a:spcPts val="0"/>
              </a:spcBef>
              <a:spcAft>
                <a:spcPts val="0"/>
              </a:spcAft>
              <a:buClrTx/>
              <a:buSzTx/>
              <a:buFontTx/>
              <a:buNone/>
              <a:defRPr/>
            </a:pPr>
            <a:r>
              <a:rPr kumimoji="0" lang="en-US" sz="3200" b="1" i="0" u="none" strike="noStrike" kern="0" cap="none" spc="0" normalizeH="0" baseline="0" noProof="0" dirty="0">
                <a:ln>
                  <a:noFill/>
                </a:ln>
                <a:solidFill>
                  <a:srgbClr val="404040"/>
                </a:solidFill>
                <a:effectLst/>
                <a:uLnTx/>
                <a:uFillTx/>
                <a:latin typeface="Georgia" panose="02040502050405020303" pitchFamily="18" charset="0"/>
                <a:ea typeface="微软雅黑" panose="020B0503020204020204" charset="-122"/>
                <a:cs typeface="Helvetica"/>
                <a:sym typeface="微软雅黑" panose="020B0503020204020204" charset="-122"/>
              </a:rPr>
              <a:t>1. Introduction to TSP</a:t>
            </a:r>
          </a:p>
        </p:txBody>
      </p:sp>
      <p:sp>
        <p:nvSpPr>
          <p:cNvPr id="212" name="直接连接符 3"/>
          <p:cNvSpPr/>
          <p:nvPr/>
        </p:nvSpPr>
        <p:spPr>
          <a:xfrm>
            <a:off x="5498617" y="1000166"/>
            <a:ext cx="28239" cy="4891347"/>
          </a:xfrm>
          <a:prstGeom prst="line">
            <a:avLst/>
          </a:prstGeom>
          <a:ln w="38100">
            <a:solidFill>
              <a:srgbClr val="BFBFBF"/>
            </a:solidFill>
            <a:miter/>
          </a:ln>
        </p:spPr>
        <p:txBody>
          <a:bodyPr lIns="45719" rIns="45719"/>
          <a:lstStyle/>
          <a:p>
            <a:pPr marL="0" marR="0" lvl="0" indent="0" algn="l" defTabSz="914400" rtl="0" eaLnBrk="1" fontAlgn="auto" latinLnBrk="0" hangingPunct="0">
              <a:lnSpc>
                <a:spcPct val="100000"/>
              </a:lnSpc>
              <a:spcBef>
                <a:spcPts val="0"/>
              </a:spcBef>
              <a:spcAft>
                <a:spcPts val="0"/>
              </a:spcAft>
              <a:buClrTx/>
              <a:buSzTx/>
              <a:buFontTx/>
              <a:buNone/>
              <a:defRPr/>
            </a:pPr>
            <a:endParaRPr kumimoji="0" sz="1800" b="0" i="0" u="none" strike="noStrike" kern="0" cap="none" spc="0" normalizeH="0" baseline="0" noProof="0">
              <a:ln>
                <a:noFill/>
              </a:ln>
              <a:solidFill>
                <a:srgbClr val="000000"/>
              </a:solidFill>
              <a:effectLst/>
              <a:uLnTx/>
              <a:uFillTx/>
              <a:latin typeface="Georgia" panose="02040502050405020303" pitchFamily="18" charset="0"/>
              <a:ea typeface="微软雅黑" panose="020B0503020204020204" charset="-122"/>
              <a:cs typeface="Helvetica"/>
              <a:sym typeface="微软雅黑" panose="020B0503020204020204" charset="-122"/>
            </a:endParaRPr>
          </a:p>
        </p:txBody>
      </p:sp>
      <p:grpSp>
        <p:nvGrpSpPr>
          <p:cNvPr id="219" name="组合 4"/>
          <p:cNvGrpSpPr/>
          <p:nvPr/>
        </p:nvGrpSpPr>
        <p:grpSpPr>
          <a:xfrm>
            <a:off x="471505" y="983326"/>
            <a:ext cx="4545744" cy="4891347"/>
            <a:chOff x="-1" y="-91993"/>
            <a:chExt cx="1547894" cy="1665577"/>
          </a:xfrm>
        </p:grpSpPr>
        <p:grpSp>
          <p:nvGrpSpPr>
            <p:cNvPr id="215" name="椭圆 5"/>
            <p:cNvGrpSpPr/>
            <p:nvPr/>
          </p:nvGrpSpPr>
          <p:grpSpPr>
            <a:xfrm>
              <a:off x="129296" y="-91993"/>
              <a:ext cx="1289300" cy="1510589"/>
              <a:chOff x="0" y="-210618"/>
              <a:chExt cx="1289299" cy="1510587"/>
            </a:xfrm>
          </p:grpSpPr>
          <p:sp>
            <p:nvSpPr>
              <p:cNvPr id="213" name="圆形"/>
              <p:cNvSpPr/>
              <p:nvPr/>
            </p:nvSpPr>
            <p:spPr>
              <a:xfrm>
                <a:off x="0" y="10671"/>
                <a:ext cx="1289299" cy="1289298"/>
              </a:xfrm>
              <a:prstGeom prst="ellipse">
                <a:avLst/>
              </a:prstGeom>
              <a:solidFill>
                <a:schemeClr val="accent2"/>
              </a:solidFill>
              <a:ln w="12700" cap="flat">
                <a:noFill/>
                <a:miter lim="400000"/>
              </a:ln>
              <a:effectLst/>
            </p:spPr>
            <p:txBody>
              <a:bodyPr wrap="square" lIns="45719" tIns="45719" rIns="45719" bIns="45719" numCol="1" anchor="ctr">
                <a:noAutofit/>
              </a:bodyPr>
              <a:lstStyle/>
              <a:p>
                <a:pPr marL="0" marR="0" lvl="0" indent="0" algn="ctr" defTabSz="914400" rtl="0" eaLnBrk="1" fontAlgn="auto" latinLnBrk="0" hangingPunct="0">
                  <a:lnSpc>
                    <a:spcPct val="100000"/>
                  </a:lnSpc>
                  <a:spcBef>
                    <a:spcPts val="0"/>
                  </a:spcBef>
                  <a:spcAft>
                    <a:spcPts val="0"/>
                  </a:spcAft>
                  <a:buClrTx/>
                  <a:buSzTx/>
                  <a:buFontTx/>
                  <a:buNone/>
                  <a:defRPr sz="8000">
                    <a:solidFill>
                      <a:srgbClr val="FFFFFF"/>
                    </a:solidFill>
                  </a:defRPr>
                </a:pPr>
                <a:endParaRPr kumimoji="0" sz="8000" b="0" i="0" u="none" strike="noStrike" kern="0" cap="none" spc="0" normalizeH="0" baseline="0" noProof="0">
                  <a:ln>
                    <a:noFill/>
                  </a:ln>
                  <a:solidFill>
                    <a:srgbClr val="FFFFFF"/>
                  </a:solidFill>
                  <a:effectLst/>
                  <a:uLnTx/>
                  <a:uFillTx/>
                  <a:latin typeface="Georgia" panose="02040502050405020303" pitchFamily="18" charset="0"/>
                  <a:ea typeface="微软雅黑" panose="020B0503020204020204" charset="-122"/>
                  <a:cs typeface="Helvetica"/>
                  <a:sym typeface="微软雅黑" panose="020B0503020204020204" charset="-122"/>
                </a:endParaRPr>
              </a:p>
            </p:txBody>
          </p:sp>
          <p:sp>
            <p:nvSpPr>
              <p:cNvPr id="214" name="1"/>
              <p:cNvSpPr txBox="1"/>
              <p:nvPr/>
            </p:nvSpPr>
            <p:spPr>
              <a:xfrm>
                <a:off x="146968" y="-210618"/>
                <a:ext cx="911673" cy="1323434"/>
              </a:xfrm>
              <a:prstGeom prst="rect">
                <a:avLst/>
              </a:prstGeom>
              <a:noFill/>
              <a:ln w="12700" cap="flat">
                <a:noFill/>
                <a:miter lim="400000"/>
              </a:ln>
              <a:effectLst/>
            </p:spPr>
            <p:txBody>
              <a:bodyPr wrap="square" lIns="45719" tIns="45719" rIns="45719" bIns="45719" numCol="1" anchor="ctr">
                <a:spAutoFit/>
              </a:bodyPr>
              <a:lstStyle>
                <a:lvl1pPr algn="ctr">
                  <a:defRPr sz="8000">
                    <a:solidFill>
                      <a:srgbClr val="FFFFFF"/>
                    </a:solidFill>
                  </a:defRPr>
                </a:lvl1pPr>
              </a:lstStyle>
              <a:p>
                <a:pPr marL="0" marR="0" lvl="0" indent="0" algn="ctr" defTabSz="914400" rtl="0" eaLnBrk="1" fontAlgn="auto" latinLnBrk="0" hangingPunct="0">
                  <a:lnSpc>
                    <a:spcPct val="100000"/>
                  </a:lnSpc>
                  <a:spcBef>
                    <a:spcPts val="0"/>
                  </a:spcBef>
                  <a:spcAft>
                    <a:spcPts val="0"/>
                  </a:spcAft>
                  <a:buClrTx/>
                  <a:buSzTx/>
                  <a:buFontTx/>
                  <a:buNone/>
                  <a:defRPr/>
                </a:pPr>
                <a:endParaRPr kumimoji="0" sz="8000" b="0" i="0" u="none" strike="noStrike" kern="0" cap="none" spc="0" normalizeH="0" baseline="0" noProof="0" dirty="0">
                  <a:ln>
                    <a:noFill/>
                  </a:ln>
                  <a:solidFill>
                    <a:srgbClr val="FFFFFF"/>
                  </a:solidFill>
                  <a:effectLst/>
                  <a:uLnTx/>
                  <a:uFillTx/>
                  <a:latin typeface="Georgia" panose="02040502050405020303" pitchFamily="18" charset="0"/>
                  <a:ea typeface="微软雅黑" panose="020B0503020204020204" charset="-122"/>
                  <a:cs typeface="Helvetica"/>
                  <a:sym typeface="微软雅黑" panose="020B0503020204020204" charset="-122"/>
                </a:endParaRPr>
              </a:p>
            </p:txBody>
          </p:sp>
        </p:grpSp>
        <p:sp>
          <p:nvSpPr>
            <p:cNvPr id="216" name="椭圆 6"/>
            <p:cNvSpPr/>
            <p:nvPr/>
          </p:nvSpPr>
          <p:spPr>
            <a:xfrm>
              <a:off x="-1" y="0"/>
              <a:ext cx="1547894" cy="1547893"/>
            </a:xfrm>
            <a:prstGeom prst="ellipse">
              <a:avLst/>
            </a:prstGeom>
            <a:noFill/>
            <a:ln w="12700" cap="flat">
              <a:solidFill>
                <a:srgbClr val="D9D9D9"/>
              </a:solidFill>
              <a:prstDash val="solid"/>
              <a:miter lim="800000"/>
            </a:ln>
            <a:effectLst/>
          </p:spPr>
          <p:txBody>
            <a:bodyPr wrap="square" lIns="45719" tIns="45719" rIns="45719" bIns="45719" numCol="1" anchor="ctr">
              <a:noAutofit/>
            </a:bodyPr>
            <a:lstStyle/>
            <a:p>
              <a:pPr marL="0" marR="0" lvl="0" indent="0" algn="ctr" defTabSz="914400" rtl="0" eaLnBrk="1" fontAlgn="auto" latinLnBrk="0" hangingPunct="0">
                <a:lnSpc>
                  <a:spcPct val="100000"/>
                </a:lnSpc>
                <a:spcBef>
                  <a:spcPts val="0"/>
                </a:spcBef>
                <a:spcAft>
                  <a:spcPts val="0"/>
                </a:spcAft>
                <a:buClrTx/>
                <a:buSzTx/>
                <a:buFontTx/>
                <a:buNone/>
                <a:defRPr sz="8000">
                  <a:solidFill>
                    <a:srgbClr val="FFFFFF"/>
                  </a:solidFill>
                </a:defRPr>
              </a:pPr>
              <a:endParaRPr kumimoji="0" sz="8000" b="0" i="0" u="none" strike="noStrike" kern="0" cap="none" spc="0" normalizeH="0" baseline="0" noProof="0">
                <a:ln>
                  <a:noFill/>
                </a:ln>
                <a:solidFill>
                  <a:srgbClr val="FFFFFF"/>
                </a:solidFill>
                <a:effectLst/>
                <a:uLnTx/>
                <a:uFillTx/>
                <a:latin typeface="Georgia" panose="02040502050405020303" pitchFamily="18" charset="0"/>
                <a:ea typeface="微软雅黑" panose="020B0503020204020204" charset="-122"/>
                <a:cs typeface="Helvetica"/>
                <a:sym typeface="微软雅黑" panose="020B0503020204020204" charset="-122"/>
              </a:endParaRPr>
            </a:p>
          </p:txBody>
        </p:sp>
        <p:sp>
          <p:nvSpPr>
            <p:cNvPr id="217" name="椭圆 7"/>
            <p:cNvSpPr/>
            <p:nvPr/>
          </p:nvSpPr>
          <p:spPr>
            <a:xfrm>
              <a:off x="1115473" y="1214173"/>
              <a:ext cx="359411" cy="359411"/>
            </a:xfrm>
            <a:prstGeom prst="ellipse">
              <a:avLst/>
            </a:prstGeom>
            <a:solidFill>
              <a:schemeClr val="accent1">
                <a:alpha val="80000"/>
              </a:schemeClr>
            </a:solidFill>
            <a:ln w="12700" cap="flat">
              <a:noFill/>
              <a:miter lim="400000"/>
            </a:ln>
            <a:effectLst/>
          </p:spPr>
          <p:txBody>
            <a:bodyPr wrap="square" lIns="45719" tIns="45719" rIns="45719" bIns="45719" numCol="1" anchor="ctr">
              <a:noAutofit/>
            </a:bodyPr>
            <a:lstStyle/>
            <a:p>
              <a:pPr marL="0" marR="0" lvl="0" indent="0" algn="ctr" defTabSz="914400" rtl="0" eaLnBrk="1" fontAlgn="auto" latinLnBrk="0" hangingPunct="0">
                <a:lnSpc>
                  <a:spcPct val="100000"/>
                </a:lnSpc>
                <a:spcBef>
                  <a:spcPts val="0"/>
                </a:spcBef>
                <a:spcAft>
                  <a:spcPts val="0"/>
                </a:spcAft>
                <a:buClrTx/>
                <a:buSzTx/>
                <a:buFontTx/>
                <a:buNone/>
                <a:defRPr>
                  <a:solidFill>
                    <a:srgbClr val="FFFFFF"/>
                  </a:solidFill>
                </a:defRPr>
              </a:pPr>
              <a:endParaRPr kumimoji="0" sz="1800" b="0" i="0" u="none" strike="noStrike" kern="0" cap="none" spc="0" normalizeH="0" baseline="0" noProof="0">
                <a:ln>
                  <a:noFill/>
                </a:ln>
                <a:solidFill>
                  <a:srgbClr val="FFFFFF"/>
                </a:solidFill>
                <a:effectLst/>
                <a:uLnTx/>
                <a:uFillTx/>
                <a:latin typeface="Georgia" panose="02040502050405020303" pitchFamily="18" charset="0"/>
                <a:ea typeface="微软雅黑" panose="020B0503020204020204" charset="-122"/>
                <a:cs typeface="Helvetica"/>
                <a:sym typeface="微软雅黑" panose="020B0503020204020204" charset="-122"/>
              </a:endParaRPr>
            </a:p>
          </p:txBody>
        </p:sp>
        <p:sp>
          <p:nvSpPr>
            <p:cNvPr id="218" name="椭圆 8"/>
            <p:cNvSpPr/>
            <p:nvPr/>
          </p:nvSpPr>
          <p:spPr>
            <a:xfrm>
              <a:off x="129295" y="34341"/>
              <a:ext cx="226115" cy="226115"/>
            </a:xfrm>
            <a:prstGeom prst="ellipse">
              <a:avLst/>
            </a:prstGeom>
            <a:solidFill>
              <a:schemeClr val="accent1">
                <a:alpha val="80000"/>
              </a:schemeClr>
            </a:solidFill>
            <a:ln w="12700" cap="flat">
              <a:noFill/>
              <a:miter lim="400000"/>
            </a:ln>
            <a:effectLst/>
          </p:spPr>
          <p:txBody>
            <a:bodyPr wrap="square" lIns="45719" tIns="45719" rIns="45719" bIns="45719" numCol="1" anchor="ctr">
              <a:noAutofit/>
            </a:bodyPr>
            <a:lstStyle/>
            <a:p>
              <a:pPr marL="0" marR="0" lvl="0" indent="0" algn="ctr" defTabSz="914400" rtl="0" eaLnBrk="1" fontAlgn="auto" latinLnBrk="0" hangingPunct="0">
                <a:lnSpc>
                  <a:spcPct val="100000"/>
                </a:lnSpc>
                <a:spcBef>
                  <a:spcPts val="0"/>
                </a:spcBef>
                <a:spcAft>
                  <a:spcPts val="0"/>
                </a:spcAft>
                <a:buClrTx/>
                <a:buSzTx/>
                <a:buFontTx/>
                <a:buNone/>
                <a:defRPr>
                  <a:solidFill>
                    <a:srgbClr val="FFFFFF"/>
                  </a:solidFill>
                </a:defRPr>
              </a:pPr>
              <a:endParaRPr kumimoji="0" sz="1800" b="0" i="0" u="none" strike="noStrike" kern="0" cap="none" spc="0" normalizeH="0" baseline="0" noProof="0">
                <a:ln>
                  <a:noFill/>
                </a:ln>
                <a:solidFill>
                  <a:srgbClr val="FFFFFF"/>
                </a:solidFill>
                <a:effectLst/>
                <a:uLnTx/>
                <a:uFillTx/>
                <a:latin typeface="Georgia" panose="02040502050405020303" pitchFamily="18" charset="0"/>
                <a:ea typeface="微软雅黑" panose="020B0503020204020204" charset="-122"/>
                <a:cs typeface="Helvetica"/>
                <a:sym typeface="微软雅黑" panose="020B0503020204020204" charset="-122"/>
              </a:endParaRPr>
            </a:p>
          </p:txBody>
        </p:sp>
      </p:grpSp>
      <p:sp>
        <p:nvSpPr>
          <p:cNvPr id="2" name="文本框 8"/>
          <p:cNvSpPr txBox="1"/>
          <p:nvPr/>
        </p:nvSpPr>
        <p:spPr>
          <a:xfrm>
            <a:off x="1489840" y="3141632"/>
            <a:ext cx="2509073" cy="769441"/>
          </a:xfrm>
          <a:prstGeom prst="rect">
            <a:avLst/>
          </a:prstGeom>
          <a:ln w="12700">
            <a:miter lim="400000"/>
          </a:ln>
        </p:spPr>
        <p:txBody>
          <a:bodyPr wrap="square" lIns="45719" rIns="45719">
            <a:spAutoFit/>
          </a:bodyPr>
          <a:lstStyle>
            <a:lvl1pPr defTabSz="457200">
              <a:defRPr sz="4400" b="1">
                <a:solidFill>
                  <a:srgbClr val="404040"/>
                </a:solidFill>
              </a:defRPr>
            </a:lvl1pPr>
          </a:lstStyle>
          <a:p>
            <a:pPr marL="0" marR="0" lvl="0" indent="0" algn="ctr" defTabSz="457200" rtl="0" eaLnBrk="1" fontAlgn="auto" latinLnBrk="0" hangingPunct="0">
              <a:lnSpc>
                <a:spcPct val="100000"/>
              </a:lnSpc>
              <a:spcBef>
                <a:spcPts val="0"/>
              </a:spcBef>
              <a:spcAft>
                <a:spcPts val="0"/>
              </a:spcAft>
              <a:buClrTx/>
              <a:buSzTx/>
              <a:buFontTx/>
              <a:buNone/>
              <a:defRPr/>
            </a:pPr>
            <a:r>
              <a:rPr kumimoji="0" lang="en-US" sz="4400" b="1" i="0" u="none" strike="noStrike" kern="0" cap="none" spc="0" normalizeH="0" baseline="0" noProof="0" dirty="0">
                <a:ln>
                  <a:noFill/>
                </a:ln>
                <a:solidFill>
                  <a:srgbClr val="FFFFFF"/>
                </a:solidFill>
                <a:effectLst/>
                <a:uLnTx/>
                <a:uFillTx/>
                <a:latin typeface="Georgia" panose="02040502050405020303" pitchFamily="18" charset="0"/>
                <a:ea typeface="微软雅黑" panose="020B0503020204020204" charset="-122"/>
                <a:cs typeface="Helvetica"/>
                <a:sym typeface="微软雅黑" panose="020B0503020204020204" charset="-122"/>
              </a:rPr>
              <a:t>Content</a:t>
            </a:r>
            <a:endParaRPr kumimoji="0" sz="4400" b="1" i="0" u="none" strike="noStrike" kern="0" cap="none" spc="0" normalizeH="0" baseline="0" noProof="0" dirty="0">
              <a:ln>
                <a:noFill/>
              </a:ln>
              <a:solidFill>
                <a:srgbClr val="FFFFFF"/>
              </a:solidFill>
              <a:effectLst/>
              <a:uLnTx/>
              <a:uFillTx/>
              <a:latin typeface="Georgia" panose="02040502050405020303" pitchFamily="18" charset="0"/>
              <a:ea typeface="微软雅黑" panose="020B0503020204020204" charset="-122"/>
              <a:cs typeface="Helvetica"/>
              <a:sym typeface="微软雅黑" panose="020B0503020204020204" charset="-122"/>
            </a:endParaRPr>
          </a:p>
        </p:txBody>
      </p:sp>
      <p:sp>
        <p:nvSpPr>
          <p:cNvPr id="4" name="文本框 8"/>
          <p:cNvSpPr txBox="1"/>
          <p:nvPr>
            <p:custDataLst>
              <p:tags r:id="rId2"/>
            </p:custDataLst>
          </p:nvPr>
        </p:nvSpPr>
        <p:spPr>
          <a:xfrm>
            <a:off x="6008370" y="2093595"/>
            <a:ext cx="5381625" cy="583565"/>
          </a:xfrm>
          <a:prstGeom prst="rect">
            <a:avLst/>
          </a:prstGeom>
          <a:ln w="12700">
            <a:miter lim="400000"/>
          </a:ln>
        </p:spPr>
        <p:txBody>
          <a:bodyPr wrap="square" lIns="45719" rIns="45719">
            <a:spAutoFit/>
          </a:bodyPr>
          <a:lstStyle>
            <a:lvl1pPr defTabSz="457200">
              <a:defRPr sz="4400" b="1">
                <a:solidFill>
                  <a:srgbClr val="404040"/>
                </a:solidFill>
              </a:defRPr>
            </a:lvl1pPr>
          </a:lstStyle>
          <a:p>
            <a:pPr marL="0" marR="0" lvl="0" indent="0" algn="l" defTabSz="457200" rtl="0" eaLnBrk="1" fontAlgn="auto" latinLnBrk="0" hangingPunct="0">
              <a:lnSpc>
                <a:spcPct val="100000"/>
              </a:lnSpc>
              <a:spcBef>
                <a:spcPts val="0"/>
              </a:spcBef>
              <a:spcAft>
                <a:spcPts val="0"/>
              </a:spcAft>
              <a:buClrTx/>
              <a:buSzTx/>
              <a:buFontTx/>
              <a:buNone/>
              <a:defRPr/>
            </a:pPr>
            <a:r>
              <a:rPr kumimoji="0" lang="en-US" sz="3200" b="1" i="0" u="none" strike="noStrike" kern="0" cap="none" spc="0" normalizeH="0" baseline="0" noProof="0" dirty="0">
                <a:ln>
                  <a:noFill/>
                </a:ln>
                <a:solidFill>
                  <a:srgbClr val="404040"/>
                </a:solidFill>
                <a:effectLst/>
                <a:uLnTx/>
                <a:uFillTx/>
                <a:latin typeface="Georgia" panose="02040502050405020303" pitchFamily="18" charset="0"/>
                <a:ea typeface="微软雅黑" panose="020B0503020204020204" charset="-122"/>
                <a:cs typeface="Helvetica"/>
                <a:sym typeface="微软雅黑" panose="020B0503020204020204" charset="-122"/>
              </a:rPr>
              <a:t>2. Heuristic Methods</a:t>
            </a:r>
          </a:p>
        </p:txBody>
      </p:sp>
      <p:sp>
        <p:nvSpPr>
          <p:cNvPr id="6" name="文本框 8"/>
          <p:cNvSpPr txBox="1"/>
          <p:nvPr>
            <p:custDataLst>
              <p:tags r:id="rId3"/>
            </p:custDataLst>
          </p:nvPr>
        </p:nvSpPr>
        <p:spPr>
          <a:xfrm>
            <a:off x="6008370" y="3060065"/>
            <a:ext cx="6067425" cy="583565"/>
          </a:xfrm>
          <a:prstGeom prst="rect">
            <a:avLst/>
          </a:prstGeom>
          <a:ln w="12700">
            <a:miter lim="400000"/>
          </a:ln>
        </p:spPr>
        <p:txBody>
          <a:bodyPr wrap="square" lIns="45719" rIns="45719">
            <a:spAutoFit/>
          </a:bodyPr>
          <a:lstStyle>
            <a:lvl1pPr defTabSz="457200">
              <a:defRPr sz="4400" b="1">
                <a:solidFill>
                  <a:srgbClr val="404040"/>
                </a:solidFill>
              </a:defRPr>
            </a:lvl1pPr>
          </a:lstStyle>
          <a:p>
            <a:pPr marL="0" marR="0" lvl="0" indent="0" algn="l" defTabSz="457200" rtl="0" eaLnBrk="1" fontAlgn="auto" latinLnBrk="0" hangingPunct="0">
              <a:lnSpc>
                <a:spcPct val="100000"/>
              </a:lnSpc>
              <a:spcBef>
                <a:spcPts val="0"/>
              </a:spcBef>
              <a:spcAft>
                <a:spcPts val="0"/>
              </a:spcAft>
              <a:buClrTx/>
              <a:buSzTx/>
              <a:buFontTx/>
              <a:buNone/>
              <a:defRPr/>
            </a:pPr>
            <a:r>
              <a:rPr kumimoji="0" lang="en-US" sz="3200" b="1" i="0" u="none" strike="noStrike" kern="0" cap="none" spc="0" normalizeH="0" baseline="0" noProof="0" dirty="0">
                <a:ln>
                  <a:noFill/>
                </a:ln>
                <a:solidFill>
                  <a:srgbClr val="404040"/>
                </a:solidFill>
                <a:effectLst/>
                <a:uLnTx/>
                <a:uFillTx/>
                <a:latin typeface="Georgia" panose="02040502050405020303" pitchFamily="18" charset="0"/>
                <a:ea typeface="微软雅黑" panose="020B0503020204020204" charset="-122"/>
                <a:cs typeface="Helvetica"/>
                <a:sym typeface="微软雅黑" panose="020B0503020204020204" charset="-122"/>
              </a:rPr>
              <a:t>3. Exact Algorithms</a:t>
            </a:r>
          </a:p>
        </p:txBody>
      </p:sp>
      <p:sp>
        <p:nvSpPr>
          <p:cNvPr id="8" name="文本框 8"/>
          <p:cNvSpPr txBox="1"/>
          <p:nvPr>
            <p:custDataLst>
              <p:tags r:id="rId4"/>
            </p:custDataLst>
          </p:nvPr>
        </p:nvSpPr>
        <p:spPr>
          <a:xfrm>
            <a:off x="6008370" y="4027170"/>
            <a:ext cx="6181725" cy="583565"/>
          </a:xfrm>
          <a:prstGeom prst="rect">
            <a:avLst/>
          </a:prstGeom>
          <a:ln w="12700">
            <a:miter lim="400000"/>
          </a:ln>
        </p:spPr>
        <p:txBody>
          <a:bodyPr wrap="square" lIns="45719" rIns="45719">
            <a:spAutoFit/>
          </a:bodyPr>
          <a:lstStyle>
            <a:lvl1pPr defTabSz="457200">
              <a:defRPr sz="4400" b="1">
                <a:solidFill>
                  <a:srgbClr val="404040"/>
                </a:solidFill>
              </a:defRPr>
            </a:lvl1pPr>
          </a:lstStyle>
          <a:p>
            <a:pPr marL="0" marR="0" lvl="0" indent="0" algn="l" defTabSz="457200" rtl="0" eaLnBrk="1" fontAlgn="auto" latinLnBrk="0" hangingPunct="0">
              <a:lnSpc>
                <a:spcPct val="100000"/>
              </a:lnSpc>
              <a:spcBef>
                <a:spcPts val="0"/>
              </a:spcBef>
              <a:spcAft>
                <a:spcPts val="0"/>
              </a:spcAft>
              <a:buClrTx/>
              <a:buSzTx/>
              <a:buFontTx/>
              <a:buNone/>
              <a:defRPr/>
            </a:pPr>
            <a:r>
              <a:rPr kumimoji="0" lang="en-US" sz="3200" b="1" i="0" u="none" strike="noStrike" kern="0" cap="none" spc="0" normalizeH="0" baseline="0" noProof="0" dirty="0">
                <a:ln>
                  <a:noFill/>
                </a:ln>
                <a:solidFill>
                  <a:srgbClr val="404040"/>
                </a:solidFill>
                <a:effectLst/>
                <a:uLnTx/>
                <a:uFillTx/>
                <a:latin typeface="Georgia" panose="02040502050405020303" pitchFamily="18" charset="0"/>
                <a:ea typeface="微软雅黑" panose="020B0503020204020204" charset="-122"/>
                <a:cs typeface="Helvetica"/>
                <a:sym typeface="微软雅黑" panose="020B0503020204020204" charset="-122"/>
              </a:rPr>
              <a:t>4. DNN Method</a:t>
            </a:r>
          </a:p>
        </p:txBody>
      </p:sp>
      <p:sp>
        <p:nvSpPr>
          <p:cNvPr id="10" name="文本框 8"/>
          <p:cNvSpPr txBox="1"/>
          <p:nvPr>
            <p:custDataLst>
              <p:tags r:id="rId5"/>
            </p:custDataLst>
          </p:nvPr>
        </p:nvSpPr>
        <p:spPr>
          <a:xfrm>
            <a:off x="6008370" y="4994275"/>
            <a:ext cx="6067425" cy="583565"/>
          </a:xfrm>
          <a:prstGeom prst="rect">
            <a:avLst/>
          </a:prstGeom>
          <a:ln w="12700">
            <a:miter lim="400000"/>
          </a:ln>
        </p:spPr>
        <p:txBody>
          <a:bodyPr wrap="square" lIns="45719" rIns="45719">
            <a:spAutoFit/>
          </a:bodyPr>
          <a:lstStyle>
            <a:lvl1pPr defTabSz="457200">
              <a:defRPr sz="4400" b="1">
                <a:solidFill>
                  <a:srgbClr val="404040"/>
                </a:solidFill>
              </a:defRPr>
            </a:lvl1pPr>
          </a:lstStyle>
          <a:p>
            <a:pPr marL="0" marR="0" lvl="0" indent="0" algn="l" defTabSz="457200" rtl="0" eaLnBrk="1" fontAlgn="auto" latinLnBrk="0" hangingPunct="0">
              <a:lnSpc>
                <a:spcPct val="100000"/>
              </a:lnSpc>
              <a:spcBef>
                <a:spcPts val="0"/>
              </a:spcBef>
              <a:spcAft>
                <a:spcPts val="0"/>
              </a:spcAft>
              <a:buClrTx/>
              <a:buSzTx/>
              <a:buFontTx/>
              <a:buNone/>
              <a:defRPr/>
            </a:pPr>
            <a:r>
              <a:rPr kumimoji="0" lang="en-US" sz="3200" b="1" i="0" u="none" strike="noStrike" kern="0" cap="none" spc="0" normalizeH="0" baseline="0" noProof="0" dirty="0">
                <a:ln>
                  <a:noFill/>
                </a:ln>
                <a:solidFill>
                  <a:srgbClr val="404040"/>
                </a:solidFill>
                <a:effectLst/>
                <a:uLnTx/>
                <a:uFillTx/>
                <a:latin typeface="Georgia" panose="02040502050405020303" pitchFamily="18" charset="0"/>
                <a:ea typeface="微软雅黑" panose="020B0503020204020204" charset="-122"/>
                <a:cs typeface="Helvetica"/>
                <a:sym typeface="微软雅黑" panose="020B0503020204020204" charset="-122"/>
              </a:rPr>
              <a:t>5. Experiment &amp; Conclusion</a:t>
            </a: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6" name="文本框 8"/>
          <p:cNvSpPr txBox="1"/>
          <p:nvPr/>
        </p:nvSpPr>
        <p:spPr>
          <a:xfrm>
            <a:off x="4585329" y="2432967"/>
            <a:ext cx="4689297" cy="1569660"/>
          </a:xfrm>
          <a:prstGeom prst="rect">
            <a:avLst/>
          </a:prstGeom>
          <a:ln w="12700">
            <a:miter lim="400000"/>
          </a:ln>
        </p:spPr>
        <p:txBody>
          <a:bodyPr lIns="45719" rIns="45719">
            <a:spAutoFit/>
          </a:bodyPr>
          <a:lstStyle>
            <a:lvl1pPr defTabSz="457200">
              <a:defRPr sz="4400" b="1">
                <a:solidFill>
                  <a:srgbClr val="404040"/>
                </a:solidFill>
              </a:defRPr>
            </a:lvl1pPr>
          </a:lstStyle>
          <a:p>
            <a:pPr marL="0" indent="0" algn="ctr">
              <a:buNone/>
            </a:pPr>
            <a:r>
              <a:rPr lang="en-US" altLang="zh-CN" sz="4800" dirty="0">
                <a:solidFill>
                  <a:srgbClr val="0D0D0D"/>
                </a:solidFill>
                <a:latin typeface="Georgia" panose="02040502050405020303" pitchFamily="18" charset="0"/>
              </a:rPr>
              <a:t>E</a:t>
            </a:r>
            <a:r>
              <a:rPr lang="en-US" altLang="zh-CN" sz="4800" i="0" dirty="0">
                <a:solidFill>
                  <a:srgbClr val="0D0D0D"/>
                </a:solidFill>
                <a:effectLst/>
                <a:latin typeface="Georgia" panose="02040502050405020303" pitchFamily="18" charset="0"/>
              </a:rPr>
              <a:t>xact Algorithms</a:t>
            </a:r>
            <a:endParaRPr lang="zh-CN" altLang="en-US" sz="4800" dirty="0">
              <a:latin typeface="Georgia" panose="02040502050405020303" pitchFamily="18" charset="0"/>
            </a:endParaRPr>
          </a:p>
        </p:txBody>
      </p:sp>
      <p:sp>
        <p:nvSpPr>
          <p:cNvPr id="337" name="直接连接符 3"/>
          <p:cNvSpPr/>
          <p:nvPr/>
        </p:nvSpPr>
        <p:spPr>
          <a:xfrm>
            <a:off x="4416440" y="2757714"/>
            <a:ext cx="1" cy="1128586"/>
          </a:xfrm>
          <a:prstGeom prst="line">
            <a:avLst/>
          </a:prstGeom>
          <a:ln w="38100">
            <a:solidFill>
              <a:srgbClr val="BFBFBF"/>
            </a:solidFill>
            <a:miter/>
          </a:ln>
        </p:spPr>
        <p:txBody>
          <a:bodyPr lIns="45719" rIns="45719"/>
          <a:lstStyle/>
          <a:p>
            <a:endParaRPr/>
          </a:p>
        </p:txBody>
      </p:sp>
      <p:grpSp>
        <p:nvGrpSpPr>
          <p:cNvPr id="344" name="组合 4"/>
          <p:cNvGrpSpPr/>
          <p:nvPr/>
        </p:nvGrpSpPr>
        <p:grpSpPr>
          <a:xfrm>
            <a:off x="2699658" y="2485638"/>
            <a:ext cx="1547893" cy="1573584"/>
            <a:chOff x="0" y="0"/>
            <a:chExt cx="1547892" cy="1573583"/>
          </a:xfrm>
        </p:grpSpPr>
        <p:grpSp>
          <p:nvGrpSpPr>
            <p:cNvPr id="340" name="椭圆 5"/>
            <p:cNvGrpSpPr/>
            <p:nvPr/>
          </p:nvGrpSpPr>
          <p:grpSpPr>
            <a:xfrm>
              <a:off x="129296" y="118625"/>
              <a:ext cx="1289299" cy="1310641"/>
              <a:chOff x="0" y="0"/>
              <a:chExt cx="1289298" cy="1310639"/>
            </a:xfrm>
          </p:grpSpPr>
          <p:sp>
            <p:nvSpPr>
              <p:cNvPr id="338" name="圆形"/>
              <p:cNvSpPr/>
              <p:nvPr/>
            </p:nvSpPr>
            <p:spPr>
              <a:xfrm>
                <a:off x="0" y="10671"/>
                <a:ext cx="1289299" cy="1289298"/>
              </a:xfrm>
              <a:prstGeom prst="ellipse">
                <a:avLst/>
              </a:prstGeom>
              <a:solidFill>
                <a:schemeClr val="accent2"/>
              </a:solidFill>
              <a:ln w="12700" cap="flat">
                <a:noFill/>
                <a:miter lim="400000"/>
              </a:ln>
              <a:effectLst/>
            </p:spPr>
            <p:txBody>
              <a:bodyPr wrap="square" lIns="45719" tIns="45719" rIns="45719" bIns="45719" numCol="1" anchor="ctr">
                <a:noAutofit/>
              </a:bodyPr>
              <a:lstStyle/>
              <a:p>
                <a:pPr algn="ctr">
                  <a:defRPr sz="8000">
                    <a:solidFill>
                      <a:srgbClr val="FFFFFF"/>
                    </a:solidFill>
                  </a:defRPr>
                </a:pPr>
                <a:endParaRPr/>
              </a:p>
            </p:txBody>
          </p:sp>
          <p:sp>
            <p:nvSpPr>
              <p:cNvPr id="339" name="2"/>
              <p:cNvSpPr txBox="1"/>
              <p:nvPr/>
            </p:nvSpPr>
            <p:spPr>
              <a:xfrm>
                <a:off x="188813" y="0"/>
                <a:ext cx="911673" cy="1310640"/>
              </a:xfrm>
              <a:prstGeom prst="rect">
                <a:avLst/>
              </a:prstGeom>
              <a:noFill/>
              <a:ln w="12700" cap="flat">
                <a:noFill/>
                <a:miter lim="400000"/>
              </a:ln>
              <a:effectLst/>
            </p:spPr>
            <p:txBody>
              <a:bodyPr wrap="square" lIns="45719" tIns="45719" rIns="45719" bIns="45719" numCol="1" anchor="ctr">
                <a:spAutoFit/>
              </a:bodyPr>
              <a:lstStyle>
                <a:lvl1pPr algn="ctr">
                  <a:defRPr sz="8000">
                    <a:solidFill>
                      <a:srgbClr val="FFFFFF"/>
                    </a:solidFill>
                  </a:defRPr>
                </a:lvl1pPr>
              </a:lstStyle>
              <a:p>
                <a:r>
                  <a:rPr lang="en-US" dirty="0"/>
                  <a:t>3</a:t>
                </a:r>
                <a:endParaRPr dirty="0"/>
              </a:p>
            </p:txBody>
          </p:sp>
        </p:grpSp>
        <p:sp>
          <p:nvSpPr>
            <p:cNvPr id="341" name="椭圆 6"/>
            <p:cNvSpPr/>
            <p:nvPr/>
          </p:nvSpPr>
          <p:spPr>
            <a:xfrm>
              <a:off x="-1" y="0"/>
              <a:ext cx="1547894" cy="1547893"/>
            </a:xfrm>
            <a:prstGeom prst="ellipse">
              <a:avLst/>
            </a:prstGeom>
            <a:noFill/>
            <a:ln w="12700" cap="flat">
              <a:solidFill>
                <a:srgbClr val="D9D9D9"/>
              </a:solidFill>
              <a:prstDash val="solid"/>
              <a:miter lim="800000"/>
            </a:ln>
            <a:effectLst/>
          </p:spPr>
          <p:txBody>
            <a:bodyPr wrap="square" lIns="45719" tIns="45719" rIns="45719" bIns="45719" numCol="1" anchor="ctr">
              <a:noAutofit/>
            </a:bodyPr>
            <a:lstStyle/>
            <a:p>
              <a:pPr algn="ctr">
                <a:defRPr sz="8000">
                  <a:solidFill>
                    <a:srgbClr val="FFFFFF"/>
                  </a:solidFill>
                </a:defRPr>
              </a:pPr>
              <a:endParaRPr/>
            </a:p>
          </p:txBody>
        </p:sp>
        <p:sp>
          <p:nvSpPr>
            <p:cNvPr id="342" name="椭圆 7"/>
            <p:cNvSpPr/>
            <p:nvPr/>
          </p:nvSpPr>
          <p:spPr>
            <a:xfrm>
              <a:off x="1115473" y="1214173"/>
              <a:ext cx="359411" cy="359411"/>
            </a:xfrm>
            <a:prstGeom prst="ellipse">
              <a:avLst/>
            </a:prstGeom>
            <a:solidFill>
              <a:schemeClr val="accent1">
                <a:alpha val="80000"/>
              </a:schemeClr>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343" name="椭圆 8"/>
            <p:cNvSpPr/>
            <p:nvPr/>
          </p:nvSpPr>
          <p:spPr>
            <a:xfrm>
              <a:off x="129295" y="34341"/>
              <a:ext cx="226115" cy="226115"/>
            </a:xfrm>
            <a:prstGeom prst="ellipse">
              <a:avLst/>
            </a:prstGeom>
            <a:solidFill>
              <a:schemeClr val="accent1">
                <a:alpha val="80000"/>
              </a:schemeClr>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6" name="Slide Number Placeholder 3"/>
          <p:cNvSpPr txBox="1">
            <a:spLocks noGrp="1"/>
          </p:cNvSpPr>
          <p:nvPr>
            <p:ph type="sldNum" sz="quarter" idx="2"/>
          </p:nvPr>
        </p:nvSpPr>
        <p:spPr>
          <a:xfrm>
            <a:off x="11623603" y="454228"/>
            <a:ext cx="127001" cy="135547"/>
          </a:xfrm>
          <a:prstGeom prst="rect">
            <a:avLst/>
          </a:prstGeom>
        </p:spPr>
        <p:txBody>
          <a:bodyPr/>
          <a:lstStyle>
            <a:lvl1pPr>
              <a:defRPr>
                <a:latin typeface="Arial" panose="020B0604020202020204"/>
                <a:ea typeface="Arial" panose="020B0604020202020204"/>
                <a:cs typeface="Arial" panose="020B0604020202020204"/>
                <a:sym typeface="Arial" panose="020B0604020202020204"/>
              </a:defRPr>
            </a:lvl1pPr>
          </a:lstStyle>
          <a:p>
            <a:fld id="{86CB4B4D-7CA3-9044-876B-883B54F8677D}" type="slidenum">
              <a:rPr/>
              <a:t>21</a:t>
            </a:fld>
            <a:endParaRPr/>
          </a:p>
        </p:txBody>
      </p:sp>
      <p:sp>
        <p:nvSpPr>
          <p:cNvPr id="362" name="文本占位符 17"/>
          <p:cNvSpPr txBox="1"/>
          <p:nvPr/>
        </p:nvSpPr>
        <p:spPr>
          <a:xfrm>
            <a:off x="356364" y="355161"/>
            <a:ext cx="9253758" cy="617220"/>
          </a:xfrm>
          <a:prstGeom prst="rect">
            <a:avLst/>
          </a:prstGeom>
          <a:ln w="12700">
            <a:miter lim="400000"/>
          </a:ln>
        </p:spPr>
        <p:txBody>
          <a:bodyPr wrap="square" lIns="45719" rIns="45719">
            <a:spAutoFit/>
          </a:bodyPr>
          <a:lstStyle>
            <a:lvl1pPr>
              <a:lnSpc>
                <a:spcPct val="90000"/>
              </a:lnSpc>
              <a:spcBef>
                <a:spcPts val="1000"/>
              </a:spcBef>
              <a:defRPr sz="2000"/>
            </a:lvl1pPr>
          </a:lstStyle>
          <a:p>
            <a:pPr>
              <a:defRPr>
                <a:latin typeface="Arial" panose="020B0604020202020204"/>
                <a:ea typeface="Arial" panose="020B0604020202020204"/>
                <a:cs typeface="Arial" panose="020B0604020202020204"/>
                <a:sym typeface="Arial" panose="020B0604020202020204"/>
              </a:defRPr>
            </a:pPr>
            <a:r>
              <a:rPr kumimoji="1" lang="en-US" altLang="zh-CN" sz="3800" b="1" dirty="0">
                <a:latin typeface="Georgia" panose="02040502050405020303" pitchFamily="18" charset="0"/>
              </a:rPr>
              <a:t>Exact Algorithm</a:t>
            </a:r>
            <a:endParaRPr kumimoji="1" lang="en-US" altLang="zh-CN" sz="3800" b="1" dirty="0">
              <a:latin typeface="Georgia" panose="02040502050405020303" pitchFamily="18" charset="0"/>
              <a:ea typeface="微软雅黑" panose="020B0503020204020204" charset="-122"/>
              <a:cs typeface="微软雅黑" panose="020B0503020204020204" charset="-122"/>
              <a:sym typeface="微软雅黑" panose="020B0503020204020204" charset="-122"/>
            </a:endParaRPr>
          </a:p>
        </p:txBody>
      </p:sp>
      <p:sp>
        <p:nvSpPr>
          <p:cNvPr id="2" name="内容占位符 2"/>
          <p:cNvSpPr txBox="1"/>
          <p:nvPr/>
        </p:nvSpPr>
        <p:spPr>
          <a:xfrm>
            <a:off x="6800601" y="1852526"/>
            <a:ext cx="5186681" cy="3538068"/>
          </a:xfrm>
          <a:prstGeom prst="rect">
            <a:avLst/>
          </a:prstGeom>
          <a:ln w="12700">
            <a:miter lim="400000"/>
          </a:ln>
        </p:spPr>
        <p:txBody>
          <a:bodyPr lIns="0" tIns="0" rIns="0" bIns="0" anchor="ctr">
            <a:normAutofit/>
          </a:bodyPr>
          <a:lstStyle>
            <a:lvl1pPr marL="0" marR="0" indent="0" algn="l" defTabSz="914400" rtl="0" latinLnBrk="0">
              <a:lnSpc>
                <a:spcPct val="90000"/>
              </a:lnSpc>
              <a:spcBef>
                <a:spcPts val="1000"/>
              </a:spcBef>
              <a:spcAft>
                <a:spcPts val="0"/>
              </a:spcAft>
              <a:buClrTx/>
              <a:buSzTx/>
              <a:buFontTx/>
              <a:buNone/>
              <a:defRPr sz="2000" b="0" i="0" u="none" strike="noStrike" cap="none" spc="0" baseline="0">
                <a:ln>
                  <a:noFill/>
                </a:ln>
                <a:solidFill>
                  <a:srgbClr val="404040"/>
                </a:solidFill>
                <a:uFillTx/>
                <a:latin typeface="微软雅黑" panose="020B0503020204020204" charset="-122"/>
                <a:ea typeface="微软雅黑" panose="020B0503020204020204" charset="-122"/>
                <a:cs typeface="微软雅黑" panose="020B0503020204020204" charset="-122"/>
                <a:sym typeface="微软雅黑" panose="020B0503020204020204" charset="-122"/>
              </a:defRPr>
            </a:lvl1pPr>
            <a:lvl2pPr marL="685800" marR="0" indent="-228600" algn="l" defTabSz="914400" rtl="0" latinLnBrk="0">
              <a:lnSpc>
                <a:spcPct val="90000"/>
              </a:lnSpc>
              <a:spcBef>
                <a:spcPts val="1000"/>
              </a:spcBef>
              <a:spcAft>
                <a:spcPts val="0"/>
              </a:spcAft>
              <a:buClrTx/>
              <a:buSzPct val="100000"/>
              <a:buFontTx/>
              <a:buChar char="•"/>
              <a:defRPr sz="2000" b="0" i="0" u="none" strike="noStrike" cap="none" spc="0" baseline="0">
                <a:ln>
                  <a:noFill/>
                </a:ln>
                <a:solidFill>
                  <a:srgbClr val="404040"/>
                </a:solidFill>
                <a:uFillTx/>
                <a:latin typeface="微软雅黑" panose="020B0503020204020204" charset="-122"/>
                <a:ea typeface="微软雅黑" panose="020B0503020204020204" charset="-122"/>
                <a:cs typeface="微软雅黑" panose="020B0503020204020204" charset="-122"/>
                <a:sym typeface="微软雅黑" panose="020B0503020204020204" charset="-122"/>
              </a:defRPr>
            </a:lvl2pPr>
            <a:lvl3pPr marL="1168400" marR="0" indent="-254000" algn="l" defTabSz="914400" rtl="0" latinLnBrk="0">
              <a:lnSpc>
                <a:spcPct val="90000"/>
              </a:lnSpc>
              <a:spcBef>
                <a:spcPts val="1000"/>
              </a:spcBef>
              <a:spcAft>
                <a:spcPts val="0"/>
              </a:spcAft>
              <a:buClrTx/>
              <a:buSzPct val="100000"/>
              <a:buFontTx/>
              <a:buChar char="•"/>
              <a:defRPr sz="2000" b="0" i="0" u="none" strike="noStrike" cap="none" spc="0" baseline="0">
                <a:ln>
                  <a:noFill/>
                </a:ln>
                <a:solidFill>
                  <a:srgbClr val="404040"/>
                </a:solidFill>
                <a:uFillTx/>
                <a:latin typeface="微软雅黑" panose="020B0503020204020204" charset="-122"/>
                <a:ea typeface="微软雅黑" panose="020B0503020204020204" charset="-122"/>
                <a:cs typeface="微软雅黑" panose="020B0503020204020204" charset="-122"/>
                <a:sym typeface="微软雅黑" panose="020B0503020204020204" charset="-122"/>
              </a:defRPr>
            </a:lvl3pPr>
            <a:lvl4pPr marL="1657350" marR="0" indent="-285750" algn="l" defTabSz="914400" rtl="0" latinLnBrk="0">
              <a:lnSpc>
                <a:spcPct val="90000"/>
              </a:lnSpc>
              <a:spcBef>
                <a:spcPts val="1000"/>
              </a:spcBef>
              <a:spcAft>
                <a:spcPts val="0"/>
              </a:spcAft>
              <a:buClrTx/>
              <a:buSzPct val="100000"/>
              <a:buFontTx/>
              <a:buChar char="•"/>
              <a:defRPr sz="2000" b="0" i="0" u="none" strike="noStrike" cap="none" spc="0" baseline="0">
                <a:ln>
                  <a:noFill/>
                </a:ln>
                <a:solidFill>
                  <a:srgbClr val="404040"/>
                </a:solidFill>
                <a:uFillTx/>
                <a:latin typeface="微软雅黑" panose="020B0503020204020204" charset="-122"/>
                <a:ea typeface="微软雅黑" panose="020B0503020204020204" charset="-122"/>
                <a:cs typeface="微软雅黑" panose="020B0503020204020204" charset="-122"/>
                <a:sym typeface="微软雅黑" panose="020B0503020204020204" charset="-122"/>
              </a:defRPr>
            </a:lvl4pPr>
            <a:lvl5pPr marL="2114550" marR="0" indent="-285750" algn="l" defTabSz="914400" rtl="0" latinLnBrk="0">
              <a:lnSpc>
                <a:spcPct val="90000"/>
              </a:lnSpc>
              <a:spcBef>
                <a:spcPts val="1000"/>
              </a:spcBef>
              <a:spcAft>
                <a:spcPts val="0"/>
              </a:spcAft>
              <a:buClrTx/>
              <a:buSzPct val="100000"/>
              <a:buFontTx/>
              <a:buChar char="•"/>
              <a:defRPr sz="2000" b="0" i="0" u="none" strike="noStrike" cap="none" spc="0" baseline="0">
                <a:ln>
                  <a:noFill/>
                </a:ln>
                <a:solidFill>
                  <a:srgbClr val="404040"/>
                </a:solidFill>
                <a:uFillTx/>
                <a:latin typeface="微软雅黑" panose="020B0503020204020204" charset="-122"/>
                <a:ea typeface="微软雅黑" panose="020B0503020204020204" charset="-122"/>
                <a:cs typeface="微软雅黑" panose="020B0503020204020204" charset="-122"/>
                <a:sym typeface="微软雅黑" panose="020B0503020204020204" charset="-122"/>
              </a:defRPr>
            </a:lvl5pPr>
            <a:lvl6pPr marL="2590800" marR="0" indent="-304800" algn="l" defTabSz="914400" rtl="0" latinLnBrk="0">
              <a:lnSpc>
                <a:spcPct val="90000"/>
              </a:lnSpc>
              <a:spcBef>
                <a:spcPts val="1000"/>
              </a:spcBef>
              <a:spcAft>
                <a:spcPts val="0"/>
              </a:spcAft>
              <a:buClrTx/>
              <a:buSzPct val="100000"/>
              <a:buFont typeface="Arial" panose="020B0604020202020204"/>
              <a:buChar char="•"/>
              <a:defRPr sz="2400" b="0" i="0" u="none" strike="noStrike" cap="none" spc="0" baseline="0">
                <a:ln>
                  <a:noFill/>
                </a:ln>
                <a:solidFill>
                  <a:srgbClr val="000000"/>
                </a:solidFill>
                <a:uFillTx/>
                <a:latin typeface="Lato"/>
                <a:ea typeface="Lato"/>
                <a:cs typeface="Lato"/>
                <a:sym typeface="Lato"/>
              </a:defRPr>
            </a:lvl6pPr>
            <a:lvl7pPr marL="3048000" marR="0" indent="-304800" algn="l" defTabSz="914400" rtl="0" latinLnBrk="0">
              <a:lnSpc>
                <a:spcPct val="90000"/>
              </a:lnSpc>
              <a:spcBef>
                <a:spcPts val="1000"/>
              </a:spcBef>
              <a:spcAft>
                <a:spcPts val="0"/>
              </a:spcAft>
              <a:buClrTx/>
              <a:buSzPct val="100000"/>
              <a:buFont typeface="Arial" panose="020B0604020202020204"/>
              <a:buChar char="•"/>
              <a:defRPr sz="2400" b="0" i="0" u="none" strike="noStrike" cap="none" spc="0" baseline="0">
                <a:ln>
                  <a:noFill/>
                </a:ln>
                <a:solidFill>
                  <a:srgbClr val="000000"/>
                </a:solidFill>
                <a:uFillTx/>
                <a:latin typeface="Lato"/>
                <a:ea typeface="Lato"/>
                <a:cs typeface="Lato"/>
                <a:sym typeface="Lato"/>
              </a:defRPr>
            </a:lvl7pPr>
            <a:lvl8pPr marL="3505200" marR="0" indent="-304800" algn="l" defTabSz="914400" rtl="0" latinLnBrk="0">
              <a:lnSpc>
                <a:spcPct val="90000"/>
              </a:lnSpc>
              <a:spcBef>
                <a:spcPts val="1000"/>
              </a:spcBef>
              <a:spcAft>
                <a:spcPts val="0"/>
              </a:spcAft>
              <a:buClrTx/>
              <a:buSzPct val="100000"/>
              <a:buFont typeface="Arial" panose="020B0604020202020204"/>
              <a:buChar char="•"/>
              <a:defRPr sz="2400" b="0" i="0" u="none" strike="noStrike" cap="none" spc="0" baseline="0">
                <a:ln>
                  <a:noFill/>
                </a:ln>
                <a:solidFill>
                  <a:srgbClr val="000000"/>
                </a:solidFill>
                <a:uFillTx/>
                <a:latin typeface="Lato"/>
                <a:ea typeface="Lato"/>
                <a:cs typeface="Lato"/>
                <a:sym typeface="Lato"/>
              </a:defRPr>
            </a:lvl8pPr>
            <a:lvl9pPr marL="3962400" marR="0" indent="-304800" algn="l" defTabSz="914400" rtl="0" latinLnBrk="0">
              <a:lnSpc>
                <a:spcPct val="90000"/>
              </a:lnSpc>
              <a:spcBef>
                <a:spcPts val="1000"/>
              </a:spcBef>
              <a:spcAft>
                <a:spcPts val="0"/>
              </a:spcAft>
              <a:buClrTx/>
              <a:buSzPct val="100000"/>
              <a:buFont typeface="Arial" panose="020B0604020202020204"/>
              <a:buChar char="•"/>
              <a:defRPr sz="2400" b="0" i="0" u="none" strike="noStrike" cap="none" spc="0" baseline="0">
                <a:ln>
                  <a:noFill/>
                </a:ln>
                <a:solidFill>
                  <a:srgbClr val="000000"/>
                </a:solidFill>
                <a:uFillTx/>
                <a:latin typeface="Lato"/>
                <a:ea typeface="Lato"/>
                <a:cs typeface="Lato"/>
                <a:sym typeface="Lato"/>
              </a:defRPr>
            </a:lvl9pPr>
          </a:lstStyle>
          <a:p>
            <a:pPr marL="342900" indent="-342900" hangingPunct="1">
              <a:lnSpc>
                <a:spcPct val="150000"/>
              </a:lnSpc>
              <a:buFont typeface="Arial" panose="020B0604020202020204" pitchFamily="34" charset="0"/>
              <a:buChar char="•"/>
            </a:pPr>
            <a:r>
              <a:rPr kumimoji="1" lang="en-US" altLang="zh-CN" sz="2400" dirty="0">
                <a:solidFill>
                  <a:schemeClr val="tx1"/>
                </a:solidFill>
                <a:latin typeface="Georgia" panose="02040502050405020303" pitchFamily="18" charset="0"/>
              </a:rPr>
              <a:t>Guarantee finding the perfect, optimal solution</a:t>
            </a:r>
          </a:p>
          <a:p>
            <a:pPr marL="342900" indent="-342900" hangingPunct="1">
              <a:lnSpc>
                <a:spcPct val="150000"/>
              </a:lnSpc>
              <a:buFont typeface="Arial" panose="020B0604020202020204" pitchFamily="34" charset="0"/>
              <a:buChar char="•"/>
            </a:pPr>
            <a:r>
              <a:rPr kumimoji="1" lang="en-US" altLang="zh-CN" sz="2400" dirty="0">
                <a:solidFill>
                  <a:schemeClr val="tx1"/>
                </a:solidFill>
                <a:latin typeface="Georgia" panose="02040502050405020303" pitchFamily="18" charset="0"/>
              </a:rPr>
              <a:t>Systematically checking all possible options</a:t>
            </a:r>
          </a:p>
          <a:p>
            <a:pPr marL="342900" indent="-342900" hangingPunct="1">
              <a:lnSpc>
                <a:spcPct val="150000"/>
              </a:lnSpc>
              <a:buFont typeface="Arial" panose="020B0604020202020204" pitchFamily="34" charset="0"/>
              <a:buChar char="•"/>
            </a:pPr>
            <a:r>
              <a:rPr kumimoji="1" lang="en-US" altLang="zh-CN" sz="2400" dirty="0">
                <a:solidFill>
                  <a:schemeClr val="tx1"/>
                </a:solidFill>
                <a:latin typeface="Georgia" panose="02040502050405020303" pitchFamily="18" charset="0"/>
              </a:rPr>
              <a:t>Very precise, but computationally intensive</a:t>
            </a:r>
            <a:endParaRPr kumimoji="1" lang="zh-CN" altLang="en-US" sz="2400" dirty="0">
              <a:solidFill>
                <a:schemeClr val="tx1"/>
              </a:solidFill>
              <a:latin typeface="Georgia" panose="02040502050405020303" pitchFamily="18" charset="0"/>
            </a:endParaRPr>
          </a:p>
        </p:txBody>
      </p:sp>
      <p:pic>
        <p:nvPicPr>
          <p:cNvPr id="3" name="图片 2"/>
          <p:cNvPicPr>
            <a:picLocks noChangeAspect="1"/>
          </p:cNvPicPr>
          <p:nvPr/>
        </p:nvPicPr>
        <p:blipFill>
          <a:blip r:embed="rId3"/>
          <a:stretch>
            <a:fillRect/>
          </a:stretch>
        </p:blipFill>
        <p:spPr>
          <a:xfrm>
            <a:off x="204718" y="2515347"/>
            <a:ext cx="6227752" cy="2045389"/>
          </a:xfrm>
          <a:prstGeom prst="rect">
            <a:avLst/>
          </a:prstGeom>
        </p:spPr>
      </p:pic>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6" name="Slide Number Placeholder 3"/>
          <p:cNvSpPr txBox="1">
            <a:spLocks noGrp="1"/>
          </p:cNvSpPr>
          <p:nvPr>
            <p:ph type="sldNum" sz="quarter" idx="2"/>
          </p:nvPr>
        </p:nvSpPr>
        <p:spPr>
          <a:xfrm>
            <a:off x="11623603" y="454228"/>
            <a:ext cx="127001" cy="135547"/>
          </a:xfrm>
          <a:prstGeom prst="rect">
            <a:avLst/>
          </a:prstGeom>
        </p:spPr>
        <p:txBody>
          <a:bodyPr/>
          <a:lstStyle>
            <a:lvl1pPr>
              <a:defRPr>
                <a:latin typeface="Arial" panose="020B0604020202020204"/>
                <a:ea typeface="Arial" panose="020B0604020202020204"/>
                <a:cs typeface="Arial" panose="020B0604020202020204"/>
                <a:sym typeface="Arial" panose="020B0604020202020204"/>
              </a:defRPr>
            </a:lvl1pPr>
          </a:lstStyle>
          <a:p>
            <a:fld id="{86CB4B4D-7CA3-9044-876B-883B54F8677D}" type="slidenum">
              <a:rPr/>
              <a:t>22</a:t>
            </a:fld>
            <a:endParaRPr/>
          </a:p>
        </p:txBody>
      </p:sp>
      <p:sp>
        <p:nvSpPr>
          <p:cNvPr id="362" name="文本占位符 17"/>
          <p:cNvSpPr txBox="1"/>
          <p:nvPr/>
        </p:nvSpPr>
        <p:spPr>
          <a:xfrm>
            <a:off x="356364" y="355161"/>
            <a:ext cx="9253758" cy="617220"/>
          </a:xfrm>
          <a:prstGeom prst="rect">
            <a:avLst/>
          </a:prstGeom>
          <a:ln w="12700">
            <a:miter lim="400000"/>
          </a:ln>
        </p:spPr>
        <p:txBody>
          <a:bodyPr wrap="square" lIns="45719" rIns="45719">
            <a:spAutoFit/>
          </a:bodyPr>
          <a:lstStyle>
            <a:lvl1pPr>
              <a:lnSpc>
                <a:spcPct val="90000"/>
              </a:lnSpc>
              <a:spcBef>
                <a:spcPts val="1000"/>
              </a:spcBef>
              <a:defRPr sz="2000"/>
            </a:lvl1pPr>
          </a:lstStyle>
          <a:p>
            <a:pPr>
              <a:defRPr>
                <a:latin typeface="Arial" panose="020B0604020202020204"/>
                <a:ea typeface="Arial" panose="020B0604020202020204"/>
                <a:cs typeface="Arial" panose="020B0604020202020204"/>
                <a:sym typeface="Arial" panose="020B0604020202020204"/>
              </a:defRPr>
            </a:pPr>
            <a:r>
              <a:rPr kumimoji="1" lang="en-US" altLang="zh-CN" sz="3800" b="1" dirty="0">
                <a:latin typeface="Georgia" panose="02040502050405020303" pitchFamily="18" charset="0"/>
              </a:rPr>
              <a:t>Dynamic Programming (DP)</a:t>
            </a:r>
            <a:endParaRPr kumimoji="1" lang="en-US" altLang="zh-CN" sz="3800" b="1" dirty="0">
              <a:latin typeface="Georgia" panose="02040502050405020303" pitchFamily="18" charset="0"/>
              <a:ea typeface="微软雅黑" panose="020B0503020204020204" charset="-122"/>
              <a:cs typeface="微软雅黑" panose="020B0503020204020204" charset="-122"/>
              <a:sym typeface="微软雅黑" panose="020B0503020204020204" charset="-122"/>
            </a:endParaRPr>
          </a:p>
        </p:txBody>
      </p:sp>
      <p:sp>
        <p:nvSpPr>
          <p:cNvPr id="2" name="内容占位符 2"/>
          <p:cNvSpPr txBox="1"/>
          <p:nvPr/>
        </p:nvSpPr>
        <p:spPr>
          <a:xfrm>
            <a:off x="582648" y="1733262"/>
            <a:ext cx="11026703" cy="4351338"/>
          </a:xfrm>
          <a:prstGeom prst="rect">
            <a:avLst/>
          </a:prstGeom>
          <a:ln w="12700">
            <a:miter lim="400000"/>
          </a:ln>
        </p:spPr>
        <p:txBody>
          <a:bodyPr lIns="0" tIns="0" rIns="0" bIns="0" anchor="ctr">
            <a:normAutofit lnSpcReduction="10000"/>
          </a:bodyPr>
          <a:lstStyle>
            <a:lvl1pPr marL="0" marR="0" indent="0" algn="l" defTabSz="914400" rtl="0" latinLnBrk="0">
              <a:lnSpc>
                <a:spcPct val="90000"/>
              </a:lnSpc>
              <a:spcBef>
                <a:spcPts val="1000"/>
              </a:spcBef>
              <a:spcAft>
                <a:spcPts val="0"/>
              </a:spcAft>
              <a:buClrTx/>
              <a:buSzTx/>
              <a:buFontTx/>
              <a:buNone/>
              <a:defRPr sz="2000" b="0" i="0" u="none" strike="noStrike" cap="none" spc="0" baseline="0">
                <a:ln>
                  <a:noFill/>
                </a:ln>
                <a:solidFill>
                  <a:srgbClr val="404040"/>
                </a:solidFill>
                <a:uFillTx/>
                <a:latin typeface="微软雅黑" panose="020B0503020204020204" charset="-122"/>
                <a:ea typeface="微软雅黑" panose="020B0503020204020204" charset="-122"/>
                <a:cs typeface="微软雅黑" panose="020B0503020204020204" charset="-122"/>
                <a:sym typeface="微软雅黑" panose="020B0503020204020204" charset="-122"/>
              </a:defRPr>
            </a:lvl1pPr>
            <a:lvl2pPr marL="685800" marR="0" indent="-228600" algn="l" defTabSz="914400" rtl="0" latinLnBrk="0">
              <a:lnSpc>
                <a:spcPct val="90000"/>
              </a:lnSpc>
              <a:spcBef>
                <a:spcPts val="1000"/>
              </a:spcBef>
              <a:spcAft>
                <a:spcPts val="0"/>
              </a:spcAft>
              <a:buClrTx/>
              <a:buSzPct val="100000"/>
              <a:buFontTx/>
              <a:buChar char="•"/>
              <a:defRPr sz="2000" b="0" i="0" u="none" strike="noStrike" cap="none" spc="0" baseline="0">
                <a:ln>
                  <a:noFill/>
                </a:ln>
                <a:solidFill>
                  <a:srgbClr val="404040"/>
                </a:solidFill>
                <a:uFillTx/>
                <a:latin typeface="微软雅黑" panose="020B0503020204020204" charset="-122"/>
                <a:ea typeface="微软雅黑" panose="020B0503020204020204" charset="-122"/>
                <a:cs typeface="微软雅黑" panose="020B0503020204020204" charset="-122"/>
                <a:sym typeface="微软雅黑" panose="020B0503020204020204" charset="-122"/>
              </a:defRPr>
            </a:lvl2pPr>
            <a:lvl3pPr marL="1168400" marR="0" indent="-254000" algn="l" defTabSz="914400" rtl="0" latinLnBrk="0">
              <a:lnSpc>
                <a:spcPct val="90000"/>
              </a:lnSpc>
              <a:spcBef>
                <a:spcPts val="1000"/>
              </a:spcBef>
              <a:spcAft>
                <a:spcPts val="0"/>
              </a:spcAft>
              <a:buClrTx/>
              <a:buSzPct val="100000"/>
              <a:buFontTx/>
              <a:buChar char="•"/>
              <a:defRPr sz="2000" b="0" i="0" u="none" strike="noStrike" cap="none" spc="0" baseline="0">
                <a:ln>
                  <a:noFill/>
                </a:ln>
                <a:solidFill>
                  <a:srgbClr val="404040"/>
                </a:solidFill>
                <a:uFillTx/>
                <a:latin typeface="微软雅黑" panose="020B0503020204020204" charset="-122"/>
                <a:ea typeface="微软雅黑" panose="020B0503020204020204" charset="-122"/>
                <a:cs typeface="微软雅黑" panose="020B0503020204020204" charset="-122"/>
                <a:sym typeface="微软雅黑" panose="020B0503020204020204" charset="-122"/>
              </a:defRPr>
            </a:lvl3pPr>
            <a:lvl4pPr marL="1657350" marR="0" indent="-285750" algn="l" defTabSz="914400" rtl="0" latinLnBrk="0">
              <a:lnSpc>
                <a:spcPct val="90000"/>
              </a:lnSpc>
              <a:spcBef>
                <a:spcPts val="1000"/>
              </a:spcBef>
              <a:spcAft>
                <a:spcPts val="0"/>
              </a:spcAft>
              <a:buClrTx/>
              <a:buSzPct val="100000"/>
              <a:buFontTx/>
              <a:buChar char="•"/>
              <a:defRPr sz="2000" b="0" i="0" u="none" strike="noStrike" cap="none" spc="0" baseline="0">
                <a:ln>
                  <a:noFill/>
                </a:ln>
                <a:solidFill>
                  <a:srgbClr val="404040"/>
                </a:solidFill>
                <a:uFillTx/>
                <a:latin typeface="微软雅黑" panose="020B0503020204020204" charset="-122"/>
                <a:ea typeface="微软雅黑" panose="020B0503020204020204" charset="-122"/>
                <a:cs typeface="微软雅黑" panose="020B0503020204020204" charset="-122"/>
                <a:sym typeface="微软雅黑" panose="020B0503020204020204" charset="-122"/>
              </a:defRPr>
            </a:lvl4pPr>
            <a:lvl5pPr marL="2114550" marR="0" indent="-285750" algn="l" defTabSz="914400" rtl="0" latinLnBrk="0">
              <a:lnSpc>
                <a:spcPct val="90000"/>
              </a:lnSpc>
              <a:spcBef>
                <a:spcPts val="1000"/>
              </a:spcBef>
              <a:spcAft>
                <a:spcPts val="0"/>
              </a:spcAft>
              <a:buClrTx/>
              <a:buSzPct val="100000"/>
              <a:buFontTx/>
              <a:buChar char="•"/>
              <a:defRPr sz="2000" b="0" i="0" u="none" strike="noStrike" cap="none" spc="0" baseline="0">
                <a:ln>
                  <a:noFill/>
                </a:ln>
                <a:solidFill>
                  <a:srgbClr val="404040"/>
                </a:solidFill>
                <a:uFillTx/>
                <a:latin typeface="微软雅黑" panose="020B0503020204020204" charset="-122"/>
                <a:ea typeface="微软雅黑" panose="020B0503020204020204" charset="-122"/>
                <a:cs typeface="微软雅黑" panose="020B0503020204020204" charset="-122"/>
                <a:sym typeface="微软雅黑" panose="020B0503020204020204" charset="-122"/>
              </a:defRPr>
            </a:lvl5pPr>
            <a:lvl6pPr marL="2590800" marR="0" indent="-304800" algn="l" defTabSz="914400" rtl="0" latinLnBrk="0">
              <a:lnSpc>
                <a:spcPct val="90000"/>
              </a:lnSpc>
              <a:spcBef>
                <a:spcPts val="1000"/>
              </a:spcBef>
              <a:spcAft>
                <a:spcPts val="0"/>
              </a:spcAft>
              <a:buClrTx/>
              <a:buSzPct val="100000"/>
              <a:buFont typeface="Arial" panose="020B0604020202020204"/>
              <a:buChar char="•"/>
              <a:defRPr sz="2400" b="0" i="0" u="none" strike="noStrike" cap="none" spc="0" baseline="0">
                <a:ln>
                  <a:noFill/>
                </a:ln>
                <a:solidFill>
                  <a:srgbClr val="000000"/>
                </a:solidFill>
                <a:uFillTx/>
                <a:latin typeface="Lato"/>
                <a:ea typeface="Lato"/>
                <a:cs typeface="Lato"/>
                <a:sym typeface="Lato"/>
              </a:defRPr>
            </a:lvl6pPr>
            <a:lvl7pPr marL="3048000" marR="0" indent="-304800" algn="l" defTabSz="914400" rtl="0" latinLnBrk="0">
              <a:lnSpc>
                <a:spcPct val="90000"/>
              </a:lnSpc>
              <a:spcBef>
                <a:spcPts val="1000"/>
              </a:spcBef>
              <a:spcAft>
                <a:spcPts val="0"/>
              </a:spcAft>
              <a:buClrTx/>
              <a:buSzPct val="100000"/>
              <a:buFont typeface="Arial" panose="020B0604020202020204"/>
              <a:buChar char="•"/>
              <a:defRPr sz="2400" b="0" i="0" u="none" strike="noStrike" cap="none" spc="0" baseline="0">
                <a:ln>
                  <a:noFill/>
                </a:ln>
                <a:solidFill>
                  <a:srgbClr val="000000"/>
                </a:solidFill>
                <a:uFillTx/>
                <a:latin typeface="Lato"/>
                <a:ea typeface="Lato"/>
                <a:cs typeface="Lato"/>
                <a:sym typeface="Lato"/>
              </a:defRPr>
            </a:lvl7pPr>
            <a:lvl8pPr marL="3505200" marR="0" indent="-304800" algn="l" defTabSz="914400" rtl="0" latinLnBrk="0">
              <a:lnSpc>
                <a:spcPct val="90000"/>
              </a:lnSpc>
              <a:spcBef>
                <a:spcPts val="1000"/>
              </a:spcBef>
              <a:spcAft>
                <a:spcPts val="0"/>
              </a:spcAft>
              <a:buClrTx/>
              <a:buSzPct val="100000"/>
              <a:buFont typeface="Arial" panose="020B0604020202020204"/>
              <a:buChar char="•"/>
              <a:defRPr sz="2400" b="0" i="0" u="none" strike="noStrike" cap="none" spc="0" baseline="0">
                <a:ln>
                  <a:noFill/>
                </a:ln>
                <a:solidFill>
                  <a:srgbClr val="000000"/>
                </a:solidFill>
                <a:uFillTx/>
                <a:latin typeface="Lato"/>
                <a:ea typeface="Lato"/>
                <a:cs typeface="Lato"/>
                <a:sym typeface="Lato"/>
              </a:defRPr>
            </a:lvl8pPr>
            <a:lvl9pPr marL="3962400" marR="0" indent="-304800" algn="l" defTabSz="914400" rtl="0" latinLnBrk="0">
              <a:lnSpc>
                <a:spcPct val="90000"/>
              </a:lnSpc>
              <a:spcBef>
                <a:spcPts val="1000"/>
              </a:spcBef>
              <a:spcAft>
                <a:spcPts val="0"/>
              </a:spcAft>
              <a:buClrTx/>
              <a:buSzPct val="100000"/>
              <a:buFont typeface="Arial" panose="020B0604020202020204"/>
              <a:buChar char="•"/>
              <a:defRPr sz="2400" b="0" i="0" u="none" strike="noStrike" cap="none" spc="0" baseline="0">
                <a:ln>
                  <a:noFill/>
                </a:ln>
                <a:solidFill>
                  <a:srgbClr val="000000"/>
                </a:solidFill>
                <a:uFillTx/>
                <a:latin typeface="Lato"/>
                <a:ea typeface="Lato"/>
                <a:cs typeface="Lato"/>
                <a:sym typeface="Lato"/>
              </a:defRPr>
            </a:lvl9pPr>
          </a:lstStyle>
          <a:p>
            <a:pPr hangingPunct="1">
              <a:lnSpc>
                <a:spcPct val="150000"/>
              </a:lnSpc>
            </a:pPr>
            <a:r>
              <a:rPr kumimoji="1" lang="en-US" altLang="zh-CN" sz="2400" b="1" dirty="0">
                <a:latin typeface="Georgia" panose="02040502050405020303" pitchFamily="18" charset="0"/>
              </a:rPr>
              <a:t>What is </a:t>
            </a:r>
            <a:r>
              <a:rPr lang="en-US" altLang="zh-CN" sz="2400" b="1" dirty="0">
                <a:solidFill>
                  <a:srgbClr val="0D0D0D"/>
                </a:solidFill>
                <a:latin typeface="Georgia" panose="02040502050405020303" pitchFamily="18" charset="0"/>
              </a:rPr>
              <a:t>Dynamic Programming?</a:t>
            </a:r>
          </a:p>
          <a:p>
            <a:pPr hangingPunct="1">
              <a:lnSpc>
                <a:spcPct val="150000"/>
              </a:lnSpc>
            </a:pPr>
            <a:endParaRPr kumimoji="1" lang="en-US" altLang="zh-CN" sz="2400" dirty="0">
              <a:solidFill>
                <a:srgbClr val="0D0D0D"/>
              </a:solidFill>
              <a:latin typeface="Georgia" panose="02040502050405020303" pitchFamily="18" charset="0"/>
            </a:endParaRPr>
          </a:p>
          <a:p>
            <a:pPr lvl="1" hangingPunct="1">
              <a:lnSpc>
                <a:spcPct val="150000"/>
              </a:lnSpc>
            </a:pPr>
            <a:r>
              <a:rPr lang="en-US" altLang="zh-CN" sz="2400" dirty="0">
                <a:solidFill>
                  <a:schemeClr val="bg1">
                    <a:lumMod val="10000"/>
                  </a:schemeClr>
                </a:solidFill>
                <a:latin typeface="Georgia" panose="02040502050405020303" pitchFamily="18" charset="0"/>
                <a:ea typeface="等线" panose="02010600030101010101" pitchFamily="2" charset="-122"/>
              </a:rPr>
              <a:t>A</a:t>
            </a:r>
            <a:r>
              <a:rPr lang="en-US" altLang="zh-CN" sz="2400" dirty="0">
                <a:solidFill>
                  <a:schemeClr val="bg1">
                    <a:lumMod val="10000"/>
                  </a:schemeClr>
                </a:solidFill>
                <a:effectLst/>
                <a:latin typeface="Georgia" panose="02040502050405020303" pitchFamily="18" charset="0"/>
                <a:ea typeface="等线" panose="02010600030101010101" pitchFamily="2" charset="-122"/>
              </a:rPr>
              <a:t> subclass of Exact Algorithms</a:t>
            </a:r>
            <a:r>
              <a:rPr lang="zh-CN" altLang="zh-CN" sz="2400" dirty="0">
                <a:solidFill>
                  <a:schemeClr val="bg1">
                    <a:lumMod val="10000"/>
                  </a:schemeClr>
                </a:solidFill>
                <a:effectLst/>
                <a:latin typeface="Georgia" panose="02040502050405020303" pitchFamily="18" charset="0"/>
              </a:rPr>
              <a:t> </a:t>
            </a:r>
            <a:endParaRPr lang="en-US" altLang="zh-CN" sz="2400" dirty="0">
              <a:solidFill>
                <a:schemeClr val="bg1">
                  <a:lumMod val="10000"/>
                </a:schemeClr>
              </a:solidFill>
              <a:effectLst/>
              <a:latin typeface="Georgia" panose="02040502050405020303" pitchFamily="18" charset="0"/>
            </a:endParaRPr>
          </a:p>
          <a:p>
            <a:pPr lvl="1" hangingPunct="1">
              <a:lnSpc>
                <a:spcPct val="150000"/>
              </a:lnSpc>
            </a:pPr>
            <a:r>
              <a:rPr kumimoji="1" lang="en-US" altLang="zh-CN" sz="2400" dirty="0">
                <a:solidFill>
                  <a:srgbClr val="0D0D0D"/>
                </a:solidFill>
                <a:latin typeface="Georgia" panose="02040502050405020303" pitchFamily="18" charset="0"/>
              </a:rPr>
              <a:t>Useful for problems that can be broken down into overlapping subproblems</a:t>
            </a:r>
          </a:p>
          <a:p>
            <a:pPr lvl="1" hangingPunct="1">
              <a:lnSpc>
                <a:spcPct val="150000"/>
              </a:lnSpc>
            </a:pPr>
            <a:r>
              <a:rPr kumimoji="1" lang="en-US" altLang="zh-CN" sz="2400" dirty="0">
                <a:solidFill>
                  <a:srgbClr val="0D0D0D"/>
                </a:solidFill>
                <a:latin typeface="Georgia" panose="02040502050405020303" pitchFamily="18" charset="0"/>
              </a:rPr>
              <a:t>Solved just once and stored</a:t>
            </a:r>
          </a:p>
          <a:p>
            <a:pPr lvl="1" hangingPunct="1">
              <a:lnSpc>
                <a:spcPct val="150000"/>
              </a:lnSpc>
            </a:pPr>
            <a:r>
              <a:rPr kumimoji="1" lang="en-US" altLang="zh-CN" sz="2400" dirty="0">
                <a:solidFill>
                  <a:srgbClr val="0D0D0D"/>
                </a:solidFill>
                <a:latin typeface="Georgia" panose="02040502050405020303" pitchFamily="18" charset="0"/>
              </a:rPr>
              <a:t>Efficient - build up the solution to a problem from the solutions of its smaller subproblems.</a:t>
            </a:r>
          </a:p>
          <a:p>
            <a:pPr hangingPunct="1">
              <a:lnSpc>
                <a:spcPct val="150000"/>
              </a:lnSpc>
            </a:pPr>
            <a:endParaRPr kumimoji="1" lang="zh-CN" altLang="en-US" sz="2400" dirty="0">
              <a:latin typeface="Georgia" panose="02040502050405020303" pitchFamily="18" charset="0"/>
            </a:endParaRPr>
          </a:p>
        </p:txBody>
      </p:sp>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6" name="Slide Number Placeholder 3"/>
          <p:cNvSpPr txBox="1">
            <a:spLocks noGrp="1"/>
          </p:cNvSpPr>
          <p:nvPr>
            <p:ph type="sldNum" sz="quarter" idx="2"/>
          </p:nvPr>
        </p:nvSpPr>
        <p:spPr>
          <a:xfrm>
            <a:off x="11623603" y="454228"/>
            <a:ext cx="127001" cy="135547"/>
          </a:xfrm>
          <a:prstGeom prst="rect">
            <a:avLst/>
          </a:prstGeom>
        </p:spPr>
        <p:txBody>
          <a:bodyPr/>
          <a:lstStyle>
            <a:lvl1pPr>
              <a:defRPr>
                <a:latin typeface="Arial" panose="020B0604020202020204"/>
                <a:ea typeface="Arial" panose="020B0604020202020204"/>
                <a:cs typeface="Arial" panose="020B0604020202020204"/>
                <a:sym typeface="Arial" panose="020B0604020202020204"/>
              </a:defRPr>
            </a:lvl1pPr>
          </a:lstStyle>
          <a:p>
            <a:fld id="{86CB4B4D-7CA3-9044-876B-883B54F8677D}" type="slidenum">
              <a:rPr/>
              <a:t>23</a:t>
            </a:fld>
            <a:endParaRPr/>
          </a:p>
        </p:txBody>
      </p:sp>
      <p:sp>
        <p:nvSpPr>
          <p:cNvPr id="362" name="文本占位符 17"/>
          <p:cNvSpPr txBox="1"/>
          <p:nvPr/>
        </p:nvSpPr>
        <p:spPr>
          <a:xfrm>
            <a:off x="356364" y="355161"/>
            <a:ext cx="10830192" cy="617220"/>
          </a:xfrm>
          <a:prstGeom prst="rect">
            <a:avLst/>
          </a:prstGeom>
          <a:ln w="12700">
            <a:miter lim="400000"/>
          </a:ln>
        </p:spPr>
        <p:txBody>
          <a:bodyPr wrap="square" lIns="45719" rIns="45719">
            <a:spAutoFit/>
          </a:bodyPr>
          <a:lstStyle>
            <a:lvl1pPr>
              <a:lnSpc>
                <a:spcPct val="90000"/>
              </a:lnSpc>
              <a:spcBef>
                <a:spcPts val="1000"/>
              </a:spcBef>
              <a:defRPr sz="2000"/>
            </a:lvl1pPr>
          </a:lstStyle>
          <a:p>
            <a:pPr>
              <a:defRPr>
                <a:latin typeface="Arial" panose="020B0604020202020204"/>
                <a:ea typeface="Arial" panose="020B0604020202020204"/>
                <a:cs typeface="Arial" panose="020B0604020202020204"/>
                <a:sym typeface="Arial" panose="020B0604020202020204"/>
              </a:defRPr>
            </a:pPr>
            <a:r>
              <a:rPr kumimoji="1" lang="en-US" altLang="zh-CN" sz="3800" b="1" dirty="0">
                <a:latin typeface="Georgia" panose="02040502050405020303" pitchFamily="18" charset="0"/>
              </a:rPr>
              <a:t>DP</a:t>
            </a:r>
            <a:r>
              <a:rPr kumimoji="1" lang="zh-CN" altLang="en-US" sz="3800" b="1" dirty="0">
                <a:latin typeface="Georgia" panose="02040502050405020303" pitchFamily="18" charset="0"/>
              </a:rPr>
              <a:t> </a:t>
            </a:r>
            <a:r>
              <a:rPr kumimoji="1" lang="en-US" altLang="zh-CN" sz="3800" b="1" dirty="0">
                <a:latin typeface="Georgia" panose="02040502050405020303" pitchFamily="18" charset="0"/>
              </a:rPr>
              <a:t>Example - Fibonacci</a:t>
            </a:r>
            <a:endParaRPr sz="3800" dirty="0">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2" name="内容占位符 2"/>
          <p:cNvSpPr txBox="1"/>
          <p:nvPr/>
        </p:nvSpPr>
        <p:spPr>
          <a:xfrm>
            <a:off x="356364" y="3144817"/>
            <a:ext cx="5890057" cy="3303510"/>
          </a:xfrm>
          <a:prstGeom prst="rect">
            <a:avLst/>
          </a:prstGeom>
          <a:solidFill>
            <a:schemeClr val="tx2">
              <a:lumMod val="20000"/>
              <a:lumOff val="80000"/>
            </a:schemeClr>
          </a:solidFill>
          <a:ln w="12700">
            <a:noFill/>
            <a:miter lim="400000"/>
          </a:ln>
        </p:spPr>
        <p:txBody>
          <a:bodyPr lIns="0" tIns="0" rIns="0" bIns="0" anchor="ctr">
            <a:noAutofit/>
          </a:bodyPr>
          <a:lstStyle>
            <a:lvl1pPr marL="0" marR="0" indent="0" algn="l" defTabSz="914400" rtl="0" latinLnBrk="0">
              <a:lnSpc>
                <a:spcPct val="90000"/>
              </a:lnSpc>
              <a:spcBef>
                <a:spcPts val="1000"/>
              </a:spcBef>
              <a:spcAft>
                <a:spcPts val="0"/>
              </a:spcAft>
              <a:buClrTx/>
              <a:buSzTx/>
              <a:buFontTx/>
              <a:buNone/>
              <a:defRPr sz="2000" b="0" i="0" u="none" strike="noStrike" cap="none" spc="0" baseline="0">
                <a:ln>
                  <a:noFill/>
                </a:ln>
                <a:solidFill>
                  <a:srgbClr val="404040"/>
                </a:solidFill>
                <a:uFillTx/>
                <a:latin typeface="微软雅黑" panose="020B0503020204020204" charset="-122"/>
                <a:ea typeface="微软雅黑" panose="020B0503020204020204" charset="-122"/>
                <a:cs typeface="微软雅黑" panose="020B0503020204020204" charset="-122"/>
                <a:sym typeface="微软雅黑" panose="020B0503020204020204" charset="-122"/>
              </a:defRPr>
            </a:lvl1pPr>
            <a:lvl2pPr marL="685800" marR="0" indent="-228600" algn="l" defTabSz="914400" rtl="0" latinLnBrk="0">
              <a:lnSpc>
                <a:spcPct val="90000"/>
              </a:lnSpc>
              <a:spcBef>
                <a:spcPts val="1000"/>
              </a:spcBef>
              <a:spcAft>
                <a:spcPts val="0"/>
              </a:spcAft>
              <a:buClrTx/>
              <a:buSzPct val="100000"/>
              <a:buFontTx/>
              <a:buChar char="•"/>
              <a:defRPr sz="2000" b="0" i="0" u="none" strike="noStrike" cap="none" spc="0" baseline="0">
                <a:ln>
                  <a:noFill/>
                </a:ln>
                <a:solidFill>
                  <a:srgbClr val="404040"/>
                </a:solidFill>
                <a:uFillTx/>
                <a:latin typeface="微软雅黑" panose="020B0503020204020204" charset="-122"/>
                <a:ea typeface="微软雅黑" panose="020B0503020204020204" charset="-122"/>
                <a:cs typeface="微软雅黑" panose="020B0503020204020204" charset="-122"/>
                <a:sym typeface="微软雅黑" panose="020B0503020204020204" charset="-122"/>
              </a:defRPr>
            </a:lvl2pPr>
            <a:lvl3pPr marL="1168400" marR="0" indent="-254000" algn="l" defTabSz="914400" rtl="0" latinLnBrk="0">
              <a:lnSpc>
                <a:spcPct val="90000"/>
              </a:lnSpc>
              <a:spcBef>
                <a:spcPts val="1000"/>
              </a:spcBef>
              <a:spcAft>
                <a:spcPts val="0"/>
              </a:spcAft>
              <a:buClrTx/>
              <a:buSzPct val="100000"/>
              <a:buFontTx/>
              <a:buChar char="•"/>
              <a:defRPr sz="2000" b="0" i="0" u="none" strike="noStrike" cap="none" spc="0" baseline="0">
                <a:ln>
                  <a:noFill/>
                </a:ln>
                <a:solidFill>
                  <a:srgbClr val="404040"/>
                </a:solidFill>
                <a:uFillTx/>
                <a:latin typeface="微软雅黑" panose="020B0503020204020204" charset="-122"/>
                <a:ea typeface="微软雅黑" panose="020B0503020204020204" charset="-122"/>
                <a:cs typeface="微软雅黑" panose="020B0503020204020204" charset="-122"/>
                <a:sym typeface="微软雅黑" panose="020B0503020204020204" charset="-122"/>
              </a:defRPr>
            </a:lvl3pPr>
            <a:lvl4pPr marL="1657350" marR="0" indent="-285750" algn="l" defTabSz="914400" rtl="0" latinLnBrk="0">
              <a:lnSpc>
                <a:spcPct val="90000"/>
              </a:lnSpc>
              <a:spcBef>
                <a:spcPts val="1000"/>
              </a:spcBef>
              <a:spcAft>
                <a:spcPts val="0"/>
              </a:spcAft>
              <a:buClrTx/>
              <a:buSzPct val="100000"/>
              <a:buFontTx/>
              <a:buChar char="•"/>
              <a:defRPr sz="2000" b="0" i="0" u="none" strike="noStrike" cap="none" spc="0" baseline="0">
                <a:ln>
                  <a:noFill/>
                </a:ln>
                <a:solidFill>
                  <a:srgbClr val="404040"/>
                </a:solidFill>
                <a:uFillTx/>
                <a:latin typeface="微软雅黑" panose="020B0503020204020204" charset="-122"/>
                <a:ea typeface="微软雅黑" panose="020B0503020204020204" charset="-122"/>
                <a:cs typeface="微软雅黑" panose="020B0503020204020204" charset="-122"/>
                <a:sym typeface="微软雅黑" panose="020B0503020204020204" charset="-122"/>
              </a:defRPr>
            </a:lvl4pPr>
            <a:lvl5pPr marL="2114550" marR="0" indent="-285750" algn="l" defTabSz="914400" rtl="0" latinLnBrk="0">
              <a:lnSpc>
                <a:spcPct val="90000"/>
              </a:lnSpc>
              <a:spcBef>
                <a:spcPts val="1000"/>
              </a:spcBef>
              <a:spcAft>
                <a:spcPts val="0"/>
              </a:spcAft>
              <a:buClrTx/>
              <a:buSzPct val="100000"/>
              <a:buFontTx/>
              <a:buChar char="•"/>
              <a:defRPr sz="2000" b="0" i="0" u="none" strike="noStrike" cap="none" spc="0" baseline="0">
                <a:ln>
                  <a:noFill/>
                </a:ln>
                <a:solidFill>
                  <a:srgbClr val="404040"/>
                </a:solidFill>
                <a:uFillTx/>
                <a:latin typeface="微软雅黑" panose="020B0503020204020204" charset="-122"/>
                <a:ea typeface="微软雅黑" panose="020B0503020204020204" charset="-122"/>
                <a:cs typeface="微软雅黑" panose="020B0503020204020204" charset="-122"/>
                <a:sym typeface="微软雅黑" panose="020B0503020204020204" charset="-122"/>
              </a:defRPr>
            </a:lvl5pPr>
            <a:lvl6pPr marL="2590800" marR="0" indent="-304800" algn="l" defTabSz="914400" rtl="0" latinLnBrk="0">
              <a:lnSpc>
                <a:spcPct val="90000"/>
              </a:lnSpc>
              <a:spcBef>
                <a:spcPts val="1000"/>
              </a:spcBef>
              <a:spcAft>
                <a:spcPts val="0"/>
              </a:spcAft>
              <a:buClrTx/>
              <a:buSzPct val="100000"/>
              <a:buFont typeface="Arial" panose="020B0604020202020204"/>
              <a:buChar char="•"/>
              <a:defRPr sz="2400" b="0" i="0" u="none" strike="noStrike" cap="none" spc="0" baseline="0">
                <a:ln>
                  <a:noFill/>
                </a:ln>
                <a:solidFill>
                  <a:srgbClr val="000000"/>
                </a:solidFill>
                <a:uFillTx/>
                <a:latin typeface="Lato"/>
                <a:ea typeface="Lato"/>
                <a:cs typeface="Lato"/>
                <a:sym typeface="Lato"/>
              </a:defRPr>
            </a:lvl6pPr>
            <a:lvl7pPr marL="3048000" marR="0" indent="-304800" algn="l" defTabSz="914400" rtl="0" latinLnBrk="0">
              <a:lnSpc>
                <a:spcPct val="90000"/>
              </a:lnSpc>
              <a:spcBef>
                <a:spcPts val="1000"/>
              </a:spcBef>
              <a:spcAft>
                <a:spcPts val="0"/>
              </a:spcAft>
              <a:buClrTx/>
              <a:buSzPct val="100000"/>
              <a:buFont typeface="Arial" panose="020B0604020202020204"/>
              <a:buChar char="•"/>
              <a:defRPr sz="2400" b="0" i="0" u="none" strike="noStrike" cap="none" spc="0" baseline="0">
                <a:ln>
                  <a:noFill/>
                </a:ln>
                <a:solidFill>
                  <a:srgbClr val="000000"/>
                </a:solidFill>
                <a:uFillTx/>
                <a:latin typeface="Lato"/>
                <a:ea typeface="Lato"/>
                <a:cs typeface="Lato"/>
                <a:sym typeface="Lato"/>
              </a:defRPr>
            </a:lvl7pPr>
            <a:lvl8pPr marL="3505200" marR="0" indent="-304800" algn="l" defTabSz="914400" rtl="0" latinLnBrk="0">
              <a:lnSpc>
                <a:spcPct val="90000"/>
              </a:lnSpc>
              <a:spcBef>
                <a:spcPts val="1000"/>
              </a:spcBef>
              <a:spcAft>
                <a:spcPts val="0"/>
              </a:spcAft>
              <a:buClrTx/>
              <a:buSzPct val="100000"/>
              <a:buFont typeface="Arial" panose="020B0604020202020204"/>
              <a:buChar char="•"/>
              <a:defRPr sz="2400" b="0" i="0" u="none" strike="noStrike" cap="none" spc="0" baseline="0">
                <a:ln>
                  <a:noFill/>
                </a:ln>
                <a:solidFill>
                  <a:srgbClr val="000000"/>
                </a:solidFill>
                <a:uFillTx/>
                <a:latin typeface="Lato"/>
                <a:ea typeface="Lato"/>
                <a:cs typeface="Lato"/>
                <a:sym typeface="Lato"/>
              </a:defRPr>
            </a:lvl8pPr>
            <a:lvl9pPr marL="3962400" marR="0" indent="-304800" algn="l" defTabSz="914400" rtl="0" latinLnBrk="0">
              <a:lnSpc>
                <a:spcPct val="90000"/>
              </a:lnSpc>
              <a:spcBef>
                <a:spcPts val="1000"/>
              </a:spcBef>
              <a:spcAft>
                <a:spcPts val="0"/>
              </a:spcAft>
              <a:buClrTx/>
              <a:buSzPct val="100000"/>
              <a:buFont typeface="Arial" panose="020B0604020202020204"/>
              <a:buChar char="•"/>
              <a:defRPr sz="2400" b="0" i="0" u="none" strike="noStrike" cap="none" spc="0" baseline="0">
                <a:ln>
                  <a:noFill/>
                </a:ln>
                <a:solidFill>
                  <a:srgbClr val="000000"/>
                </a:solidFill>
                <a:uFillTx/>
                <a:latin typeface="Lato"/>
                <a:ea typeface="Lato"/>
                <a:cs typeface="Lato"/>
                <a:sym typeface="Lato"/>
              </a:defRPr>
            </a:lvl9pPr>
          </a:lstStyle>
          <a:p>
            <a:pPr marL="342900" indent="-342900" hangingPunct="1">
              <a:buFont typeface="+mj-lt"/>
              <a:buAutoNum type="arabicPeriod"/>
            </a:pPr>
            <a:r>
              <a:rPr kumimoji="1" lang="en-US" altLang="zh-CN" sz="1800" dirty="0">
                <a:latin typeface="Georgia" panose="02040502050405020303" pitchFamily="18" charset="0"/>
              </a:rPr>
              <a:t>Define the base cases: Fibonacci(0) = 0 and Fibonacci(1) = 1.</a:t>
            </a:r>
          </a:p>
          <a:p>
            <a:pPr marL="342900" indent="-342900" hangingPunct="1">
              <a:buFont typeface="+mj-lt"/>
              <a:buAutoNum type="arabicPeriod"/>
            </a:pPr>
            <a:r>
              <a:rPr kumimoji="1" lang="en-US" altLang="zh-CN" sz="1800" dirty="0">
                <a:latin typeface="Georgia" panose="02040502050405020303" pitchFamily="18" charset="0"/>
              </a:rPr>
              <a:t>To compute Fibonacci(4), we need Fibonacci(3) and Fibonacci(2).</a:t>
            </a:r>
          </a:p>
          <a:p>
            <a:pPr marL="342900" indent="-342900" hangingPunct="1">
              <a:buFont typeface="+mj-lt"/>
              <a:buAutoNum type="arabicPeriod"/>
            </a:pPr>
            <a:r>
              <a:rPr kumimoji="1" lang="en-US" altLang="zh-CN" sz="1800" dirty="0">
                <a:latin typeface="Georgia" panose="02040502050405020303" pitchFamily="18" charset="0"/>
              </a:rPr>
              <a:t>To find Fibonacci(3), calculate Fibonacci(2) and Fibonacci(1).</a:t>
            </a:r>
          </a:p>
          <a:p>
            <a:pPr marL="342900" indent="-342900" hangingPunct="1">
              <a:buFont typeface="+mj-lt"/>
              <a:buAutoNum type="arabicPeriod"/>
            </a:pPr>
            <a:r>
              <a:rPr kumimoji="1" lang="en-US" altLang="zh-CN" sz="1800" dirty="0">
                <a:latin typeface="Georgia" panose="02040502050405020303" pitchFamily="18" charset="0"/>
              </a:rPr>
              <a:t>Fibonacci(2) is found by calculating Fibonacci(1) and Fibonacci(0)</a:t>
            </a:r>
          </a:p>
          <a:p>
            <a:pPr hangingPunct="1"/>
            <a:r>
              <a:rPr kumimoji="1" lang="en-US" altLang="zh-CN" sz="1800" dirty="0">
                <a:latin typeface="Georgia" panose="02040502050405020303" pitchFamily="18" charset="0"/>
              </a:rPr>
              <a:t>Store the results of Fibonacci(2) and Fibonacci(3) to avoid unnecessary recalculations</a:t>
            </a:r>
            <a:endParaRPr kumimoji="1" lang="zh-CN" altLang="en-US" sz="1800" dirty="0">
              <a:latin typeface="Georgia" panose="02040502050405020303" pitchFamily="18" charset="0"/>
            </a:endParaRPr>
          </a:p>
        </p:txBody>
      </p:sp>
      <p:pic>
        <p:nvPicPr>
          <p:cNvPr id="3" name="图片 2" descr="图示&#10;&#10;描述已自动生成"/>
          <p:cNvPicPr>
            <a:picLocks noChangeAspect="1"/>
          </p:cNvPicPr>
          <p:nvPr/>
        </p:nvPicPr>
        <p:blipFill>
          <a:blip r:embed="rId3"/>
          <a:stretch>
            <a:fillRect/>
          </a:stretch>
        </p:blipFill>
        <p:spPr>
          <a:xfrm>
            <a:off x="6644122" y="3035070"/>
            <a:ext cx="5191514" cy="3467769"/>
          </a:xfrm>
          <a:prstGeom prst="rect">
            <a:avLst/>
          </a:prstGeom>
        </p:spPr>
      </p:pic>
      <p:sp>
        <p:nvSpPr>
          <p:cNvPr id="4" name="文本框 3"/>
          <p:cNvSpPr txBox="1"/>
          <p:nvPr/>
        </p:nvSpPr>
        <p:spPr>
          <a:xfrm>
            <a:off x="356364" y="1249968"/>
            <a:ext cx="9955608" cy="178510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hangingPunct="1">
              <a:lnSpc>
                <a:spcPct val="125000"/>
              </a:lnSpc>
            </a:pPr>
            <a:r>
              <a:rPr kumimoji="1" lang="en-US" altLang="zh-CN" sz="2200" dirty="0">
                <a:latin typeface="Georgia" panose="02040502050405020303" pitchFamily="18" charset="0"/>
              </a:rPr>
              <a:t>Fibonacci Sequence</a:t>
            </a:r>
          </a:p>
          <a:p>
            <a:pPr marL="342900" indent="-342900" hangingPunct="1">
              <a:lnSpc>
                <a:spcPct val="125000"/>
              </a:lnSpc>
              <a:buFont typeface="Arial" panose="020B0604020202020204" pitchFamily="34" charset="0"/>
              <a:buChar char="•"/>
            </a:pPr>
            <a:r>
              <a:rPr kumimoji="1" lang="en-US" altLang="zh-CN" sz="2200" dirty="0">
                <a:latin typeface="Georgia" panose="02040502050405020303" pitchFamily="18" charset="0"/>
              </a:rPr>
              <a:t>a series of numbers where each number is the sum of the two preceding ones</a:t>
            </a:r>
          </a:p>
          <a:p>
            <a:pPr marL="342900" indent="-342900" hangingPunct="1">
              <a:lnSpc>
                <a:spcPct val="125000"/>
              </a:lnSpc>
              <a:buFont typeface="Arial" panose="020B0604020202020204" pitchFamily="34" charset="0"/>
              <a:buChar char="•"/>
            </a:pPr>
            <a:r>
              <a:rPr kumimoji="1" lang="en-US" altLang="zh-CN" sz="2200" dirty="0">
                <a:latin typeface="Georgia" panose="02040502050405020303" pitchFamily="18" charset="0"/>
              </a:rPr>
              <a:t>starting with 0 and 1. </a:t>
            </a:r>
          </a:p>
          <a:p>
            <a:pPr marL="342900" indent="-342900" hangingPunct="1">
              <a:lnSpc>
                <a:spcPct val="125000"/>
              </a:lnSpc>
              <a:buFont typeface="Arial" panose="020B0604020202020204" pitchFamily="34" charset="0"/>
              <a:buChar char="•"/>
            </a:pPr>
            <a:r>
              <a:rPr kumimoji="1" lang="en-US" altLang="zh-CN" sz="2200" dirty="0">
                <a:latin typeface="Georgia" panose="02040502050405020303" pitchFamily="18" charset="0"/>
              </a:rPr>
              <a:t>the sequence goes 0, 1, 1, 2, 3, 5, 8, 13, and so on</a:t>
            </a:r>
            <a:endParaRPr kumimoji="0" lang="zh-CN" altLang="en-US" sz="2200" b="0" i="0" u="none" strike="noStrike" cap="none" spc="0" normalizeH="0" baseline="0" dirty="0">
              <a:ln>
                <a:noFill/>
              </a:ln>
              <a:solidFill>
                <a:srgbClr val="000000"/>
              </a:solidFill>
              <a:effectLst/>
              <a:uFillTx/>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6" name="Slide Number Placeholder 3"/>
          <p:cNvSpPr txBox="1">
            <a:spLocks noGrp="1"/>
          </p:cNvSpPr>
          <p:nvPr>
            <p:ph type="sldNum" sz="quarter" idx="2"/>
          </p:nvPr>
        </p:nvSpPr>
        <p:spPr>
          <a:xfrm>
            <a:off x="11648631" y="445058"/>
            <a:ext cx="76944" cy="153888"/>
          </a:xfrm>
          <a:prstGeom prst="rect">
            <a:avLst/>
          </a:prstGeom>
        </p:spPr>
        <p:txBody>
          <a:bodyPr/>
          <a:lstStyle>
            <a:lvl1pPr>
              <a:defRPr>
                <a:latin typeface="Arial" panose="020B0604020202020204"/>
                <a:ea typeface="Arial" panose="020B0604020202020204"/>
                <a:cs typeface="Arial" panose="020B0604020202020204"/>
                <a:sym typeface="Arial" panose="020B0604020202020204"/>
              </a:defRPr>
            </a:lvl1pPr>
          </a:lstStyle>
          <a:p>
            <a:fld id="{86CB4B4D-7CA3-9044-876B-883B54F8677D}" type="slidenum">
              <a:rPr>
                <a:latin typeface="Georgia" panose="02040502050405020303" pitchFamily="18" charset="0"/>
              </a:rPr>
              <a:t>24</a:t>
            </a:fld>
            <a:endParaRPr>
              <a:latin typeface="Georgia" panose="02040502050405020303" pitchFamily="18" charset="0"/>
            </a:endParaRPr>
          </a:p>
        </p:txBody>
      </p:sp>
      <p:sp>
        <p:nvSpPr>
          <p:cNvPr id="362" name="文本占位符 17"/>
          <p:cNvSpPr txBox="1"/>
          <p:nvPr/>
        </p:nvSpPr>
        <p:spPr>
          <a:xfrm>
            <a:off x="252192" y="445307"/>
            <a:ext cx="9806208" cy="617220"/>
          </a:xfrm>
          <a:prstGeom prst="rect">
            <a:avLst/>
          </a:prstGeom>
          <a:ln w="12700">
            <a:miter lim="400000"/>
          </a:ln>
        </p:spPr>
        <p:txBody>
          <a:bodyPr wrap="square" lIns="45719" rIns="45719">
            <a:spAutoFit/>
          </a:bodyPr>
          <a:lstStyle>
            <a:lvl1pPr>
              <a:lnSpc>
                <a:spcPct val="90000"/>
              </a:lnSpc>
              <a:spcBef>
                <a:spcPts val="1000"/>
              </a:spcBef>
              <a:defRPr sz="2000"/>
            </a:lvl1pPr>
          </a:lstStyle>
          <a:p>
            <a:pPr>
              <a:defRPr>
                <a:latin typeface="Arial" panose="020B0604020202020204"/>
                <a:ea typeface="Arial" panose="020B0604020202020204"/>
                <a:cs typeface="Arial" panose="020B0604020202020204"/>
                <a:sym typeface="Arial" panose="020B0604020202020204"/>
              </a:defRPr>
            </a:pPr>
            <a:r>
              <a:rPr kumimoji="1" lang="en-US" altLang="zh-CN" sz="3800" b="1" dirty="0">
                <a:latin typeface="Georgia" panose="02040502050405020303" pitchFamily="18" charset="0"/>
              </a:rPr>
              <a:t>Dynamic Programming for TSP</a:t>
            </a:r>
            <a:endParaRPr kumimoji="1" lang="en-US" altLang="zh-CN" sz="3800" b="1" dirty="0">
              <a:latin typeface="Georgia" panose="02040502050405020303" pitchFamily="18" charset="0"/>
              <a:sym typeface="微软雅黑" panose="020B0503020204020204" charset="-122"/>
            </a:endParaRPr>
          </a:p>
        </p:txBody>
      </p:sp>
      <p:sp>
        <p:nvSpPr>
          <p:cNvPr id="3" name="内容占位符 2"/>
          <p:cNvSpPr txBox="1"/>
          <p:nvPr/>
        </p:nvSpPr>
        <p:spPr>
          <a:xfrm>
            <a:off x="417654" y="1657721"/>
            <a:ext cx="5781266" cy="4351338"/>
          </a:xfrm>
          <a:prstGeom prst="rect">
            <a:avLst/>
          </a:prstGeom>
          <a:ln w="12700">
            <a:miter lim="400000"/>
          </a:ln>
        </p:spPr>
        <p:txBody>
          <a:bodyPr lIns="0" tIns="0" rIns="0" bIns="0" anchor="ctr">
            <a:normAutofit lnSpcReduction="10000"/>
          </a:bodyPr>
          <a:lstStyle>
            <a:lvl1pPr marL="0" marR="0" indent="0" algn="l" defTabSz="914400" rtl="0" latinLnBrk="0">
              <a:lnSpc>
                <a:spcPct val="90000"/>
              </a:lnSpc>
              <a:spcBef>
                <a:spcPts val="1000"/>
              </a:spcBef>
              <a:spcAft>
                <a:spcPts val="0"/>
              </a:spcAft>
              <a:buClrTx/>
              <a:buSzTx/>
              <a:buFontTx/>
              <a:buNone/>
              <a:defRPr sz="2000" b="0" i="0" u="none" strike="noStrike" cap="none" spc="0" baseline="0">
                <a:ln>
                  <a:noFill/>
                </a:ln>
                <a:solidFill>
                  <a:srgbClr val="404040"/>
                </a:solidFill>
                <a:uFillTx/>
                <a:latin typeface="微软雅黑" panose="020B0503020204020204" charset="-122"/>
                <a:ea typeface="微软雅黑" panose="020B0503020204020204" charset="-122"/>
                <a:cs typeface="微软雅黑" panose="020B0503020204020204" charset="-122"/>
                <a:sym typeface="微软雅黑" panose="020B0503020204020204" charset="-122"/>
              </a:defRPr>
            </a:lvl1pPr>
            <a:lvl2pPr marL="685800" marR="0" indent="-228600" algn="l" defTabSz="914400" rtl="0" latinLnBrk="0">
              <a:lnSpc>
                <a:spcPct val="90000"/>
              </a:lnSpc>
              <a:spcBef>
                <a:spcPts val="1000"/>
              </a:spcBef>
              <a:spcAft>
                <a:spcPts val="0"/>
              </a:spcAft>
              <a:buClrTx/>
              <a:buSzPct val="100000"/>
              <a:buFontTx/>
              <a:buChar char="•"/>
              <a:defRPr sz="2000" b="0" i="0" u="none" strike="noStrike" cap="none" spc="0" baseline="0">
                <a:ln>
                  <a:noFill/>
                </a:ln>
                <a:solidFill>
                  <a:srgbClr val="404040"/>
                </a:solidFill>
                <a:uFillTx/>
                <a:latin typeface="微软雅黑" panose="020B0503020204020204" charset="-122"/>
                <a:ea typeface="微软雅黑" panose="020B0503020204020204" charset="-122"/>
                <a:cs typeface="微软雅黑" panose="020B0503020204020204" charset="-122"/>
                <a:sym typeface="微软雅黑" panose="020B0503020204020204" charset="-122"/>
              </a:defRPr>
            </a:lvl2pPr>
            <a:lvl3pPr marL="1168400" marR="0" indent="-254000" algn="l" defTabSz="914400" rtl="0" latinLnBrk="0">
              <a:lnSpc>
                <a:spcPct val="90000"/>
              </a:lnSpc>
              <a:spcBef>
                <a:spcPts val="1000"/>
              </a:spcBef>
              <a:spcAft>
                <a:spcPts val="0"/>
              </a:spcAft>
              <a:buClrTx/>
              <a:buSzPct val="100000"/>
              <a:buFontTx/>
              <a:buChar char="•"/>
              <a:defRPr sz="2000" b="0" i="0" u="none" strike="noStrike" cap="none" spc="0" baseline="0">
                <a:ln>
                  <a:noFill/>
                </a:ln>
                <a:solidFill>
                  <a:srgbClr val="404040"/>
                </a:solidFill>
                <a:uFillTx/>
                <a:latin typeface="微软雅黑" panose="020B0503020204020204" charset="-122"/>
                <a:ea typeface="微软雅黑" panose="020B0503020204020204" charset="-122"/>
                <a:cs typeface="微软雅黑" panose="020B0503020204020204" charset="-122"/>
                <a:sym typeface="微软雅黑" panose="020B0503020204020204" charset="-122"/>
              </a:defRPr>
            </a:lvl3pPr>
            <a:lvl4pPr marL="1657350" marR="0" indent="-285750" algn="l" defTabSz="914400" rtl="0" latinLnBrk="0">
              <a:lnSpc>
                <a:spcPct val="90000"/>
              </a:lnSpc>
              <a:spcBef>
                <a:spcPts val="1000"/>
              </a:spcBef>
              <a:spcAft>
                <a:spcPts val="0"/>
              </a:spcAft>
              <a:buClrTx/>
              <a:buSzPct val="100000"/>
              <a:buFontTx/>
              <a:buChar char="•"/>
              <a:defRPr sz="2000" b="0" i="0" u="none" strike="noStrike" cap="none" spc="0" baseline="0">
                <a:ln>
                  <a:noFill/>
                </a:ln>
                <a:solidFill>
                  <a:srgbClr val="404040"/>
                </a:solidFill>
                <a:uFillTx/>
                <a:latin typeface="微软雅黑" panose="020B0503020204020204" charset="-122"/>
                <a:ea typeface="微软雅黑" panose="020B0503020204020204" charset="-122"/>
                <a:cs typeface="微软雅黑" panose="020B0503020204020204" charset="-122"/>
                <a:sym typeface="微软雅黑" panose="020B0503020204020204" charset="-122"/>
              </a:defRPr>
            </a:lvl4pPr>
            <a:lvl5pPr marL="2114550" marR="0" indent="-285750" algn="l" defTabSz="914400" rtl="0" latinLnBrk="0">
              <a:lnSpc>
                <a:spcPct val="90000"/>
              </a:lnSpc>
              <a:spcBef>
                <a:spcPts val="1000"/>
              </a:spcBef>
              <a:spcAft>
                <a:spcPts val="0"/>
              </a:spcAft>
              <a:buClrTx/>
              <a:buSzPct val="100000"/>
              <a:buFontTx/>
              <a:buChar char="•"/>
              <a:defRPr sz="2000" b="0" i="0" u="none" strike="noStrike" cap="none" spc="0" baseline="0">
                <a:ln>
                  <a:noFill/>
                </a:ln>
                <a:solidFill>
                  <a:srgbClr val="404040"/>
                </a:solidFill>
                <a:uFillTx/>
                <a:latin typeface="微软雅黑" panose="020B0503020204020204" charset="-122"/>
                <a:ea typeface="微软雅黑" panose="020B0503020204020204" charset="-122"/>
                <a:cs typeface="微软雅黑" panose="020B0503020204020204" charset="-122"/>
                <a:sym typeface="微软雅黑" panose="020B0503020204020204" charset="-122"/>
              </a:defRPr>
            </a:lvl5pPr>
            <a:lvl6pPr marL="2590800" marR="0" indent="-304800" algn="l" defTabSz="914400" rtl="0" latinLnBrk="0">
              <a:lnSpc>
                <a:spcPct val="90000"/>
              </a:lnSpc>
              <a:spcBef>
                <a:spcPts val="1000"/>
              </a:spcBef>
              <a:spcAft>
                <a:spcPts val="0"/>
              </a:spcAft>
              <a:buClrTx/>
              <a:buSzPct val="100000"/>
              <a:buFont typeface="Arial" panose="020B0604020202020204"/>
              <a:buChar char="•"/>
              <a:defRPr sz="2400" b="0" i="0" u="none" strike="noStrike" cap="none" spc="0" baseline="0">
                <a:ln>
                  <a:noFill/>
                </a:ln>
                <a:solidFill>
                  <a:srgbClr val="000000"/>
                </a:solidFill>
                <a:uFillTx/>
                <a:latin typeface="Lato"/>
                <a:ea typeface="Lato"/>
                <a:cs typeface="Lato"/>
                <a:sym typeface="Lato"/>
              </a:defRPr>
            </a:lvl6pPr>
            <a:lvl7pPr marL="3048000" marR="0" indent="-304800" algn="l" defTabSz="914400" rtl="0" latinLnBrk="0">
              <a:lnSpc>
                <a:spcPct val="90000"/>
              </a:lnSpc>
              <a:spcBef>
                <a:spcPts val="1000"/>
              </a:spcBef>
              <a:spcAft>
                <a:spcPts val="0"/>
              </a:spcAft>
              <a:buClrTx/>
              <a:buSzPct val="100000"/>
              <a:buFont typeface="Arial" panose="020B0604020202020204"/>
              <a:buChar char="•"/>
              <a:defRPr sz="2400" b="0" i="0" u="none" strike="noStrike" cap="none" spc="0" baseline="0">
                <a:ln>
                  <a:noFill/>
                </a:ln>
                <a:solidFill>
                  <a:srgbClr val="000000"/>
                </a:solidFill>
                <a:uFillTx/>
                <a:latin typeface="Lato"/>
                <a:ea typeface="Lato"/>
                <a:cs typeface="Lato"/>
                <a:sym typeface="Lato"/>
              </a:defRPr>
            </a:lvl7pPr>
            <a:lvl8pPr marL="3505200" marR="0" indent="-304800" algn="l" defTabSz="914400" rtl="0" latinLnBrk="0">
              <a:lnSpc>
                <a:spcPct val="90000"/>
              </a:lnSpc>
              <a:spcBef>
                <a:spcPts val="1000"/>
              </a:spcBef>
              <a:spcAft>
                <a:spcPts val="0"/>
              </a:spcAft>
              <a:buClrTx/>
              <a:buSzPct val="100000"/>
              <a:buFont typeface="Arial" panose="020B0604020202020204"/>
              <a:buChar char="•"/>
              <a:defRPr sz="2400" b="0" i="0" u="none" strike="noStrike" cap="none" spc="0" baseline="0">
                <a:ln>
                  <a:noFill/>
                </a:ln>
                <a:solidFill>
                  <a:srgbClr val="000000"/>
                </a:solidFill>
                <a:uFillTx/>
                <a:latin typeface="Lato"/>
                <a:ea typeface="Lato"/>
                <a:cs typeface="Lato"/>
                <a:sym typeface="Lato"/>
              </a:defRPr>
            </a:lvl8pPr>
            <a:lvl9pPr marL="3962400" marR="0" indent="-304800" algn="l" defTabSz="914400" rtl="0" latinLnBrk="0">
              <a:lnSpc>
                <a:spcPct val="90000"/>
              </a:lnSpc>
              <a:spcBef>
                <a:spcPts val="1000"/>
              </a:spcBef>
              <a:spcAft>
                <a:spcPts val="0"/>
              </a:spcAft>
              <a:buClrTx/>
              <a:buSzPct val="100000"/>
              <a:buFont typeface="Arial" panose="020B0604020202020204"/>
              <a:buChar char="•"/>
              <a:defRPr sz="2400" b="0" i="0" u="none" strike="noStrike" cap="none" spc="0" baseline="0">
                <a:ln>
                  <a:noFill/>
                </a:ln>
                <a:solidFill>
                  <a:srgbClr val="000000"/>
                </a:solidFill>
                <a:uFillTx/>
                <a:latin typeface="Lato"/>
                <a:ea typeface="Lato"/>
                <a:cs typeface="Lato"/>
                <a:sym typeface="Lato"/>
              </a:defRPr>
            </a:lvl9pPr>
          </a:lstStyle>
          <a:p>
            <a:pPr algn="l">
              <a:lnSpc>
                <a:spcPct val="150000"/>
              </a:lnSpc>
              <a:buFont typeface="+mj-lt"/>
              <a:buAutoNum type="arabicPeriod"/>
            </a:pPr>
            <a:r>
              <a:rPr lang="zh-CN" altLang="en-US" dirty="0">
                <a:solidFill>
                  <a:srgbClr val="0D0D0D"/>
                </a:solidFill>
                <a:latin typeface="Georgia" panose="02040502050405020303" pitchFamily="18" charset="0"/>
              </a:rPr>
              <a:t> </a:t>
            </a:r>
            <a:r>
              <a:rPr lang="en-US" altLang="zh-CN" dirty="0">
                <a:solidFill>
                  <a:srgbClr val="0D0D0D"/>
                </a:solidFill>
                <a:latin typeface="Georgia" panose="02040502050405020303" pitchFamily="18" charset="0"/>
              </a:rPr>
              <a:t>S</a:t>
            </a:r>
            <a:r>
              <a:rPr lang="en-US" altLang="zh-CN" i="0" dirty="0">
                <a:solidFill>
                  <a:srgbClr val="0D0D0D"/>
                </a:solidFill>
                <a:effectLst/>
                <a:latin typeface="Georgia" panose="02040502050405020303" pitchFamily="18" charset="0"/>
              </a:rPr>
              <a:t>olve for fewer cities and keep track of the best routes.</a:t>
            </a:r>
          </a:p>
          <a:p>
            <a:pPr algn="l">
              <a:lnSpc>
                <a:spcPct val="150000"/>
              </a:lnSpc>
              <a:buFont typeface="+mj-lt"/>
              <a:buAutoNum type="arabicPeriod"/>
            </a:pPr>
            <a:r>
              <a:rPr lang="en-US" altLang="zh-CN" i="0" dirty="0">
                <a:solidFill>
                  <a:srgbClr val="0D0D0D"/>
                </a:solidFill>
                <a:effectLst/>
                <a:latin typeface="Georgia" panose="02040502050405020303" pitchFamily="18" charset="0"/>
              </a:rPr>
              <a:t> Once you have the best routes for smaller groups, use them to figure out the best routes when you add more cities.</a:t>
            </a:r>
          </a:p>
          <a:p>
            <a:pPr algn="l">
              <a:lnSpc>
                <a:spcPct val="150000"/>
              </a:lnSpc>
              <a:buFont typeface="+mj-lt"/>
              <a:buAutoNum type="arabicPeriod"/>
            </a:pPr>
            <a:r>
              <a:rPr lang="en-US" altLang="zh-CN" i="0" dirty="0">
                <a:solidFill>
                  <a:srgbClr val="0D0D0D"/>
                </a:solidFill>
                <a:effectLst/>
                <a:latin typeface="Georgia" panose="02040502050405020303" pitchFamily="18" charset="0"/>
              </a:rPr>
              <a:t> </a:t>
            </a:r>
            <a:r>
              <a:rPr lang="en-US" altLang="zh-CN" dirty="0">
                <a:solidFill>
                  <a:srgbClr val="0D0D0D"/>
                </a:solidFill>
                <a:latin typeface="Georgia" panose="02040502050405020303" pitchFamily="18" charset="0"/>
              </a:rPr>
              <a:t>K</a:t>
            </a:r>
            <a:r>
              <a:rPr lang="en-US" altLang="zh-CN" i="0" dirty="0">
                <a:solidFill>
                  <a:srgbClr val="0D0D0D"/>
                </a:solidFill>
                <a:effectLst/>
                <a:latin typeface="Georgia" panose="02040502050405020303" pitchFamily="18" charset="0"/>
              </a:rPr>
              <a:t>eep adding cities and using the best from before to find new best routes.</a:t>
            </a:r>
          </a:p>
          <a:p>
            <a:pPr algn="l">
              <a:lnSpc>
                <a:spcPct val="150000"/>
              </a:lnSpc>
              <a:buFont typeface="+mj-lt"/>
              <a:buAutoNum type="arabicPeriod"/>
            </a:pPr>
            <a:r>
              <a:rPr lang="en-US" altLang="zh-CN" dirty="0">
                <a:solidFill>
                  <a:srgbClr val="0D0D0D"/>
                </a:solidFill>
                <a:latin typeface="Georgia" panose="02040502050405020303" pitchFamily="18" charset="0"/>
              </a:rPr>
              <a:t> U</a:t>
            </a:r>
            <a:r>
              <a:rPr lang="en-US" altLang="zh-CN" i="0" dirty="0">
                <a:solidFill>
                  <a:srgbClr val="0D0D0D"/>
                </a:solidFill>
                <a:effectLst/>
                <a:latin typeface="Georgia" panose="02040502050405020303" pitchFamily="18" charset="0"/>
              </a:rPr>
              <a:t>se all the information you’ve gathered to find the shortest route</a:t>
            </a:r>
          </a:p>
        </p:txBody>
      </p:sp>
      <p:pic>
        <p:nvPicPr>
          <p:cNvPr id="6" name="图片 5" descr="图表&#10;&#10;描述已自动生成"/>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87942" y="2240076"/>
            <a:ext cx="5617236" cy="3471636"/>
          </a:xfrm>
          <a:prstGeom prst="rect">
            <a:avLst/>
          </a:prstGeom>
        </p:spPr>
      </p:pic>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 name="文本框 4"/>
          <p:cNvSpPr txBox="1"/>
          <p:nvPr/>
        </p:nvSpPr>
        <p:spPr>
          <a:xfrm>
            <a:off x="4585332" y="3424633"/>
            <a:ext cx="5869308" cy="461665"/>
          </a:xfrm>
          <a:prstGeom prst="rect">
            <a:avLst/>
          </a:prstGeom>
          <a:ln w="12700">
            <a:miter lim="400000"/>
          </a:ln>
        </p:spPr>
        <p:txBody>
          <a:bodyPr wrap="square" lIns="45719" rIns="45719">
            <a:spAutoFit/>
          </a:bodyPr>
          <a:lstStyle>
            <a:lvl1pPr algn="just" defTabSz="457200">
              <a:defRPr sz="2400">
                <a:solidFill>
                  <a:srgbClr val="BFBFBF"/>
                </a:solidFill>
              </a:defRPr>
            </a:lvl1pPr>
          </a:lstStyle>
          <a:p>
            <a:pPr marL="0" marR="0" lvl="0" indent="0" algn="just" defTabSz="457200" rtl="0" eaLnBrk="1" fontAlgn="auto" latinLnBrk="0" hangingPunct="0">
              <a:lnSpc>
                <a:spcPct val="100000"/>
              </a:lnSpc>
              <a:spcBef>
                <a:spcPts val="0"/>
              </a:spcBef>
              <a:spcAft>
                <a:spcPts val="0"/>
              </a:spcAft>
              <a:buClrTx/>
              <a:buSzTx/>
              <a:buFontTx/>
              <a:buNone/>
              <a:defRPr/>
            </a:pPr>
            <a:r>
              <a:rPr lang="en-US" altLang="zh-CN" kern="0" dirty="0">
                <a:latin typeface="Georgia" panose="02040502050405020303" pitchFamily="18" charset="0"/>
                <a:ea typeface="微软雅黑" panose="020B0503020204020204" charset="-122"/>
                <a:sym typeface="微软雅黑" panose="020B0503020204020204" charset="-122"/>
              </a:rPr>
              <a:t>Method base on neural network</a:t>
            </a:r>
            <a:endParaRPr kumimoji="0" sz="2400" b="0" i="0" u="none" strike="noStrike" kern="0" cap="none" spc="0" normalizeH="0" baseline="0" noProof="0" dirty="0">
              <a:ln>
                <a:noFill/>
              </a:ln>
              <a:solidFill>
                <a:srgbClr val="BFBFBF"/>
              </a:solidFill>
              <a:effectLst/>
              <a:uLnTx/>
              <a:uFillTx/>
              <a:latin typeface="Georgia" panose="02040502050405020303" pitchFamily="18" charset="0"/>
              <a:ea typeface="微软雅黑" panose="020B0503020204020204" charset="-122"/>
              <a:sym typeface="微软雅黑" panose="020B0503020204020204" charset="-122"/>
            </a:endParaRPr>
          </a:p>
        </p:txBody>
      </p:sp>
      <p:sp>
        <p:nvSpPr>
          <p:cNvPr id="211" name="文本框 8"/>
          <p:cNvSpPr txBox="1"/>
          <p:nvPr/>
        </p:nvSpPr>
        <p:spPr>
          <a:xfrm>
            <a:off x="4585332" y="2655192"/>
            <a:ext cx="4689297" cy="769441"/>
          </a:xfrm>
          <a:prstGeom prst="rect">
            <a:avLst/>
          </a:prstGeom>
          <a:ln w="12700">
            <a:miter lim="400000"/>
          </a:ln>
        </p:spPr>
        <p:txBody>
          <a:bodyPr lIns="45719" rIns="45719">
            <a:spAutoFit/>
          </a:bodyPr>
          <a:lstStyle>
            <a:lvl1pPr defTabSz="457200">
              <a:defRPr sz="4400" b="1">
                <a:solidFill>
                  <a:srgbClr val="404040"/>
                </a:solidFill>
              </a:defRPr>
            </a:lvl1pPr>
          </a:lstStyle>
          <a:p>
            <a:pPr marL="0" marR="0" lvl="0" indent="0" algn="l" defTabSz="457200" rtl="0" eaLnBrk="1" fontAlgn="auto" latinLnBrk="0" hangingPunct="0">
              <a:lnSpc>
                <a:spcPct val="100000"/>
              </a:lnSpc>
              <a:spcBef>
                <a:spcPts val="0"/>
              </a:spcBef>
              <a:spcAft>
                <a:spcPts val="0"/>
              </a:spcAft>
              <a:buClrTx/>
              <a:buSzTx/>
              <a:buFontTx/>
              <a:buNone/>
              <a:defRPr/>
            </a:pPr>
            <a:r>
              <a:rPr kumimoji="0" lang="en-US" sz="4400" b="1" i="0" u="none" strike="noStrike" kern="0" cap="none" spc="0" normalizeH="0" baseline="0" noProof="0" dirty="0">
                <a:ln>
                  <a:noFill/>
                </a:ln>
                <a:solidFill>
                  <a:srgbClr val="404040"/>
                </a:solidFill>
                <a:effectLst/>
                <a:uLnTx/>
                <a:uFillTx/>
                <a:latin typeface="Georgia" panose="02040502050405020303" pitchFamily="18" charset="0"/>
                <a:ea typeface="微软雅黑" panose="020B0503020204020204" charset="-122"/>
                <a:sym typeface="微软雅黑" panose="020B0503020204020204" charset="-122"/>
              </a:rPr>
              <a:t>DNN Method</a:t>
            </a:r>
            <a:endParaRPr kumimoji="0" sz="4400" b="1" i="0" u="none" strike="noStrike" kern="0" cap="none" spc="0" normalizeH="0" baseline="0" noProof="0" dirty="0">
              <a:ln>
                <a:noFill/>
              </a:ln>
              <a:solidFill>
                <a:srgbClr val="404040"/>
              </a:solidFill>
              <a:effectLst/>
              <a:uLnTx/>
              <a:uFillTx/>
              <a:latin typeface="Georgia" panose="02040502050405020303" pitchFamily="18" charset="0"/>
              <a:ea typeface="微软雅黑" panose="020B0503020204020204" charset="-122"/>
              <a:sym typeface="微软雅黑" panose="020B0503020204020204" charset="-122"/>
            </a:endParaRPr>
          </a:p>
        </p:txBody>
      </p:sp>
      <p:sp>
        <p:nvSpPr>
          <p:cNvPr id="212" name="直接连接符 3"/>
          <p:cNvSpPr/>
          <p:nvPr/>
        </p:nvSpPr>
        <p:spPr>
          <a:xfrm>
            <a:off x="4416440" y="2757714"/>
            <a:ext cx="1" cy="1128586"/>
          </a:xfrm>
          <a:prstGeom prst="line">
            <a:avLst/>
          </a:prstGeom>
          <a:ln w="38100">
            <a:solidFill>
              <a:srgbClr val="BFBFBF"/>
            </a:solidFill>
            <a:miter/>
          </a:ln>
        </p:spPr>
        <p:txBody>
          <a:bodyPr lIns="45719" rIns="45719"/>
          <a:lstStyle/>
          <a:p>
            <a:pPr marL="0" marR="0" lvl="0" indent="0" algn="l" defTabSz="914400" rtl="0" eaLnBrk="1" fontAlgn="auto" latinLnBrk="0" hangingPunct="0">
              <a:lnSpc>
                <a:spcPct val="100000"/>
              </a:lnSpc>
              <a:spcBef>
                <a:spcPts val="0"/>
              </a:spcBef>
              <a:spcAft>
                <a:spcPts val="0"/>
              </a:spcAft>
              <a:buClrTx/>
              <a:buSzTx/>
              <a:buFontTx/>
              <a:buNone/>
              <a:defRPr/>
            </a:pPr>
            <a:endParaRPr kumimoji="0" sz="1800" b="0" i="0" u="none" strike="noStrike" kern="0" cap="none" spc="0" normalizeH="0" baseline="0" noProof="0">
              <a:ln>
                <a:noFill/>
              </a:ln>
              <a:solidFill>
                <a:srgbClr val="000000"/>
              </a:solidFill>
              <a:effectLst/>
              <a:uLnTx/>
              <a:uFillTx/>
              <a:latin typeface="Georgia" panose="02040502050405020303" pitchFamily="18" charset="0"/>
              <a:ea typeface="微软雅黑" panose="020B0503020204020204" charset="-122"/>
              <a:sym typeface="微软雅黑" panose="020B0503020204020204" charset="-122"/>
            </a:endParaRPr>
          </a:p>
        </p:txBody>
      </p:sp>
      <p:grpSp>
        <p:nvGrpSpPr>
          <p:cNvPr id="219" name="组合 4"/>
          <p:cNvGrpSpPr/>
          <p:nvPr/>
        </p:nvGrpSpPr>
        <p:grpSpPr>
          <a:xfrm>
            <a:off x="2699657" y="2400042"/>
            <a:ext cx="1547895" cy="1659181"/>
            <a:chOff x="-1" y="-85596"/>
            <a:chExt cx="1547894" cy="1659180"/>
          </a:xfrm>
        </p:grpSpPr>
        <p:grpSp>
          <p:nvGrpSpPr>
            <p:cNvPr id="215" name="椭圆 5"/>
            <p:cNvGrpSpPr/>
            <p:nvPr/>
          </p:nvGrpSpPr>
          <p:grpSpPr>
            <a:xfrm>
              <a:off x="129296" y="-85596"/>
              <a:ext cx="1289300" cy="1504192"/>
              <a:chOff x="0" y="-204221"/>
              <a:chExt cx="1289299" cy="1504190"/>
            </a:xfrm>
          </p:grpSpPr>
          <p:sp>
            <p:nvSpPr>
              <p:cNvPr id="213" name="圆形"/>
              <p:cNvSpPr/>
              <p:nvPr/>
            </p:nvSpPr>
            <p:spPr>
              <a:xfrm>
                <a:off x="0" y="10671"/>
                <a:ext cx="1289299" cy="1289298"/>
              </a:xfrm>
              <a:prstGeom prst="ellipse">
                <a:avLst/>
              </a:prstGeom>
              <a:solidFill>
                <a:schemeClr val="accent2"/>
              </a:solidFill>
              <a:ln w="12700" cap="flat">
                <a:noFill/>
                <a:miter lim="400000"/>
              </a:ln>
              <a:effectLst/>
            </p:spPr>
            <p:txBody>
              <a:bodyPr wrap="square" lIns="45719" tIns="45719" rIns="45719" bIns="45719" numCol="1" anchor="ctr">
                <a:noAutofit/>
              </a:bodyPr>
              <a:lstStyle/>
              <a:p>
                <a:pPr marL="0" marR="0" lvl="0" indent="0" algn="ctr" defTabSz="914400" rtl="0" eaLnBrk="1" fontAlgn="auto" latinLnBrk="0" hangingPunct="0">
                  <a:lnSpc>
                    <a:spcPct val="100000"/>
                  </a:lnSpc>
                  <a:spcBef>
                    <a:spcPts val="0"/>
                  </a:spcBef>
                  <a:spcAft>
                    <a:spcPts val="0"/>
                  </a:spcAft>
                  <a:buClrTx/>
                  <a:buSzTx/>
                  <a:buFontTx/>
                  <a:buNone/>
                  <a:defRPr sz="8000">
                    <a:solidFill>
                      <a:srgbClr val="FFFFFF"/>
                    </a:solidFill>
                  </a:defRPr>
                </a:pPr>
                <a:endParaRPr kumimoji="0" sz="8000" b="0" i="0" u="none" strike="noStrike" kern="0" cap="none" spc="0" normalizeH="0" baseline="0" noProof="0">
                  <a:ln>
                    <a:noFill/>
                  </a:ln>
                  <a:solidFill>
                    <a:srgbClr val="FFFFFF"/>
                  </a:solidFill>
                  <a:effectLst/>
                  <a:uLnTx/>
                  <a:uFillTx/>
                  <a:latin typeface="Georgia" panose="02040502050405020303" pitchFamily="18" charset="0"/>
                  <a:ea typeface="微软雅黑" panose="020B0503020204020204" charset="-122"/>
                  <a:sym typeface="微软雅黑" panose="020B0503020204020204" charset="-122"/>
                </a:endParaRPr>
              </a:p>
            </p:txBody>
          </p:sp>
          <p:sp>
            <p:nvSpPr>
              <p:cNvPr id="214" name="1"/>
              <p:cNvSpPr txBox="1"/>
              <p:nvPr/>
            </p:nvSpPr>
            <p:spPr>
              <a:xfrm>
                <a:off x="146968" y="-204221"/>
                <a:ext cx="911673" cy="1310640"/>
              </a:xfrm>
              <a:prstGeom prst="rect">
                <a:avLst/>
              </a:prstGeom>
              <a:noFill/>
              <a:ln w="12700" cap="flat">
                <a:noFill/>
                <a:miter lim="400000"/>
              </a:ln>
              <a:effectLst/>
            </p:spPr>
            <p:txBody>
              <a:bodyPr wrap="square" lIns="45719" tIns="45719" rIns="45719" bIns="45719" numCol="1" anchor="ctr">
                <a:spAutoFit/>
              </a:bodyPr>
              <a:lstStyle>
                <a:lvl1pPr algn="ctr">
                  <a:defRPr sz="8000">
                    <a:solidFill>
                      <a:srgbClr val="FFFFFF"/>
                    </a:solidFill>
                  </a:defRPr>
                </a:lvl1pPr>
              </a:lstStyle>
              <a:p>
                <a:pPr marL="0" marR="0" lvl="0" indent="0" algn="ctr" defTabSz="914400" rtl="0" eaLnBrk="1" fontAlgn="auto" latinLnBrk="0" hangingPunct="0">
                  <a:lnSpc>
                    <a:spcPct val="100000"/>
                  </a:lnSpc>
                  <a:spcBef>
                    <a:spcPts val="0"/>
                  </a:spcBef>
                  <a:spcAft>
                    <a:spcPts val="0"/>
                  </a:spcAft>
                  <a:buClrTx/>
                  <a:buSzTx/>
                  <a:buFontTx/>
                  <a:buNone/>
                  <a:defRPr/>
                </a:pPr>
                <a:r>
                  <a:rPr kumimoji="0" lang="en-US" sz="8000" b="0" i="0" u="none" strike="noStrike" kern="0" cap="none" spc="0" normalizeH="0" baseline="0" noProof="0" dirty="0">
                    <a:ln>
                      <a:noFill/>
                    </a:ln>
                    <a:solidFill>
                      <a:srgbClr val="FFFFFF"/>
                    </a:solidFill>
                    <a:effectLst/>
                    <a:uLnTx/>
                    <a:uFillTx/>
                    <a:latin typeface="Georgia" panose="02040502050405020303" pitchFamily="18" charset="0"/>
                    <a:ea typeface="微软雅黑" panose="020B0503020204020204" charset="-122"/>
                    <a:sym typeface="微软雅黑" panose="020B0503020204020204" charset="-122"/>
                  </a:rPr>
                  <a:t>4</a:t>
                </a:r>
                <a:endParaRPr kumimoji="0" sz="8000" b="0" i="0" u="none" strike="noStrike" kern="0" cap="none" spc="0" normalizeH="0" baseline="0" noProof="0" dirty="0">
                  <a:ln>
                    <a:noFill/>
                  </a:ln>
                  <a:solidFill>
                    <a:srgbClr val="FFFFFF"/>
                  </a:solidFill>
                  <a:effectLst/>
                  <a:uLnTx/>
                  <a:uFillTx/>
                  <a:latin typeface="Georgia" panose="02040502050405020303" pitchFamily="18" charset="0"/>
                  <a:ea typeface="微软雅黑" panose="020B0503020204020204" charset="-122"/>
                  <a:sym typeface="微软雅黑" panose="020B0503020204020204" charset="-122"/>
                </a:endParaRPr>
              </a:p>
            </p:txBody>
          </p:sp>
        </p:grpSp>
        <p:sp>
          <p:nvSpPr>
            <p:cNvPr id="216" name="椭圆 6"/>
            <p:cNvSpPr/>
            <p:nvPr/>
          </p:nvSpPr>
          <p:spPr>
            <a:xfrm>
              <a:off x="-1" y="0"/>
              <a:ext cx="1547894" cy="1547893"/>
            </a:xfrm>
            <a:prstGeom prst="ellipse">
              <a:avLst/>
            </a:prstGeom>
            <a:noFill/>
            <a:ln w="12700" cap="flat">
              <a:solidFill>
                <a:srgbClr val="D9D9D9"/>
              </a:solidFill>
              <a:prstDash val="solid"/>
              <a:miter lim="800000"/>
            </a:ln>
            <a:effectLst/>
          </p:spPr>
          <p:txBody>
            <a:bodyPr wrap="square" lIns="45719" tIns="45719" rIns="45719" bIns="45719" numCol="1" anchor="ctr">
              <a:noAutofit/>
            </a:bodyPr>
            <a:lstStyle/>
            <a:p>
              <a:pPr marL="0" marR="0" lvl="0" indent="0" algn="ctr" defTabSz="914400" rtl="0" eaLnBrk="1" fontAlgn="auto" latinLnBrk="0" hangingPunct="0">
                <a:lnSpc>
                  <a:spcPct val="100000"/>
                </a:lnSpc>
                <a:spcBef>
                  <a:spcPts val="0"/>
                </a:spcBef>
                <a:spcAft>
                  <a:spcPts val="0"/>
                </a:spcAft>
                <a:buClrTx/>
                <a:buSzTx/>
                <a:buFontTx/>
                <a:buNone/>
                <a:defRPr sz="8000">
                  <a:solidFill>
                    <a:srgbClr val="FFFFFF"/>
                  </a:solidFill>
                </a:defRPr>
              </a:pPr>
              <a:endParaRPr kumimoji="0" sz="8000" b="0" i="0" u="none" strike="noStrike" kern="0" cap="none" spc="0" normalizeH="0" baseline="0" noProof="0">
                <a:ln>
                  <a:noFill/>
                </a:ln>
                <a:solidFill>
                  <a:srgbClr val="FFFFFF"/>
                </a:solidFill>
                <a:effectLst/>
                <a:uLnTx/>
                <a:uFillTx/>
                <a:latin typeface="Georgia" panose="02040502050405020303" pitchFamily="18" charset="0"/>
                <a:ea typeface="微软雅黑" panose="020B0503020204020204" charset="-122"/>
                <a:sym typeface="微软雅黑" panose="020B0503020204020204" charset="-122"/>
              </a:endParaRPr>
            </a:p>
          </p:txBody>
        </p:sp>
        <p:sp>
          <p:nvSpPr>
            <p:cNvPr id="217" name="椭圆 7"/>
            <p:cNvSpPr/>
            <p:nvPr/>
          </p:nvSpPr>
          <p:spPr>
            <a:xfrm>
              <a:off x="1115473" y="1214173"/>
              <a:ext cx="359411" cy="359411"/>
            </a:xfrm>
            <a:prstGeom prst="ellipse">
              <a:avLst/>
            </a:prstGeom>
            <a:solidFill>
              <a:schemeClr val="accent1">
                <a:alpha val="80000"/>
              </a:schemeClr>
            </a:solidFill>
            <a:ln w="12700" cap="flat">
              <a:noFill/>
              <a:miter lim="400000"/>
            </a:ln>
            <a:effectLst/>
          </p:spPr>
          <p:txBody>
            <a:bodyPr wrap="square" lIns="45719" tIns="45719" rIns="45719" bIns="45719" numCol="1" anchor="ctr">
              <a:noAutofit/>
            </a:bodyPr>
            <a:lstStyle/>
            <a:p>
              <a:pPr marL="0" marR="0" lvl="0" indent="0" algn="ctr" defTabSz="914400" rtl="0" eaLnBrk="1" fontAlgn="auto" latinLnBrk="0" hangingPunct="0">
                <a:lnSpc>
                  <a:spcPct val="100000"/>
                </a:lnSpc>
                <a:spcBef>
                  <a:spcPts val="0"/>
                </a:spcBef>
                <a:spcAft>
                  <a:spcPts val="0"/>
                </a:spcAft>
                <a:buClrTx/>
                <a:buSzTx/>
                <a:buFontTx/>
                <a:buNone/>
                <a:defRPr>
                  <a:solidFill>
                    <a:srgbClr val="FFFFFF"/>
                  </a:solidFill>
                </a:defRPr>
              </a:pPr>
              <a:endParaRPr kumimoji="0" sz="1800" b="0" i="0" u="none" strike="noStrike" kern="0" cap="none" spc="0" normalizeH="0" baseline="0" noProof="0">
                <a:ln>
                  <a:noFill/>
                </a:ln>
                <a:solidFill>
                  <a:srgbClr val="FFFFFF"/>
                </a:solidFill>
                <a:effectLst/>
                <a:uLnTx/>
                <a:uFillTx/>
                <a:latin typeface="Georgia" panose="02040502050405020303" pitchFamily="18" charset="0"/>
                <a:ea typeface="微软雅黑" panose="020B0503020204020204" charset="-122"/>
                <a:sym typeface="微软雅黑" panose="020B0503020204020204" charset="-122"/>
              </a:endParaRPr>
            </a:p>
          </p:txBody>
        </p:sp>
        <p:sp>
          <p:nvSpPr>
            <p:cNvPr id="218" name="椭圆 8"/>
            <p:cNvSpPr/>
            <p:nvPr/>
          </p:nvSpPr>
          <p:spPr>
            <a:xfrm>
              <a:off x="129295" y="34341"/>
              <a:ext cx="226115" cy="226115"/>
            </a:xfrm>
            <a:prstGeom prst="ellipse">
              <a:avLst/>
            </a:prstGeom>
            <a:solidFill>
              <a:schemeClr val="accent1">
                <a:alpha val="80000"/>
              </a:schemeClr>
            </a:solidFill>
            <a:ln w="12700" cap="flat">
              <a:noFill/>
              <a:miter lim="400000"/>
            </a:ln>
            <a:effectLst/>
          </p:spPr>
          <p:txBody>
            <a:bodyPr wrap="square" lIns="45719" tIns="45719" rIns="45719" bIns="45719" numCol="1" anchor="ctr">
              <a:noAutofit/>
            </a:bodyPr>
            <a:lstStyle/>
            <a:p>
              <a:pPr marL="0" marR="0" lvl="0" indent="0" algn="ctr" defTabSz="914400" rtl="0" eaLnBrk="1" fontAlgn="auto" latinLnBrk="0" hangingPunct="0">
                <a:lnSpc>
                  <a:spcPct val="100000"/>
                </a:lnSpc>
                <a:spcBef>
                  <a:spcPts val="0"/>
                </a:spcBef>
                <a:spcAft>
                  <a:spcPts val="0"/>
                </a:spcAft>
                <a:buClrTx/>
                <a:buSzTx/>
                <a:buFontTx/>
                <a:buNone/>
                <a:defRPr>
                  <a:solidFill>
                    <a:srgbClr val="FFFFFF"/>
                  </a:solidFill>
                </a:defRPr>
              </a:pPr>
              <a:endParaRPr kumimoji="0" sz="1800" b="0" i="0" u="none" strike="noStrike" kern="0" cap="none" spc="0" normalizeH="0" baseline="0" noProof="0">
                <a:ln>
                  <a:noFill/>
                </a:ln>
                <a:solidFill>
                  <a:srgbClr val="FFFFFF"/>
                </a:solidFill>
                <a:effectLst/>
                <a:uLnTx/>
                <a:uFillTx/>
                <a:latin typeface="Georgia" panose="02040502050405020303" pitchFamily="18" charset="0"/>
                <a:ea typeface="微软雅黑" panose="020B0503020204020204" charset="-122"/>
                <a:sym typeface="微软雅黑" panose="020B0503020204020204" charset="-122"/>
              </a:endParaRPr>
            </a:p>
          </p:txBody>
        </p:sp>
      </p:grpSp>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 name="文本占位符 20"/>
          <p:cNvSpPr txBox="1">
            <a:spLocks noGrp="1"/>
          </p:cNvSpPr>
          <p:nvPr>
            <p:ph type="body" sz="quarter" idx="1"/>
          </p:nvPr>
        </p:nvSpPr>
        <p:spPr>
          <a:xfrm>
            <a:off x="452120" y="440055"/>
            <a:ext cx="4839335" cy="416560"/>
          </a:xfrm>
          <a:prstGeom prst="rect">
            <a:avLst/>
          </a:prstGeom>
        </p:spPr>
        <p:txBody>
          <a:bodyPr>
            <a:noAutofit/>
          </a:bodyPr>
          <a:lstStyle/>
          <a:p>
            <a:r>
              <a:rPr lang="en-US" sz="3800" b="1" dirty="0">
                <a:solidFill>
                  <a:schemeClr val="tx1"/>
                </a:solidFill>
                <a:latin typeface="Georgia" panose="02040502050405020303" pitchFamily="18" charset="0"/>
              </a:rPr>
              <a:t>Pointer network</a:t>
            </a:r>
          </a:p>
        </p:txBody>
      </p:sp>
      <p:sp>
        <p:nvSpPr>
          <p:cNvPr id="244" name="Slide Number Placeholder 3"/>
          <p:cNvSpPr txBox="1">
            <a:spLocks noGrp="1"/>
          </p:cNvSpPr>
          <p:nvPr>
            <p:ph type="sldNum" sz="quarter" idx="2"/>
          </p:nvPr>
        </p:nvSpPr>
        <p:spPr>
          <a:xfrm>
            <a:off x="11623603" y="454228"/>
            <a:ext cx="127001" cy="135547"/>
          </a:xfrm>
          <a:prstGeom prst="rect">
            <a:avLst/>
          </a:prstGeom>
        </p:spPr>
        <p:txBody>
          <a:bodyPr>
            <a:normAutofit fontScale="92500" lnSpcReduction="10000"/>
          </a:bodyPr>
          <a:lstStyle>
            <a:lvl1pPr>
              <a:defRPr>
                <a:latin typeface="Arial" panose="020B0604020202020204"/>
                <a:ea typeface="Arial" panose="020B0604020202020204"/>
                <a:cs typeface="Arial" panose="020B0604020202020204"/>
                <a:sym typeface="Arial" panose="020B0604020202020204"/>
              </a:defRPr>
            </a:lvl1pPr>
          </a:lstStyle>
          <a:p>
            <a:fld id="{86CB4B4D-7CA3-9044-876B-883B54F8677D}" type="slidenum">
              <a:rPr>
                <a:latin typeface="Arial" panose="020B0604020202020204" pitchFamily="34" charset="0"/>
                <a:cs typeface="Arial" panose="020B0604020202020204" pitchFamily="34" charset="0"/>
              </a:rPr>
              <a:t>26</a:t>
            </a:fld>
            <a:endParaRPr dirty="0">
              <a:latin typeface="Arial" panose="020B0604020202020204" pitchFamily="34" charset="0"/>
              <a:cs typeface="Arial" panose="020B0604020202020204" pitchFamily="34" charset="0"/>
            </a:endParaRPr>
          </a:p>
        </p:txBody>
      </p:sp>
      <p:sp>
        <p:nvSpPr>
          <p:cNvPr id="246" name="Rectangle 48"/>
          <p:cNvSpPr txBox="1"/>
          <p:nvPr/>
        </p:nvSpPr>
        <p:spPr>
          <a:xfrm>
            <a:off x="5357075" y="1122805"/>
            <a:ext cx="4713394" cy="461665"/>
          </a:xfrm>
          <a:prstGeom prst="rect">
            <a:avLst/>
          </a:prstGeom>
          <a:ln w="12700">
            <a:miter lim="400000"/>
          </a:ln>
        </p:spPr>
        <p:txBody>
          <a:bodyPr lIns="45719" rIns="45719">
            <a:spAutoFit/>
          </a:bodyPr>
          <a:lstStyle>
            <a:lvl1pPr>
              <a:defRPr sz="2000" b="1">
                <a:solidFill>
                  <a:srgbClr val="595959"/>
                </a:solidFill>
              </a:defRPr>
            </a:lvl1pPr>
          </a:lstStyle>
          <a:p>
            <a:pPr>
              <a:defRPr>
                <a:latin typeface="Arial" panose="020B0604020202020204"/>
                <a:ea typeface="Arial" panose="020B0604020202020204"/>
                <a:cs typeface="Arial" panose="020B0604020202020204"/>
                <a:sym typeface="Arial" panose="020B0604020202020204"/>
              </a:defRPr>
            </a:pPr>
            <a:r>
              <a:rPr lang="en-US" sz="2400" dirty="0">
                <a:solidFill>
                  <a:schemeClr val="tx1"/>
                </a:solidFill>
                <a:latin typeface="Georgia" panose="02040502050405020303" pitchFamily="18" charset="0"/>
                <a:ea typeface="微软雅黑" panose="020B0503020204020204" charset="-122"/>
                <a:cs typeface="微软雅黑" panose="020B0503020204020204" charset="-122"/>
                <a:sym typeface="微软雅黑" panose="020B0503020204020204" charset="-122"/>
              </a:rPr>
              <a:t>Background</a:t>
            </a:r>
            <a:endParaRPr sz="2400" dirty="0">
              <a:solidFill>
                <a:schemeClr val="tx1"/>
              </a:solidFill>
              <a:latin typeface="Georgia" panose="02040502050405020303" pitchFamily="18" charset="0"/>
              <a:ea typeface="微软雅黑" panose="020B0503020204020204" charset="-122"/>
              <a:cs typeface="微软雅黑" panose="020B0503020204020204" charset="-122"/>
              <a:sym typeface="微软雅黑" panose="020B0503020204020204" charset="-122"/>
            </a:endParaRPr>
          </a:p>
        </p:txBody>
      </p:sp>
      <p:sp>
        <p:nvSpPr>
          <p:cNvPr id="247" name="Text Placeholder 32"/>
          <p:cNvSpPr txBox="1"/>
          <p:nvPr/>
        </p:nvSpPr>
        <p:spPr>
          <a:xfrm>
            <a:off x="6175313" y="2149738"/>
            <a:ext cx="3895157" cy="811056"/>
          </a:xfrm>
          <a:prstGeom prst="rect">
            <a:avLst/>
          </a:prstGeom>
          <a:ln w="12700">
            <a:miter lim="400000"/>
          </a:ln>
        </p:spPr>
        <p:txBody>
          <a:bodyPr lIns="0" tIns="0" rIns="0" bIns="0">
            <a:spAutoFit/>
          </a:bodyPr>
          <a:lstStyle>
            <a:lvl1pPr defTabSz="685800">
              <a:lnSpc>
                <a:spcPct val="130000"/>
              </a:lnSpc>
              <a:defRPr sz="1200">
                <a:solidFill>
                  <a:srgbClr val="595959"/>
                </a:solidFill>
                <a:latin typeface="Arial" panose="020B0604020202020204"/>
                <a:ea typeface="Arial" panose="020B0604020202020204"/>
                <a:cs typeface="Arial" panose="020B0604020202020204"/>
                <a:sym typeface="Arial" panose="020B0604020202020204"/>
              </a:defRPr>
            </a:lvl1pPr>
          </a:lstStyle>
          <a:p>
            <a:pPr marL="171450" indent="-171450">
              <a:buFont typeface="Arial" panose="020B0604020202020204" pitchFamily="34" charset="0"/>
              <a:buChar char="•"/>
            </a:pPr>
            <a:r>
              <a:rPr lang="en-US" sz="1400" dirty="0">
                <a:solidFill>
                  <a:schemeClr val="tx1"/>
                </a:solidFill>
                <a:latin typeface="Georgia" panose="02040502050405020303" pitchFamily="18" charset="0"/>
              </a:rPr>
              <a:t>For machine translation</a:t>
            </a:r>
          </a:p>
          <a:p>
            <a:pPr marL="171450" indent="-171450">
              <a:buFont typeface="Arial" panose="020B0604020202020204" pitchFamily="34" charset="0"/>
              <a:buChar char="•"/>
            </a:pPr>
            <a:r>
              <a:rPr lang="en-US" sz="1400" dirty="0">
                <a:solidFill>
                  <a:schemeClr val="tx1"/>
                </a:solidFill>
                <a:latin typeface="Georgia" panose="02040502050405020303" pitchFamily="18" charset="0"/>
              </a:rPr>
              <a:t>Encoding of inputs</a:t>
            </a:r>
          </a:p>
          <a:p>
            <a:pPr marL="171450" indent="-171450">
              <a:buFont typeface="Arial" panose="020B0604020202020204" pitchFamily="34" charset="0"/>
              <a:buChar char="•"/>
            </a:pPr>
            <a:r>
              <a:rPr lang="en-US" sz="1400" dirty="0">
                <a:solidFill>
                  <a:schemeClr val="tx1"/>
                </a:solidFill>
                <a:latin typeface="Georgia" panose="02040502050405020303" pitchFamily="18" charset="0"/>
              </a:rPr>
              <a:t>Output using autoregression</a:t>
            </a:r>
            <a:endParaRPr sz="1400" dirty="0">
              <a:solidFill>
                <a:schemeClr val="tx1"/>
              </a:solidFill>
              <a:latin typeface="Georgia" panose="02040502050405020303" pitchFamily="18" charset="0"/>
            </a:endParaRPr>
          </a:p>
        </p:txBody>
      </p:sp>
      <p:sp>
        <p:nvSpPr>
          <p:cNvPr id="248" name="Text Placeholder 33"/>
          <p:cNvSpPr txBox="1"/>
          <p:nvPr/>
        </p:nvSpPr>
        <p:spPr>
          <a:xfrm>
            <a:off x="6175314" y="1903022"/>
            <a:ext cx="3895155" cy="221599"/>
          </a:xfrm>
          <a:prstGeom prst="rect">
            <a:avLst/>
          </a:prstGeom>
          <a:ln w="12700">
            <a:miter lim="400000"/>
          </a:ln>
        </p:spPr>
        <p:txBody>
          <a:bodyPr lIns="0" tIns="0" rIns="0" bIns="0">
            <a:spAutoFit/>
          </a:bodyPr>
          <a:lstStyle>
            <a:lvl1pPr defTabSz="685800">
              <a:lnSpc>
                <a:spcPct val="90000"/>
              </a:lnSpc>
              <a:spcBef>
                <a:spcPts val="700"/>
              </a:spcBef>
              <a:defRPr sz="1400" b="1">
                <a:solidFill>
                  <a:schemeClr val="accent2"/>
                </a:solidFill>
              </a:defRPr>
            </a:lvl1pPr>
          </a:lstStyle>
          <a:p>
            <a:pPr>
              <a:defRPr>
                <a:latin typeface="Arial" panose="020B0604020202020204"/>
                <a:ea typeface="Arial" panose="020B0604020202020204"/>
                <a:cs typeface="Arial" panose="020B0604020202020204"/>
                <a:sym typeface="Arial" panose="020B0604020202020204"/>
              </a:defRPr>
            </a:pPr>
            <a:r>
              <a:rPr lang="en-US" sz="1600" dirty="0">
                <a:solidFill>
                  <a:schemeClr val="tx1"/>
                </a:solidFill>
                <a:latin typeface="Georgia" panose="02040502050405020303" pitchFamily="18" charset="0"/>
                <a:ea typeface="微软雅黑" panose="020B0503020204020204" charset="-122"/>
                <a:cs typeface="微软雅黑" panose="020B0503020204020204" charset="-122"/>
                <a:sym typeface="微软雅黑" panose="020B0503020204020204" charset="-122"/>
              </a:rPr>
              <a:t>Seq-to-seq (LSTM)</a:t>
            </a:r>
            <a:endParaRPr sz="1600" dirty="0">
              <a:solidFill>
                <a:schemeClr val="tx1"/>
              </a:solidFill>
              <a:latin typeface="Georgia" panose="02040502050405020303" pitchFamily="18" charset="0"/>
              <a:ea typeface="微软雅黑" panose="020B0503020204020204" charset="-122"/>
              <a:cs typeface="微软雅黑" panose="020B0503020204020204" charset="-122"/>
              <a:sym typeface="微软雅黑" panose="020B0503020204020204" charset="-122"/>
            </a:endParaRPr>
          </a:p>
        </p:txBody>
      </p:sp>
      <mc:AlternateContent xmlns:mc="http://schemas.openxmlformats.org/markup-compatibility/2006">
        <mc:Choice xmlns:a14="http://schemas.microsoft.com/office/drawing/2010/main" Requires="a14">
          <p:sp>
            <p:nvSpPr>
              <p:cNvPr id="249" name="Text Placeholder 32"/>
              <p:cNvSpPr txBox="1"/>
              <p:nvPr/>
            </p:nvSpPr>
            <p:spPr>
              <a:xfrm>
                <a:off x="6171390" y="3416912"/>
                <a:ext cx="4204634" cy="1005019"/>
              </a:xfrm>
              <a:prstGeom prst="rect">
                <a:avLst/>
              </a:prstGeom>
              <a:ln w="12700">
                <a:miter lim="400000"/>
              </a:ln>
            </p:spPr>
            <p:txBody>
              <a:bodyPr wrap="square" lIns="0" tIns="0" rIns="0" bIns="0">
                <a:spAutoFit/>
              </a:bodyPr>
              <a:lstStyle>
                <a:lvl1pPr defTabSz="685800">
                  <a:lnSpc>
                    <a:spcPct val="130000"/>
                  </a:lnSpc>
                  <a:defRPr sz="1200">
                    <a:solidFill>
                      <a:srgbClr val="595959"/>
                    </a:solidFill>
                    <a:latin typeface="Arial" panose="020B0604020202020204"/>
                    <a:ea typeface="Arial" panose="020B0604020202020204"/>
                    <a:cs typeface="Arial" panose="020B0604020202020204"/>
                    <a:sym typeface="Arial" panose="020B0604020202020204"/>
                  </a:defRPr>
                </a:lvl1pPr>
              </a:lstStyle>
              <a:p>
                <a:pPr marL="171450" indent="-171450">
                  <a:buFont typeface="Arial" panose="020B0604020202020204" pitchFamily="34" charset="0"/>
                  <a:buChar char="•"/>
                </a:pPr>
                <a:r>
                  <a:rPr lang="en-US" sz="1400" dirty="0">
                    <a:solidFill>
                      <a:schemeClr val="tx1"/>
                    </a:solidFill>
                    <a:latin typeface="Georgia" panose="02040502050405020303" pitchFamily="18" charset="0"/>
                  </a:rPr>
                  <a:t>Maximizing the condition probability</a:t>
                </a:r>
              </a:p>
              <a:p>
                <a:pPr marL="171450" indent="-171450">
                  <a:buFont typeface="Arial" panose="020B0604020202020204" pitchFamily="34" charset="0"/>
                  <a:buChar char="•"/>
                </a:pPr>
                <a:r>
                  <a:rPr lang="en-US" sz="1400" dirty="0">
                    <a:solidFill>
                      <a:schemeClr val="tx1"/>
                    </a:solidFill>
                    <a:latin typeface="Georgia" panose="02040502050405020303" pitchFamily="18" charset="0"/>
                  </a:rPr>
                  <a:t> </a:t>
                </a:r>
                <a14:m>
                  <m:oMath xmlns:m="http://schemas.openxmlformats.org/officeDocument/2006/math">
                    <m:r>
                      <a:rPr lang="en-US" altLang="zh-CN" sz="1400" i="1" smtClean="0">
                        <a:solidFill>
                          <a:schemeClr val="tx1"/>
                        </a:solidFill>
                        <a:latin typeface="Cambria Math" panose="02040503050406030204" pitchFamily="18" charset="0"/>
                      </a:rPr>
                      <m:t>𝑝</m:t>
                    </m:r>
                    <m:d>
                      <m:dPr>
                        <m:endChr m:val="|"/>
                        <m:ctrlPr>
                          <a:rPr lang="en-US" altLang="zh-CN" sz="1400" i="1">
                            <a:solidFill>
                              <a:schemeClr val="tx1"/>
                            </a:solidFill>
                            <a:latin typeface="Cambria Math" panose="02040503050406030204" pitchFamily="18" charset="0"/>
                          </a:rPr>
                        </m:ctrlPr>
                      </m:dPr>
                      <m:e>
                        <m:sSup>
                          <m:sSupPr>
                            <m:ctrlPr>
                              <a:rPr lang="en-US" altLang="zh-CN" sz="1400" i="1">
                                <a:solidFill>
                                  <a:schemeClr val="tx1"/>
                                </a:solidFill>
                                <a:latin typeface="Cambria Math" panose="02040503050406030204" pitchFamily="18" charset="0"/>
                              </a:rPr>
                            </m:ctrlPr>
                          </m:sSupPr>
                          <m:e>
                            <m:r>
                              <a:rPr lang="en-US" altLang="zh-CN" sz="1400" i="1">
                                <a:solidFill>
                                  <a:schemeClr val="tx1"/>
                                </a:solidFill>
                                <a:latin typeface="Cambria Math" panose="02040503050406030204" pitchFamily="18" charset="0"/>
                              </a:rPr>
                              <m:t>𝐶</m:t>
                            </m:r>
                          </m:e>
                          <m:sup>
                            <m:r>
                              <a:rPr lang="en-US" altLang="zh-CN" sz="1400" i="1">
                                <a:solidFill>
                                  <a:schemeClr val="tx1"/>
                                </a:solidFill>
                                <a:latin typeface="Cambria Math" panose="02040503050406030204" pitchFamily="18" charset="0"/>
                              </a:rPr>
                              <m:t>𝑝</m:t>
                            </m:r>
                          </m:sup>
                        </m:sSup>
                      </m:e>
                    </m:d>
                    <m:r>
                      <a:rPr lang="en-US" altLang="zh-CN" sz="1400" i="1">
                        <a:solidFill>
                          <a:schemeClr val="tx1"/>
                        </a:solidFill>
                        <a:latin typeface="Cambria Math" panose="02040503050406030204" pitchFamily="18" charset="0"/>
                      </a:rPr>
                      <m:t>𝑃</m:t>
                    </m:r>
                    <m:r>
                      <a:rPr lang="en-US" altLang="zh-CN" sz="1400" i="1">
                        <a:solidFill>
                          <a:schemeClr val="tx1"/>
                        </a:solidFill>
                        <a:latin typeface="Cambria Math" panose="02040503050406030204" pitchFamily="18" charset="0"/>
                      </a:rPr>
                      <m:t>;</m:t>
                    </m:r>
                    <m:r>
                      <a:rPr lang="en-US" altLang="zh-CN" sz="1400" i="1">
                        <a:solidFill>
                          <a:schemeClr val="tx1"/>
                        </a:solidFill>
                        <a:latin typeface="Cambria Math" panose="02040503050406030204" pitchFamily="18" charset="0"/>
                      </a:rPr>
                      <m:t>𝜃</m:t>
                    </m:r>
                    <m:r>
                      <a:rPr lang="en-US" altLang="zh-CN" sz="1400" i="1">
                        <a:solidFill>
                          <a:schemeClr val="tx1"/>
                        </a:solidFill>
                        <a:latin typeface="Cambria Math" panose="02040503050406030204" pitchFamily="18" charset="0"/>
                      </a:rPr>
                      <m:t>)=</m:t>
                    </m:r>
                    <m:sSubSup>
                      <m:sSubSupPr>
                        <m:ctrlPr>
                          <a:rPr lang="en-US" altLang="zh-CN" sz="1400" i="1">
                            <a:solidFill>
                              <a:schemeClr val="tx1"/>
                            </a:solidFill>
                            <a:latin typeface="Cambria Math" panose="02040503050406030204" pitchFamily="18" charset="0"/>
                          </a:rPr>
                        </m:ctrlPr>
                      </m:sSubSupPr>
                      <m:e>
                        <m:r>
                          <m:rPr>
                            <m:sty m:val="p"/>
                          </m:rPr>
                          <a:rPr lang="en-US" altLang="zh-CN" sz="1400" i="1">
                            <a:solidFill>
                              <a:schemeClr val="tx1"/>
                            </a:solidFill>
                            <a:latin typeface="Cambria Math" panose="02040503050406030204" pitchFamily="18" charset="0"/>
                          </a:rPr>
                          <m:t>Π</m:t>
                        </m:r>
                      </m:e>
                      <m:sub>
                        <m:r>
                          <a:rPr lang="en-US" altLang="zh-CN" sz="1400" i="1">
                            <a:solidFill>
                              <a:schemeClr val="tx1"/>
                            </a:solidFill>
                            <a:latin typeface="Cambria Math" panose="02040503050406030204" pitchFamily="18" charset="0"/>
                          </a:rPr>
                          <m:t>𝑖</m:t>
                        </m:r>
                        <m:r>
                          <a:rPr lang="en-US" altLang="zh-CN" sz="1400" i="1">
                            <a:solidFill>
                              <a:schemeClr val="tx1"/>
                            </a:solidFill>
                            <a:latin typeface="Cambria Math" panose="02040503050406030204" pitchFamily="18" charset="0"/>
                          </a:rPr>
                          <m:t>=</m:t>
                        </m:r>
                        <m:r>
                          <a:rPr lang="en-US" altLang="zh-CN" sz="1400" i="1">
                            <a:solidFill>
                              <a:schemeClr val="tx1"/>
                            </a:solidFill>
                            <a:latin typeface="Cambria Math" panose="02040503050406030204" pitchFamily="18" charset="0"/>
                          </a:rPr>
                          <m:t>1</m:t>
                        </m:r>
                      </m:sub>
                      <m:sup>
                        <m:r>
                          <m:rPr>
                            <m:sty m:val="p"/>
                          </m:rPr>
                          <a:rPr lang="en-US" altLang="zh-CN" sz="1400" i="1">
                            <a:solidFill>
                              <a:schemeClr val="tx1"/>
                            </a:solidFill>
                            <a:latin typeface="Cambria Math" panose="02040503050406030204" pitchFamily="18" charset="0"/>
                          </a:rPr>
                          <m:t>m</m:t>
                        </m:r>
                        <m:d>
                          <m:dPr>
                            <m:ctrlPr>
                              <a:rPr lang="en-US" altLang="zh-CN" sz="1400" i="1">
                                <a:solidFill>
                                  <a:schemeClr val="tx1"/>
                                </a:solidFill>
                                <a:latin typeface="Cambria Math" panose="02040503050406030204" pitchFamily="18" charset="0"/>
                              </a:rPr>
                            </m:ctrlPr>
                          </m:dPr>
                          <m:e>
                            <m:r>
                              <a:rPr lang="en-US" altLang="zh-CN" sz="1400" i="1">
                                <a:solidFill>
                                  <a:schemeClr val="tx1"/>
                                </a:solidFill>
                                <a:latin typeface="Cambria Math" panose="02040503050406030204" pitchFamily="18" charset="0"/>
                              </a:rPr>
                              <m:t>𝑃</m:t>
                            </m:r>
                          </m:e>
                        </m:d>
                      </m:sup>
                    </m:sSubSup>
                    <m:r>
                      <a:rPr lang="en-US" altLang="zh-CN" sz="1400" i="1">
                        <a:solidFill>
                          <a:schemeClr val="tx1"/>
                        </a:solidFill>
                        <a:latin typeface="Cambria Math" panose="02040503050406030204" pitchFamily="18" charset="0"/>
                      </a:rPr>
                      <m:t>𝑝</m:t>
                    </m:r>
                    <m:d>
                      <m:dPr>
                        <m:ctrlPr>
                          <a:rPr lang="en-US" altLang="zh-CN" sz="1400" i="1">
                            <a:solidFill>
                              <a:schemeClr val="tx1"/>
                            </a:solidFill>
                            <a:latin typeface="Cambria Math" panose="02040503050406030204" pitchFamily="18" charset="0"/>
                          </a:rPr>
                        </m:ctrlPr>
                      </m:dPr>
                      <m:e>
                        <m:sSub>
                          <m:sSubPr>
                            <m:ctrlPr>
                              <a:rPr lang="en-US" altLang="zh-CN" sz="1400" i="1">
                                <a:solidFill>
                                  <a:schemeClr val="tx1"/>
                                </a:solidFill>
                                <a:latin typeface="Cambria Math" panose="02040503050406030204" pitchFamily="18" charset="0"/>
                              </a:rPr>
                            </m:ctrlPr>
                          </m:sSubPr>
                          <m:e>
                            <m:r>
                              <a:rPr lang="en-US" altLang="zh-CN" sz="1400" i="1">
                                <a:solidFill>
                                  <a:schemeClr val="tx1"/>
                                </a:solidFill>
                                <a:latin typeface="Cambria Math" panose="02040503050406030204" pitchFamily="18" charset="0"/>
                              </a:rPr>
                              <m:t>𝐶</m:t>
                            </m:r>
                          </m:e>
                          <m:sub>
                            <m:r>
                              <a:rPr lang="en-US" altLang="zh-CN" sz="1400" i="1">
                                <a:solidFill>
                                  <a:schemeClr val="tx1"/>
                                </a:solidFill>
                                <a:latin typeface="Cambria Math" panose="02040503050406030204" pitchFamily="18" charset="0"/>
                              </a:rPr>
                              <m:t>𝑖</m:t>
                            </m:r>
                          </m:sub>
                        </m:sSub>
                      </m:e>
                      <m:e>
                        <m:sSub>
                          <m:sSubPr>
                            <m:ctrlPr>
                              <a:rPr lang="en-US" altLang="zh-CN" sz="1400" i="1">
                                <a:solidFill>
                                  <a:schemeClr val="tx1"/>
                                </a:solidFill>
                                <a:latin typeface="Cambria Math" panose="02040503050406030204" pitchFamily="18" charset="0"/>
                              </a:rPr>
                            </m:ctrlPr>
                          </m:sSubPr>
                          <m:e>
                            <m:r>
                              <a:rPr lang="en-US" altLang="zh-CN" sz="1400" i="1">
                                <a:solidFill>
                                  <a:schemeClr val="tx1"/>
                                </a:solidFill>
                                <a:latin typeface="Cambria Math" panose="02040503050406030204" pitchFamily="18" charset="0"/>
                              </a:rPr>
                              <m:t>𝐶</m:t>
                            </m:r>
                          </m:e>
                          <m:sub>
                            <m:r>
                              <a:rPr lang="en-US" altLang="zh-CN" sz="1400" i="1">
                                <a:solidFill>
                                  <a:schemeClr val="tx1"/>
                                </a:solidFill>
                                <a:latin typeface="Cambria Math" panose="02040503050406030204" pitchFamily="18" charset="0"/>
                              </a:rPr>
                              <m:t>1</m:t>
                            </m:r>
                          </m:sub>
                        </m:sSub>
                        <m:r>
                          <a:rPr lang="en-US" altLang="zh-CN" sz="1400" i="1">
                            <a:solidFill>
                              <a:schemeClr val="tx1"/>
                            </a:solidFill>
                            <a:latin typeface="Cambria Math" panose="02040503050406030204" pitchFamily="18" charset="0"/>
                          </a:rPr>
                          <m:t>,…,</m:t>
                        </m:r>
                        <m:sSub>
                          <m:sSubPr>
                            <m:ctrlPr>
                              <a:rPr lang="en-US" altLang="zh-CN" sz="1400" i="1">
                                <a:solidFill>
                                  <a:schemeClr val="tx1"/>
                                </a:solidFill>
                                <a:latin typeface="Cambria Math" panose="02040503050406030204" pitchFamily="18" charset="0"/>
                              </a:rPr>
                            </m:ctrlPr>
                          </m:sSubPr>
                          <m:e>
                            <m:r>
                              <a:rPr lang="en-US" altLang="zh-CN" sz="1400" i="1">
                                <a:solidFill>
                                  <a:schemeClr val="tx1"/>
                                </a:solidFill>
                                <a:latin typeface="Cambria Math" panose="02040503050406030204" pitchFamily="18" charset="0"/>
                              </a:rPr>
                              <m:t>𝐶</m:t>
                            </m:r>
                          </m:e>
                          <m:sub>
                            <m:r>
                              <a:rPr lang="en-US" altLang="zh-CN" sz="1400" i="1">
                                <a:solidFill>
                                  <a:schemeClr val="tx1"/>
                                </a:solidFill>
                                <a:latin typeface="Cambria Math" panose="02040503050406030204" pitchFamily="18" charset="0"/>
                              </a:rPr>
                              <m:t>𝑖</m:t>
                            </m:r>
                            <m:r>
                              <a:rPr lang="en-US" altLang="zh-CN" sz="1400" i="1">
                                <a:solidFill>
                                  <a:schemeClr val="tx1"/>
                                </a:solidFill>
                                <a:latin typeface="Cambria Math" panose="02040503050406030204" pitchFamily="18" charset="0"/>
                              </a:rPr>
                              <m:t>−</m:t>
                            </m:r>
                            <m:r>
                              <a:rPr lang="en-US" altLang="zh-CN" sz="1400" i="1">
                                <a:solidFill>
                                  <a:schemeClr val="tx1"/>
                                </a:solidFill>
                                <a:latin typeface="Cambria Math" panose="02040503050406030204" pitchFamily="18" charset="0"/>
                              </a:rPr>
                              <m:t>1</m:t>
                            </m:r>
                          </m:sub>
                        </m:sSub>
                        <m:r>
                          <a:rPr lang="en-US" altLang="zh-CN" sz="1400" i="1">
                            <a:solidFill>
                              <a:schemeClr val="tx1"/>
                            </a:solidFill>
                            <a:latin typeface="Cambria Math" panose="02040503050406030204" pitchFamily="18" charset="0"/>
                          </a:rPr>
                          <m:t>,</m:t>
                        </m:r>
                        <m:r>
                          <a:rPr lang="en-US" altLang="zh-CN" sz="1400" i="1">
                            <a:solidFill>
                              <a:schemeClr val="tx1"/>
                            </a:solidFill>
                            <a:latin typeface="Cambria Math" panose="02040503050406030204" pitchFamily="18" charset="0"/>
                          </a:rPr>
                          <m:t>𝑃</m:t>
                        </m:r>
                        <m:r>
                          <a:rPr lang="en-US" altLang="zh-CN" sz="1400" i="1">
                            <a:solidFill>
                              <a:schemeClr val="tx1"/>
                            </a:solidFill>
                            <a:latin typeface="Cambria Math" panose="02040503050406030204" pitchFamily="18" charset="0"/>
                          </a:rPr>
                          <m:t>;</m:t>
                        </m:r>
                        <m:r>
                          <a:rPr lang="en-US" altLang="zh-CN" sz="1400" i="1">
                            <a:solidFill>
                              <a:schemeClr val="tx1"/>
                            </a:solidFill>
                            <a:latin typeface="Cambria Math" panose="02040503050406030204" pitchFamily="18" charset="0"/>
                          </a:rPr>
                          <m:t>𝜃</m:t>
                        </m:r>
                      </m:e>
                    </m:d>
                  </m:oMath>
                </a14:m>
                <a:endParaRPr lang="en-US" sz="1400" dirty="0">
                  <a:solidFill>
                    <a:schemeClr val="tx1"/>
                  </a:solidFill>
                  <a:latin typeface="Georgia" panose="02040502050405020303" pitchFamily="18" charset="0"/>
                </a:endParaRPr>
              </a:p>
              <a:p>
                <a:pPr marL="171450" indent="-171450">
                  <a:buFont typeface="Arial" panose="020B0604020202020204" pitchFamily="34" charset="0"/>
                  <a:buChar char="•"/>
                </a:pPr>
                <a:r>
                  <a:rPr lang="en-US" altLang="zh-CN" sz="1400" dirty="0">
                    <a:solidFill>
                      <a:schemeClr val="tx1"/>
                    </a:solidFill>
                    <a:latin typeface="Georgia" panose="02040502050405020303" pitchFamily="18" charset="0"/>
                  </a:rPr>
                  <a:t>MLE: </a:t>
                </a:r>
                <a14:m>
                  <m:oMath xmlns:m="http://schemas.openxmlformats.org/officeDocument/2006/math">
                    <m:sSup>
                      <m:sSupPr>
                        <m:ctrlPr>
                          <a:rPr lang="en-US" altLang="zh-CN" sz="1400" b="0" i="1" smtClean="0">
                            <a:solidFill>
                              <a:schemeClr val="tx1"/>
                            </a:solidFill>
                            <a:latin typeface="Cambria Math" panose="02040503050406030204" pitchFamily="18" charset="0"/>
                          </a:rPr>
                        </m:ctrlPr>
                      </m:sSupPr>
                      <m:e>
                        <m:r>
                          <a:rPr lang="en-US" altLang="zh-CN" sz="1400" b="0" i="1" smtClean="0">
                            <a:solidFill>
                              <a:schemeClr val="tx1"/>
                            </a:solidFill>
                            <a:latin typeface="Cambria Math" panose="02040503050406030204" pitchFamily="18" charset="0"/>
                          </a:rPr>
                          <m:t>𝜃</m:t>
                        </m:r>
                      </m:e>
                      <m:sup>
                        <m:r>
                          <a:rPr lang="en-US" altLang="zh-CN" sz="1400" b="0" i="1" smtClean="0">
                            <a:solidFill>
                              <a:schemeClr val="tx1"/>
                            </a:solidFill>
                            <a:latin typeface="Cambria Math" panose="02040503050406030204" pitchFamily="18" charset="0"/>
                          </a:rPr>
                          <m:t>∗</m:t>
                        </m:r>
                      </m:sup>
                    </m:sSup>
                    <m:r>
                      <a:rPr lang="en-US" altLang="zh-CN" sz="1400" b="0" i="1" smtClean="0">
                        <a:solidFill>
                          <a:schemeClr val="tx1"/>
                        </a:solidFill>
                        <a:latin typeface="Cambria Math" panose="02040503050406030204" pitchFamily="18" charset="0"/>
                      </a:rPr>
                      <m:t>=</m:t>
                    </m:r>
                    <m:func>
                      <m:funcPr>
                        <m:ctrlPr>
                          <a:rPr lang="en-US" altLang="zh-CN" sz="1400" b="0" i="1" smtClean="0">
                            <a:solidFill>
                              <a:schemeClr val="tx1"/>
                            </a:solidFill>
                            <a:latin typeface="Cambria Math" panose="02040503050406030204" pitchFamily="18" charset="0"/>
                          </a:rPr>
                        </m:ctrlPr>
                      </m:funcPr>
                      <m:fName>
                        <m:r>
                          <m:rPr>
                            <m:sty m:val="p"/>
                          </m:rPr>
                          <a:rPr lang="en-US" altLang="zh-CN" sz="1400" b="0" i="0" smtClean="0">
                            <a:solidFill>
                              <a:schemeClr val="tx1"/>
                            </a:solidFill>
                            <a:latin typeface="Cambria Math" panose="02040503050406030204" pitchFamily="18" charset="0"/>
                          </a:rPr>
                          <m:t>arg</m:t>
                        </m:r>
                      </m:fName>
                      <m:e>
                        <m:func>
                          <m:funcPr>
                            <m:ctrlPr>
                              <a:rPr lang="en-US" altLang="zh-CN" sz="1400" b="0" i="1" smtClean="0">
                                <a:solidFill>
                                  <a:schemeClr val="tx1"/>
                                </a:solidFill>
                                <a:latin typeface="Cambria Math" panose="02040503050406030204" pitchFamily="18" charset="0"/>
                              </a:rPr>
                            </m:ctrlPr>
                          </m:funcPr>
                          <m:fName>
                            <m:limLow>
                              <m:limLowPr>
                                <m:ctrlPr>
                                  <a:rPr lang="en-US" altLang="zh-CN" sz="1400" b="0" i="1" smtClean="0">
                                    <a:solidFill>
                                      <a:schemeClr val="tx1"/>
                                    </a:solidFill>
                                    <a:latin typeface="Cambria Math" panose="02040503050406030204" pitchFamily="18" charset="0"/>
                                  </a:rPr>
                                </m:ctrlPr>
                              </m:limLowPr>
                              <m:e>
                                <m:r>
                                  <m:rPr>
                                    <m:sty m:val="p"/>
                                  </m:rPr>
                                  <a:rPr lang="en-US" altLang="zh-CN" sz="1400" b="0" i="0" smtClean="0">
                                    <a:solidFill>
                                      <a:schemeClr val="tx1"/>
                                    </a:solidFill>
                                    <a:latin typeface="Cambria Math" panose="02040503050406030204" pitchFamily="18" charset="0"/>
                                  </a:rPr>
                                  <m:t>max</m:t>
                                </m:r>
                              </m:e>
                              <m:lim>
                                <m:r>
                                  <a:rPr lang="en-US" altLang="zh-CN" sz="1400" b="0" i="1" smtClean="0">
                                    <a:solidFill>
                                      <a:schemeClr val="tx1"/>
                                    </a:solidFill>
                                    <a:latin typeface="Cambria Math" panose="02040503050406030204" pitchFamily="18" charset="0"/>
                                  </a:rPr>
                                  <m:t>𝜃</m:t>
                                </m:r>
                              </m:lim>
                            </m:limLow>
                          </m:fName>
                          <m:e>
                            <m:nary>
                              <m:naryPr>
                                <m:chr m:val="∑"/>
                                <m:supHide m:val="on"/>
                                <m:ctrlPr>
                                  <a:rPr lang="en-US" altLang="zh-CN" sz="1400" b="0" i="1" smtClean="0">
                                    <a:solidFill>
                                      <a:schemeClr val="tx1"/>
                                    </a:solidFill>
                                    <a:latin typeface="Cambria Math" panose="02040503050406030204" pitchFamily="18" charset="0"/>
                                  </a:rPr>
                                </m:ctrlPr>
                              </m:naryPr>
                              <m:sub>
                                <m:r>
                                  <a:rPr lang="en-US" altLang="zh-CN" sz="1400" b="0" i="1" smtClean="0">
                                    <a:solidFill>
                                      <a:schemeClr val="tx1"/>
                                    </a:solidFill>
                                    <a:latin typeface="Cambria Math" panose="02040503050406030204" pitchFamily="18" charset="0"/>
                                  </a:rPr>
                                  <m:t>𝑝</m:t>
                                </m:r>
                                <m:r>
                                  <a:rPr lang="en-US" altLang="zh-CN" sz="1400" b="0" i="1" smtClean="0">
                                    <a:solidFill>
                                      <a:schemeClr val="tx1"/>
                                    </a:solidFill>
                                    <a:latin typeface="Cambria Math" panose="02040503050406030204" pitchFamily="18" charset="0"/>
                                  </a:rPr>
                                  <m:t>,</m:t>
                                </m:r>
                                <m:sSup>
                                  <m:sSupPr>
                                    <m:ctrlPr>
                                      <a:rPr lang="en-US" altLang="zh-CN" sz="1400" b="0" i="1" smtClean="0">
                                        <a:solidFill>
                                          <a:schemeClr val="tx1"/>
                                        </a:solidFill>
                                        <a:latin typeface="Cambria Math" panose="02040503050406030204" pitchFamily="18" charset="0"/>
                                      </a:rPr>
                                    </m:ctrlPr>
                                  </m:sSupPr>
                                  <m:e>
                                    <m:r>
                                      <a:rPr lang="en-US" altLang="zh-CN" sz="1400" b="0" i="1" smtClean="0">
                                        <a:solidFill>
                                          <a:schemeClr val="tx1"/>
                                        </a:solidFill>
                                        <a:latin typeface="Cambria Math" panose="02040503050406030204" pitchFamily="18" charset="0"/>
                                      </a:rPr>
                                      <m:t>𝐶</m:t>
                                    </m:r>
                                  </m:e>
                                  <m:sup>
                                    <m:r>
                                      <a:rPr lang="en-US" altLang="zh-CN" sz="1400" b="0" i="1" smtClean="0">
                                        <a:solidFill>
                                          <a:schemeClr val="tx1"/>
                                        </a:solidFill>
                                        <a:latin typeface="Cambria Math" panose="02040503050406030204" pitchFamily="18" charset="0"/>
                                      </a:rPr>
                                      <m:t>𝑃</m:t>
                                    </m:r>
                                  </m:sup>
                                </m:sSup>
                              </m:sub>
                              <m:sup/>
                              <m:e>
                                <m:func>
                                  <m:funcPr>
                                    <m:ctrlPr>
                                      <a:rPr lang="en-US" altLang="zh-CN" sz="1400" b="0" i="1" smtClean="0">
                                        <a:solidFill>
                                          <a:schemeClr val="tx1"/>
                                        </a:solidFill>
                                        <a:latin typeface="Cambria Math" panose="02040503050406030204" pitchFamily="18" charset="0"/>
                                      </a:rPr>
                                    </m:ctrlPr>
                                  </m:funcPr>
                                  <m:fName>
                                    <m:r>
                                      <m:rPr>
                                        <m:sty m:val="p"/>
                                      </m:rPr>
                                      <a:rPr lang="en-US" altLang="zh-CN" sz="1400" b="0" i="0" smtClean="0">
                                        <a:solidFill>
                                          <a:schemeClr val="tx1"/>
                                        </a:solidFill>
                                        <a:latin typeface="Cambria Math" panose="02040503050406030204" pitchFamily="18" charset="0"/>
                                      </a:rPr>
                                      <m:t>log</m:t>
                                    </m:r>
                                  </m:fName>
                                  <m:e>
                                    <m:r>
                                      <a:rPr lang="en-US" altLang="zh-CN" sz="1400" i="1">
                                        <a:solidFill>
                                          <a:schemeClr val="tx1"/>
                                        </a:solidFill>
                                        <a:latin typeface="Cambria Math" panose="02040503050406030204" pitchFamily="18" charset="0"/>
                                      </a:rPr>
                                      <m:t>𝑝</m:t>
                                    </m:r>
                                    <m:r>
                                      <a:rPr lang="en-US" altLang="zh-CN" sz="1400" i="1">
                                        <a:solidFill>
                                          <a:schemeClr val="tx1"/>
                                        </a:solidFill>
                                        <a:latin typeface="Cambria Math" panose="02040503050406030204" pitchFamily="18" charset="0"/>
                                      </a:rPr>
                                      <m:t>(</m:t>
                                    </m:r>
                                    <m:sSup>
                                      <m:sSupPr>
                                        <m:ctrlPr>
                                          <a:rPr lang="en-US" altLang="zh-CN" sz="1400" b="0" i="1" smtClean="0">
                                            <a:solidFill>
                                              <a:schemeClr val="tx1"/>
                                            </a:solidFill>
                                            <a:latin typeface="Cambria Math" panose="02040503050406030204" pitchFamily="18" charset="0"/>
                                          </a:rPr>
                                        </m:ctrlPr>
                                      </m:sSupPr>
                                      <m:e>
                                        <m:r>
                                          <a:rPr lang="en-US" altLang="zh-CN" sz="1400" b="0" i="1" smtClean="0">
                                            <a:solidFill>
                                              <a:schemeClr val="tx1"/>
                                            </a:solidFill>
                                            <a:latin typeface="Cambria Math" panose="02040503050406030204" pitchFamily="18" charset="0"/>
                                          </a:rPr>
                                          <m:t>𝐶</m:t>
                                        </m:r>
                                      </m:e>
                                      <m:sup>
                                        <m:r>
                                          <a:rPr lang="en-US" altLang="zh-CN" sz="1400" b="0" i="1" smtClean="0">
                                            <a:solidFill>
                                              <a:schemeClr val="tx1"/>
                                            </a:solidFill>
                                            <a:latin typeface="Cambria Math" panose="02040503050406030204" pitchFamily="18" charset="0"/>
                                          </a:rPr>
                                          <m:t>𝑃</m:t>
                                        </m:r>
                                      </m:sup>
                                    </m:sSup>
                                    <m:r>
                                      <a:rPr lang="en-US" altLang="zh-CN" sz="1400" b="0" i="1" smtClean="0">
                                        <a:solidFill>
                                          <a:schemeClr val="tx1"/>
                                        </a:solidFill>
                                        <a:latin typeface="Cambria Math" panose="02040503050406030204" pitchFamily="18" charset="0"/>
                                      </a:rPr>
                                      <m:t>|</m:t>
                                    </m:r>
                                    <m:r>
                                      <a:rPr lang="en-US" altLang="zh-CN" sz="1400" b="0" i="1" smtClean="0">
                                        <a:solidFill>
                                          <a:schemeClr val="tx1"/>
                                        </a:solidFill>
                                        <a:latin typeface="Cambria Math" panose="02040503050406030204" pitchFamily="18" charset="0"/>
                                      </a:rPr>
                                      <m:t>𝑝</m:t>
                                    </m:r>
                                    <m:r>
                                      <a:rPr lang="en-US" altLang="zh-CN" sz="1400" b="0" i="1" smtClean="0">
                                        <a:solidFill>
                                          <a:schemeClr val="tx1"/>
                                        </a:solidFill>
                                        <a:latin typeface="Cambria Math" panose="02040503050406030204" pitchFamily="18" charset="0"/>
                                      </a:rPr>
                                      <m:t>;</m:t>
                                    </m:r>
                                    <m:r>
                                      <a:rPr lang="en-US" altLang="zh-CN" sz="1400" b="0" i="1" smtClean="0">
                                        <a:solidFill>
                                          <a:schemeClr val="tx1"/>
                                        </a:solidFill>
                                        <a:latin typeface="Cambria Math" panose="02040503050406030204" pitchFamily="18" charset="0"/>
                                      </a:rPr>
                                      <m:t>𝜃</m:t>
                                    </m:r>
                                    <m:r>
                                      <a:rPr lang="en-US" altLang="zh-CN" sz="1400" i="1">
                                        <a:solidFill>
                                          <a:schemeClr val="tx1"/>
                                        </a:solidFill>
                                        <a:latin typeface="Cambria Math" panose="02040503050406030204" pitchFamily="18" charset="0"/>
                                      </a:rPr>
                                      <m:t>)</m:t>
                                    </m:r>
                                  </m:e>
                                </m:func>
                              </m:e>
                            </m:nary>
                          </m:e>
                        </m:func>
                      </m:e>
                    </m:func>
                  </m:oMath>
                </a14:m>
                <a:endParaRPr lang="zh-CN" altLang="en-US" sz="1400" dirty="0">
                  <a:solidFill>
                    <a:schemeClr val="tx1"/>
                  </a:solidFill>
                  <a:latin typeface="Georgia" panose="02040502050405020303" pitchFamily="18" charset="0"/>
                </a:endParaRPr>
              </a:p>
            </p:txBody>
          </p:sp>
        </mc:Choice>
        <mc:Fallback>
          <p:sp>
            <p:nvSpPr>
              <p:cNvPr id="249" name="Text Placeholder 32"/>
              <p:cNvSpPr txBox="1">
                <a:spLocks noRot="1" noChangeAspect="1" noMove="1" noResize="1" noEditPoints="1" noAdjustHandles="1" noChangeArrowheads="1" noChangeShapeType="1" noTextEdit="1"/>
              </p:cNvSpPr>
              <p:nvPr/>
            </p:nvSpPr>
            <p:spPr>
              <a:xfrm>
                <a:off x="6171390" y="3416912"/>
                <a:ext cx="4204634" cy="1005019"/>
              </a:xfrm>
              <a:prstGeom prst="rect">
                <a:avLst/>
              </a:prstGeom>
              <a:blipFill>
                <a:blip r:embed="rId3"/>
                <a:stretch>
                  <a:fillRect l="-2319" t="-3049" b="-46951"/>
                </a:stretch>
              </a:blipFill>
              <a:ln w="12700">
                <a:miter lim="400000"/>
              </a:ln>
            </p:spPr>
            <p:txBody>
              <a:bodyPr/>
              <a:lstStyle/>
              <a:p>
                <a:r>
                  <a:rPr lang="zh-CN" altLang="en-US">
                    <a:noFill/>
                  </a:rPr>
                  <a:t> </a:t>
                </a:r>
              </a:p>
            </p:txBody>
          </p:sp>
        </mc:Fallback>
      </mc:AlternateContent>
      <p:sp>
        <p:nvSpPr>
          <p:cNvPr id="250" name="Text Placeholder 33"/>
          <p:cNvSpPr txBox="1"/>
          <p:nvPr/>
        </p:nvSpPr>
        <p:spPr>
          <a:xfrm>
            <a:off x="6175313" y="3139750"/>
            <a:ext cx="3895155" cy="221599"/>
          </a:xfrm>
          <a:prstGeom prst="rect">
            <a:avLst/>
          </a:prstGeom>
          <a:ln w="12700">
            <a:miter lim="400000"/>
          </a:ln>
        </p:spPr>
        <p:txBody>
          <a:bodyPr lIns="0" tIns="0" rIns="0" bIns="0">
            <a:spAutoFit/>
          </a:bodyPr>
          <a:lstStyle>
            <a:lvl1pPr defTabSz="685800">
              <a:lnSpc>
                <a:spcPct val="90000"/>
              </a:lnSpc>
              <a:spcBef>
                <a:spcPts val="700"/>
              </a:spcBef>
              <a:defRPr sz="1400" b="1">
                <a:solidFill>
                  <a:schemeClr val="accent2"/>
                </a:solidFill>
              </a:defRPr>
            </a:lvl1pPr>
          </a:lstStyle>
          <a:p>
            <a:pPr>
              <a:defRPr>
                <a:latin typeface="Arial" panose="020B0604020202020204"/>
                <a:ea typeface="Arial" panose="020B0604020202020204"/>
                <a:cs typeface="Arial" panose="020B0604020202020204"/>
                <a:sym typeface="Arial" panose="020B0604020202020204"/>
              </a:defRPr>
            </a:pPr>
            <a:r>
              <a:rPr lang="en-US" sz="1600" dirty="0">
                <a:solidFill>
                  <a:schemeClr val="tx1"/>
                </a:solidFill>
                <a:latin typeface="Georgia" panose="02040502050405020303" pitchFamily="18" charset="0"/>
                <a:ea typeface="微软雅黑" panose="020B0503020204020204" charset="-122"/>
                <a:cs typeface="微软雅黑" panose="020B0503020204020204" charset="-122"/>
                <a:sym typeface="微软雅黑" panose="020B0503020204020204" charset="-122"/>
              </a:rPr>
              <a:t>Training for seq2seq</a:t>
            </a:r>
            <a:endParaRPr sz="1600" dirty="0">
              <a:solidFill>
                <a:schemeClr val="tx1"/>
              </a:solidFill>
              <a:latin typeface="Georgia" panose="02040502050405020303" pitchFamily="18" charset="0"/>
              <a:ea typeface="微软雅黑" panose="020B0503020204020204" charset="-122"/>
              <a:cs typeface="微软雅黑" panose="020B0503020204020204" charset="-122"/>
              <a:sym typeface="微软雅黑" panose="020B0503020204020204" charset="-122"/>
            </a:endParaRPr>
          </a:p>
        </p:txBody>
      </p:sp>
      <p:sp>
        <p:nvSpPr>
          <p:cNvPr id="251" name="Text Placeholder 32"/>
          <p:cNvSpPr txBox="1"/>
          <p:nvPr/>
        </p:nvSpPr>
        <p:spPr>
          <a:xfrm>
            <a:off x="6234002" y="4848171"/>
            <a:ext cx="3895157" cy="1091133"/>
          </a:xfrm>
          <a:prstGeom prst="rect">
            <a:avLst/>
          </a:prstGeom>
          <a:ln w="12700">
            <a:miter lim="400000"/>
          </a:ln>
        </p:spPr>
        <p:txBody>
          <a:bodyPr lIns="0" tIns="0" rIns="0" bIns="0">
            <a:spAutoFit/>
          </a:bodyPr>
          <a:lstStyle>
            <a:lvl1pPr defTabSz="685800">
              <a:lnSpc>
                <a:spcPct val="130000"/>
              </a:lnSpc>
              <a:defRPr sz="1200">
                <a:solidFill>
                  <a:srgbClr val="595959"/>
                </a:solidFill>
                <a:latin typeface="Arial" panose="020B0604020202020204"/>
                <a:ea typeface="Arial" panose="020B0604020202020204"/>
                <a:cs typeface="Arial" panose="020B0604020202020204"/>
                <a:sym typeface="Arial" panose="020B0604020202020204"/>
              </a:defRPr>
            </a:lvl1pPr>
          </a:lstStyle>
          <a:p>
            <a:pPr marL="171450" indent="-171450">
              <a:buFont typeface="Arial" panose="020B0604020202020204" pitchFamily="34" charset="0"/>
              <a:buChar char="•"/>
            </a:pPr>
            <a:r>
              <a:rPr lang="en-US" sz="1400" dirty="0">
                <a:solidFill>
                  <a:schemeClr val="tx1"/>
                </a:solidFill>
                <a:latin typeface="Georgia" panose="02040502050405020303" pitchFamily="18" charset="0"/>
              </a:rPr>
              <a:t>The selection of single outputs is fixed </a:t>
            </a:r>
          </a:p>
          <a:p>
            <a:pPr marL="171450" indent="-171450">
              <a:buFont typeface="Arial" panose="020B0604020202020204" pitchFamily="34" charset="0"/>
              <a:buChar char="•"/>
            </a:pPr>
            <a:r>
              <a:rPr lang="en-US" sz="1400" dirty="0">
                <a:solidFill>
                  <a:schemeClr val="tx1"/>
                </a:solidFill>
                <a:latin typeface="Georgia" panose="02040502050405020303" pitchFamily="18" charset="0"/>
              </a:rPr>
              <a:t>Machine translation: words inside the dictionary</a:t>
            </a:r>
          </a:p>
          <a:p>
            <a:pPr marL="171450" indent="-171450">
              <a:buFont typeface="Arial" panose="020B0604020202020204" pitchFamily="34" charset="0"/>
              <a:buChar char="•"/>
            </a:pPr>
            <a:r>
              <a:rPr lang="en-US" sz="1400" dirty="0">
                <a:solidFill>
                  <a:schemeClr val="tx1"/>
                </a:solidFill>
                <a:latin typeface="Georgia" panose="02040502050405020303" pitchFamily="18" charset="0"/>
              </a:rPr>
              <a:t>TSP: According to the input length</a:t>
            </a:r>
            <a:endParaRPr sz="1400" dirty="0">
              <a:solidFill>
                <a:schemeClr val="tx1"/>
              </a:solidFill>
              <a:latin typeface="Georgia" panose="02040502050405020303" pitchFamily="18" charset="0"/>
            </a:endParaRPr>
          </a:p>
        </p:txBody>
      </p:sp>
      <p:sp>
        <p:nvSpPr>
          <p:cNvPr id="252" name="Text Placeholder 33"/>
          <p:cNvSpPr txBox="1"/>
          <p:nvPr/>
        </p:nvSpPr>
        <p:spPr>
          <a:xfrm>
            <a:off x="6175313" y="4515446"/>
            <a:ext cx="3895155" cy="221599"/>
          </a:xfrm>
          <a:prstGeom prst="rect">
            <a:avLst/>
          </a:prstGeom>
          <a:ln w="12700">
            <a:miter lim="400000"/>
          </a:ln>
        </p:spPr>
        <p:txBody>
          <a:bodyPr lIns="0" tIns="0" rIns="0" bIns="0">
            <a:spAutoFit/>
          </a:bodyPr>
          <a:lstStyle>
            <a:lvl1pPr defTabSz="685800">
              <a:lnSpc>
                <a:spcPct val="90000"/>
              </a:lnSpc>
              <a:spcBef>
                <a:spcPts val="700"/>
              </a:spcBef>
              <a:defRPr sz="1400" b="1">
                <a:solidFill>
                  <a:schemeClr val="accent2"/>
                </a:solidFill>
              </a:defRPr>
            </a:lvl1pPr>
          </a:lstStyle>
          <a:p>
            <a:pPr>
              <a:defRPr>
                <a:latin typeface="Arial" panose="020B0604020202020204"/>
                <a:ea typeface="Arial" panose="020B0604020202020204"/>
                <a:cs typeface="Arial" panose="020B0604020202020204"/>
                <a:sym typeface="Arial" panose="020B0604020202020204"/>
              </a:defRPr>
            </a:pPr>
            <a:r>
              <a:rPr lang="en-US" sz="1600" dirty="0">
                <a:solidFill>
                  <a:schemeClr val="tx1"/>
                </a:solidFill>
                <a:latin typeface="Georgia" panose="02040502050405020303" pitchFamily="18" charset="0"/>
                <a:ea typeface="微软雅黑" panose="020B0503020204020204" charset="-122"/>
                <a:cs typeface="微软雅黑" panose="020B0503020204020204" charset="-122"/>
                <a:sym typeface="微软雅黑" panose="020B0503020204020204" charset="-122"/>
              </a:rPr>
              <a:t>Problem for solving TSP</a:t>
            </a:r>
            <a:endParaRPr sz="1600" dirty="0">
              <a:solidFill>
                <a:schemeClr val="tx1"/>
              </a:solidFill>
              <a:latin typeface="Georgia" panose="02040502050405020303" pitchFamily="18" charset="0"/>
              <a:ea typeface="微软雅黑" panose="020B0503020204020204" charset="-122"/>
              <a:cs typeface="微软雅黑" panose="020B0503020204020204" charset="-122"/>
              <a:sym typeface="微软雅黑" panose="020B0503020204020204" charset="-122"/>
            </a:endParaRPr>
          </a:p>
        </p:txBody>
      </p:sp>
      <p:pic>
        <p:nvPicPr>
          <p:cNvPr id="3" name="图片 2"/>
          <p:cNvPicPr>
            <a:picLocks noChangeAspect="1"/>
          </p:cNvPicPr>
          <p:nvPr/>
        </p:nvPicPr>
        <p:blipFill rotWithShape="1">
          <a:blip r:embed="rId4"/>
          <a:srcRect r="53502"/>
          <a:stretch>
            <a:fillRect/>
          </a:stretch>
        </p:blipFill>
        <p:spPr>
          <a:xfrm>
            <a:off x="1160867" y="1867538"/>
            <a:ext cx="3279609" cy="3888596"/>
          </a:xfrm>
          <a:prstGeom prst="rect">
            <a:avLst/>
          </a:prstGeom>
        </p:spPr>
      </p:pic>
      <p:sp>
        <p:nvSpPr>
          <p:cNvPr id="257" name="Oval 54"/>
          <p:cNvSpPr/>
          <p:nvPr/>
        </p:nvSpPr>
        <p:spPr>
          <a:xfrm>
            <a:off x="5291214" y="2989771"/>
            <a:ext cx="660639" cy="660639"/>
          </a:xfrm>
          <a:prstGeom prst="ellipse">
            <a:avLst/>
          </a:prstGeom>
          <a:solidFill>
            <a:srgbClr val="404040"/>
          </a:solidFill>
          <a:ln w="12700" cap="flat">
            <a:noFill/>
            <a:miter lim="400000"/>
          </a:ln>
          <a:effectLst/>
        </p:spPr>
        <p:txBody>
          <a:bodyPr wrap="square" lIns="45719" tIns="45719" rIns="45719" bIns="45719" numCol="1" anchor="ctr">
            <a:noAutofit/>
          </a:bodyPr>
          <a:lstStyle/>
          <a:p>
            <a:pPr algn="ctr">
              <a:defRPr>
                <a:solidFill>
                  <a:srgbClr val="FFFFFF"/>
                </a:solidFill>
                <a:latin typeface="Arial" panose="020B0604020202020204"/>
                <a:ea typeface="Arial" panose="020B0604020202020204"/>
                <a:cs typeface="Arial" panose="020B0604020202020204"/>
                <a:sym typeface="Arial" panose="020B0604020202020204"/>
              </a:defRPr>
            </a:pPr>
            <a:endParaRPr sz="2000">
              <a:latin typeface="Georgia" panose="02040502050405020303" pitchFamily="18" charset="0"/>
            </a:endParaRPr>
          </a:p>
        </p:txBody>
      </p:sp>
      <p:pic>
        <p:nvPicPr>
          <p:cNvPr id="5" name="图形 4" descr="目标 纯色填充"/>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347940" y="3046496"/>
            <a:ext cx="547187" cy="547187"/>
          </a:xfrm>
          <a:prstGeom prst="rect">
            <a:avLst/>
          </a:prstGeom>
        </p:spPr>
      </p:pic>
      <p:sp>
        <p:nvSpPr>
          <p:cNvPr id="260" name="Oval 57"/>
          <p:cNvSpPr/>
          <p:nvPr/>
        </p:nvSpPr>
        <p:spPr>
          <a:xfrm>
            <a:off x="5297361" y="4342514"/>
            <a:ext cx="660639" cy="660639"/>
          </a:xfrm>
          <a:prstGeom prst="ellipse">
            <a:avLst/>
          </a:prstGeom>
          <a:solidFill>
            <a:srgbClr val="F23B48"/>
          </a:solidFill>
          <a:ln w="12700" cap="flat">
            <a:noFill/>
            <a:miter lim="400000"/>
          </a:ln>
          <a:effectLst/>
        </p:spPr>
        <p:txBody>
          <a:bodyPr wrap="square" lIns="45719" tIns="45719" rIns="45719" bIns="45719" numCol="1" anchor="ctr">
            <a:noAutofit/>
          </a:bodyPr>
          <a:lstStyle/>
          <a:p>
            <a:pPr algn="ctr">
              <a:defRPr>
                <a:solidFill>
                  <a:srgbClr val="F33745"/>
                </a:solidFill>
                <a:latin typeface="Arial" panose="020B0604020202020204"/>
                <a:ea typeface="Arial" panose="020B0604020202020204"/>
                <a:cs typeface="Arial" panose="020B0604020202020204"/>
                <a:sym typeface="Arial" panose="020B0604020202020204"/>
              </a:defRPr>
            </a:pPr>
            <a:endParaRPr sz="2000">
              <a:latin typeface="Georgia" panose="02040502050405020303" pitchFamily="18" charset="0"/>
            </a:endParaRPr>
          </a:p>
        </p:txBody>
      </p:sp>
      <p:pic>
        <p:nvPicPr>
          <p:cNvPr id="7" name="图形 6" descr="问号 纯色填充"/>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380490" y="4425638"/>
            <a:ext cx="494391" cy="494391"/>
          </a:xfrm>
          <a:prstGeom prst="rect">
            <a:avLst/>
          </a:prstGeom>
        </p:spPr>
      </p:pic>
      <p:sp>
        <p:nvSpPr>
          <p:cNvPr id="254" name="Oval 53"/>
          <p:cNvSpPr/>
          <p:nvPr/>
        </p:nvSpPr>
        <p:spPr>
          <a:xfrm>
            <a:off x="5291214" y="1794301"/>
            <a:ext cx="660639" cy="660639"/>
          </a:xfrm>
          <a:prstGeom prst="ellipse">
            <a:avLst/>
          </a:prstGeom>
          <a:solidFill>
            <a:srgbClr val="F23B48"/>
          </a:solidFill>
          <a:ln w="12700" cap="flat">
            <a:noFill/>
            <a:miter lim="400000"/>
          </a:ln>
          <a:effectLst/>
        </p:spPr>
        <p:txBody>
          <a:bodyPr wrap="square" lIns="45719" tIns="45719" rIns="45719" bIns="45719" numCol="1" anchor="ctr">
            <a:noAutofit/>
          </a:bodyPr>
          <a:lstStyle/>
          <a:p>
            <a:pPr algn="ctr">
              <a:defRPr>
                <a:solidFill>
                  <a:srgbClr val="FFFFFF"/>
                </a:solidFill>
                <a:latin typeface="Arial" panose="020B0604020202020204"/>
                <a:ea typeface="Arial" panose="020B0604020202020204"/>
                <a:cs typeface="Arial" panose="020B0604020202020204"/>
                <a:sym typeface="Arial" panose="020B0604020202020204"/>
              </a:defRPr>
            </a:pPr>
            <a:endParaRPr sz="2000">
              <a:latin typeface="Georgia" panose="02040502050405020303" pitchFamily="18" charset="0"/>
            </a:endParaRPr>
          </a:p>
        </p:txBody>
      </p:sp>
      <p:pic>
        <p:nvPicPr>
          <p:cNvPr id="9" name="图形 8" descr="持续改进 纯色填充"/>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374338" y="1894554"/>
            <a:ext cx="494391" cy="494391"/>
          </a:xfrm>
          <a:prstGeom prst="rect">
            <a:avLst/>
          </a:prstGeom>
        </p:spPr>
      </p:pic>
      <mc:AlternateContent xmlns:mc="http://schemas.openxmlformats.org/markup-compatibility/2006">
        <mc:Choice xmlns:a14="http://schemas.microsoft.com/office/drawing/2010/main" Requires="a14">
          <p:sp>
            <p:nvSpPr>
              <p:cNvPr id="18" name="文本框 17"/>
              <p:cNvSpPr txBox="1"/>
              <p:nvPr/>
            </p:nvSpPr>
            <p:spPr>
              <a:xfrm>
                <a:off x="9222065" y="2008298"/>
                <a:ext cx="2800358" cy="1347164"/>
              </a:xfrm>
              <a:prstGeom prst="rect">
                <a:avLst/>
              </a:prstGeom>
              <a:noFill/>
            </p:spPr>
            <p:txBody>
              <a:bodyPr wrap="square">
                <a:spAutoFit/>
              </a:bodyPr>
              <a:lstStyle/>
              <a:p>
                <a:pPr marL="285750" indent="-285750">
                  <a:buFont typeface="Arial" panose="020B0604020202020204" pitchFamily="34" charset="0"/>
                  <a:buChar char="•"/>
                </a:pPr>
                <a:r>
                  <a:rPr lang="en-US" altLang="zh-CN" sz="1600" dirty="0">
                    <a:solidFill>
                      <a:schemeClr val="tx1"/>
                    </a:solidFill>
                    <a:latin typeface="Georgia" panose="02040502050405020303" pitchFamily="18" charset="0"/>
                    <a:cs typeface="Arial" panose="020B0604020202020204"/>
                    <a:sym typeface="Arial" panose="020B0604020202020204"/>
                  </a:rPr>
                  <a:t>Parameter: </a:t>
                </a:r>
                <a14:m>
                  <m:oMath xmlns:m="http://schemas.openxmlformats.org/officeDocument/2006/math">
                    <m:r>
                      <a:rPr lang="en-US" altLang="zh-CN" sz="1600" i="1" dirty="0" smtClean="0">
                        <a:solidFill>
                          <a:schemeClr val="tx1"/>
                        </a:solidFill>
                        <a:latin typeface="Cambria Math" panose="02040503050406030204" pitchFamily="18" charset="0"/>
                        <a:cs typeface="Arial" panose="020B0604020202020204"/>
                        <a:sym typeface="Arial" panose="020B0604020202020204"/>
                      </a:rPr>
                      <m:t>𝜃</m:t>
                    </m:r>
                  </m:oMath>
                </a14:m>
                <a:endParaRPr lang="en-US" altLang="zh-CN" sz="1600" dirty="0">
                  <a:solidFill>
                    <a:schemeClr val="tx1"/>
                  </a:solidFill>
                  <a:latin typeface="Georgia" panose="02040502050405020303" pitchFamily="18" charset="0"/>
                  <a:cs typeface="Arial" panose="020B0604020202020204"/>
                  <a:sym typeface="Arial" panose="020B0604020202020204"/>
                </a:endParaRPr>
              </a:p>
              <a:p>
                <a:pPr marL="285750" indent="-285750">
                  <a:buFont typeface="Arial" panose="020B0604020202020204" pitchFamily="34" charset="0"/>
                  <a:buChar char="•"/>
                </a:pPr>
                <a:r>
                  <a:rPr lang="en-US" altLang="zh-CN" sz="1600" dirty="0">
                    <a:solidFill>
                      <a:schemeClr val="tx1"/>
                    </a:solidFill>
                    <a:latin typeface="Georgia" panose="02040502050405020303" pitchFamily="18" charset="0"/>
                    <a:cs typeface="Arial" panose="020B0604020202020204"/>
                    <a:sym typeface="Arial" panose="020B0604020202020204"/>
                  </a:rPr>
                  <a:t>Sequence of n vectors: </a:t>
                </a:r>
              </a:p>
              <a:p>
                <a:pPr/>
                <a14:m>
                  <m:oMathPara xmlns:m="http://schemas.openxmlformats.org/officeDocument/2006/math">
                    <m:oMathParaPr>
                      <m:jc m:val="centerGroup"/>
                    </m:oMathParaPr>
                    <m:oMath xmlns:m="http://schemas.openxmlformats.org/officeDocument/2006/math">
                      <m:r>
                        <a:rPr lang="en-US" altLang="zh-CN" sz="1600" dirty="0">
                          <a:solidFill>
                            <a:schemeClr val="tx1"/>
                          </a:solidFill>
                          <a:latin typeface="Cambria Math" panose="02040503050406030204" pitchFamily="18" charset="0"/>
                          <a:sym typeface="Arial" panose="020B0604020202020204"/>
                        </a:rPr>
                        <m:t>𝑃</m:t>
                      </m:r>
                      <m:r>
                        <a:rPr lang="en-US" altLang="zh-CN" sz="1600" dirty="0">
                          <a:solidFill>
                            <a:schemeClr val="tx1"/>
                          </a:solidFill>
                          <a:latin typeface="Cambria Math" panose="02040503050406030204" pitchFamily="18" charset="0"/>
                          <a:sym typeface="Arial" panose="020B0604020202020204"/>
                        </a:rPr>
                        <m:t>={ </m:t>
                      </m:r>
                      <m:sSub>
                        <m:sSubPr>
                          <m:ctrlPr>
                            <a:rPr lang="en-US" altLang="zh-CN" sz="1600" i="1" dirty="0">
                              <a:solidFill>
                                <a:schemeClr val="tx1"/>
                              </a:solidFill>
                              <a:latin typeface="Cambria Math" panose="02040503050406030204" pitchFamily="18" charset="0"/>
                              <a:sym typeface="Arial" panose="020B0604020202020204"/>
                            </a:rPr>
                          </m:ctrlPr>
                        </m:sSubPr>
                        <m:e>
                          <m:r>
                            <a:rPr lang="en-US" altLang="zh-CN" sz="1600" dirty="0">
                              <a:solidFill>
                                <a:schemeClr val="tx1"/>
                              </a:solidFill>
                              <a:latin typeface="Cambria Math" panose="02040503050406030204" pitchFamily="18" charset="0"/>
                              <a:sym typeface="Arial" panose="020B0604020202020204"/>
                            </a:rPr>
                            <m:t>𝑃</m:t>
                          </m:r>
                        </m:e>
                        <m:sub>
                          <m:r>
                            <a:rPr lang="en-US" altLang="zh-CN" sz="1600" dirty="0">
                              <a:solidFill>
                                <a:schemeClr val="tx1"/>
                              </a:solidFill>
                              <a:latin typeface="Cambria Math" panose="02040503050406030204" pitchFamily="18" charset="0"/>
                              <a:sym typeface="Arial" panose="020B0604020202020204"/>
                            </a:rPr>
                            <m:t>1</m:t>
                          </m:r>
                        </m:sub>
                      </m:sSub>
                      <m:r>
                        <a:rPr lang="en-US" altLang="zh-CN" sz="1600" dirty="0">
                          <a:solidFill>
                            <a:schemeClr val="tx1"/>
                          </a:solidFill>
                          <a:latin typeface="Cambria Math" panose="02040503050406030204" pitchFamily="18" charset="0"/>
                          <a:sym typeface="Arial" panose="020B0604020202020204"/>
                        </a:rPr>
                        <m:t>, </m:t>
                      </m:r>
                      <m:sSub>
                        <m:sSubPr>
                          <m:ctrlPr>
                            <a:rPr lang="en-US" altLang="zh-CN" sz="1600" i="1" dirty="0">
                              <a:solidFill>
                                <a:schemeClr val="tx1"/>
                              </a:solidFill>
                              <a:latin typeface="Cambria Math" panose="02040503050406030204" pitchFamily="18" charset="0"/>
                              <a:sym typeface="Arial" panose="020B0604020202020204"/>
                            </a:rPr>
                          </m:ctrlPr>
                        </m:sSubPr>
                        <m:e>
                          <m:r>
                            <a:rPr lang="en-US" altLang="zh-CN" sz="1600" dirty="0">
                              <a:solidFill>
                                <a:schemeClr val="tx1"/>
                              </a:solidFill>
                              <a:latin typeface="Cambria Math" panose="02040503050406030204" pitchFamily="18" charset="0"/>
                              <a:sym typeface="Arial" panose="020B0604020202020204"/>
                            </a:rPr>
                            <m:t>𝑃</m:t>
                          </m:r>
                        </m:e>
                        <m:sub>
                          <m:r>
                            <a:rPr lang="en-US" altLang="zh-CN" sz="1600" dirty="0">
                              <a:solidFill>
                                <a:schemeClr val="tx1"/>
                              </a:solidFill>
                              <a:latin typeface="Cambria Math" panose="02040503050406030204" pitchFamily="18" charset="0"/>
                              <a:sym typeface="Arial" panose="020B0604020202020204"/>
                            </a:rPr>
                            <m:t>2</m:t>
                          </m:r>
                        </m:sub>
                      </m:sSub>
                      <m:r>
                        <a:rPr lang="en-US" altLang="zh-CN" sz="1600" dirty="0">
                          <a:solidFill>
                            <a:schemeClr val="tx1"/>
                          </a:solidFill>
                          <a:latin typeface="Cambria Math" panose="02040503050406030204" pitchFamily="18" charset="0"/>
                          <a:sym typeface="Arial" panose="020B0604020202020204"/>
                        </a:rPr>
                        <m:t>,…,</m:t>
                      </m:r>
                      <m:sSub>
                        <m:sSubPr>
                          <m:ctrlPr>
                            <a:rPr lang="en-US" altLang="zh-CN" sz="1600" i="1" dirty="0" err="1">
                              <a:solidFill>
                                <a:schemeClr val="tx1"/>
                              </a:solidFill>
                              <a:latin typeface="Cambria Math" panose="02040503050406030204" pitchFamily="18" charset="0"/>
                              <a:sym typeface="Arial" panose="020B0604020202020204"/>
                            </a:rPr>
                          </m:ctrlPr>
                        </m:sSubPr>
                        <m:e>
                          <m:r>
                            <a:rPr lang="en-US" altLang="zh-CN" sz="1600" dirty="0" err="1">
                              <a:solidFill>
                                <a:schemeClr val="tx1"/>
                              </a:solidFill>
                              <a:latin typeface="Cambria Math" panose="02040503050406030204" pitchFamily="18" charset="0"/>
                              <a:sym typeface="Arial" panose="020B0604020202020204"/>
                            </a:rPr>
                            <m:t>𝑃</m:t>
                          </m:r>
                        </m:e>
                        <m:sub>
                          <m:r>
                            <a:rPr lang="en-US" altLang="zh-CN" sz="1600" dirty="0" err="1">
                              <a:solidFill>
                                <a:schemeClr val="tx1"/>
                              </a:solidFill>
                              <a:latin typeface="Cambria Math" panose="02040503050406030204" pitchFamily="18" charset="0"/>
                              <a:sym typeface="Arial" panose="020B0604020202020204"/>
                            </a:rPr>
                            <m:t>𝑛</m:t>
                          </m:r>
                        </m:sub>
                      </m:sSub>
                      <m:r>
                        <a:rPr lang="en-US" altLang="zh-CN" sz="1600" dirty="0">
                          <a:solidFill>
                            <a:schemeClr val="tx1"/>
                          </a:solidFill>
                          <a:latin typeface="Cambria Math" panose="02040503050406030204" pitchFamily="18" charset="0"/>
                          <a:sym typeface="Arial" panose="020B0604020202020204"/>
                        </a:rPr>
                        <m:t>}</m:t>
                      </m:r>
                    </m:oMath>
                  </m:oMathPara>
                </a14:m>
                <a:endParaRPr lang="en-US" altLang="zh-CN" sz="1600" dirty="0">
                  <a:solidFill>
                    <a:schemeClr val="tx1"/>
                  </a:solidFill>
                  <a:latin typeface="Georgia" panose="02040502050405020303" pitchFamily="18" charset="0"/>
                  <a:cs typeface="Arial" panose="020B0604020202020204"/>
                  <a:sym typeface="Arial" panose="020B0604020202020204"/>
                </a:endParaRPr>
              </a:p>
              <a:p>
                <a:pPr marL="285750" indent="-285750">
                  <a:buFont typeface="Arial" panose="020B0604020202020204" pitchFamily="34" charset="0"/>
                  <a:buChar char="•"/>
                </a:pPr>
                <a:r>
                  <a:rPr lang="en-US" altLang="zh-CN" sz="1600" dirty="0">
                    <a:solidFill>
                      <a:schemeClr val="tx1"/>
                    </a:solidFill>
                    <a:latin typeface="Georgia" panose="02040502050405020303" pitchFamily="18" charset="0"/>
                    <a:cs typeface="Arial" panose="020B0604020202020204"/>
                    <a:sym typeface="Arial" panose="020B0604020202020204"/>
                  </a:rPr>
                  <a:t>Sequence of m(p) indices:</a:t>
                </a:r>
              </a:p>
              <a:p>
                <a:pPr/>
                <a14:m>
                  <m:oMathPara xmlns:m="http://schemas.openxmlformats.org/officeDocument/2006/math">
                    <m:oMathParaPr>
                      <m:jc m:val="centerGroup"/>
                    </m:oMathParaPr>
                    <m:oMath xmlns:m="http://schemas.openxmlformats.org/officeDocument/2006/math">
                      <m:sSup>
                        <m:sSupPr>
                          <m:ctrlPr>
                            <a:rPr lang="en-US" altLang="zh-CN" sz="1600" i="1" dirty="0">
                              <a:solidFill>
                                <a:schemeClr val="tx1"/>
                              </a:solidFill>
                              <a:latin typeface="Cambria Math" panose="02040503050406030204" pitchFamily="18" charset="0"/>
                              <a:sym typeface="Arial" panose="020B0604020202020204"/>
                            </a:rPr>
                          </m:ctrlPr>
                        </m:sSupPr>
                        <m:e>
                          <m:r>
                            <a:rPr lang="en-US" altLang="zh-CN" sz="1600" dirty="0">
                              <a:solidFill>
                                <a:schemeClr val="tx1"/>
                              </a:solidFill>
                              <a:latin typeface="Cambria Math" panose="02040503050406030204" pitchFamily="18" charset="0"/>
                              <a:sym typeface="Arial" panose="020B0604020202020204"/>
                            </a:rPr>
                            <m:t>𝐶</m:t>
                          </m:r>
                        </m:e>
                        <m:sup>
                          <m:r>
                            <a:rPr lang="en-US" altLang="zh-CN" sz="1600" dirty="0">
                              <a:solidFill>
                                <a:schemeClr val="tx1"/>
                              </a:solidFill>
                              <a:latin typeface="Cambria Math" panose="02040503050406030204" pitchFamily="18" charset="0"/>
                              <a:sym typeface="Arial" panose="020B0604020202020204"/>
                            </a:rPr>
                            <m:t>𝑝</m:t>
                          </m:r>
                        </m:sup>
                      </m:sSup>
                      <m:r>
                        <a:rPr lang="en-US" altLang="zh-CN" sz="1600" dirty="0">
                          <a:solidFill>
                            <a:schemeClr val="tx1"/>
                          </a:solidFill>
                          <a:latin typeface="Cambria Math" panose="02040503050406030204" pitchFamily="18" charset="0"/>
                          <a:sym typeface="Arial" panose="020B0604020202020204"/>
                        </a:rPr>
                        <m:t>={ </m:t>
                      </m:r>
                      <m:sSub>
                        <m:sSubPr>
                          <m:ctrlPr>
                            <a:rPr lang="en-US" altLang="zh-CN" sz="1600" i="1" dirty="0">
                              <a:solidFill>
                                <a:schemeClr val="tx1"/>
                              </a:solidFill>
                              <a:latin typeface="Cambria Math" panose="02040503050406030204" pitchFamily="18" charset="0"/>
                              <a:sym typeface="Arial" panose="020B0604020202020204"/>
                            </a:rPr>
                          </m:ctrlPr>
                        </m:sSubPr>
                        <m:e>
                          <m:r>
                            <a:rPr lang="en-US" altLang="zh-CN" sz="1600" dirty="0">
                              <a:solidFill>
                                <a:schemeClr val="tx1"/>
                              </a:solidFill>
                              <a:latin typeface="Cambria Math" panose="02040503050406030204" pitchFamily="18" charset="0"/>
                              <a:sym typeface="Arial" panose="020B0604020202020204"/>
                            </a:rPr>
                            <m:t>𝐶</m:t>
                          </m:r>
                        </m:e>
                        <m:sub>
                          <m:r>
                            <a:rPr lang="en-US" altLang="zh-CN" sz="1600" dirty="0">
                              <a:solidFill>
                                <a:schemeClr val="tx1"/>
                              </a:solidFill>
                              <a:latin typeface="Cambria Math" panose="02040503050406030204" pitchFamily="18" charset="0"/>
                              <a:sym typeface="Arial" panose="020B0604020202020204"/>
                            </a:rPr>
                            <m:t>1</m:t>
                          </m:r>
                        </m:sub>
                      </m:sSub>
                      <m:r>
                        <a:rPr lang="en-US" altLang="zh-CN" sz="1600" dirty="0">
                          <a:solidFill>
                            <a:schemeClr val="tx1"/>
                          </a:solidFill>
                          <a:latin typeface="Cambria Math" panose="02040503050406030204" pitchFamily="18" charset="0"/>
                          <a:sym typeface="Arial" panose="020B0604020202020204"/>
                        </a:rPr>
                        <m:t>, </m:t>
                      </m:r>
                      <m:sSub>
                        <m:sSubPr>
                          <m:ctrlPr>
                            <a:rPr lang="en-US" altLang="zh-CN" sz="1600" i="1" dirty="0">
                              <a:solidFill>
                                <a:schemeClr val="tx1"/>
                              </a:solidFill>
                              <a:latin typeface="Cambria Math" panose="02040503050406030204" pitchFamily="18" charset="0"/>
                              <a:sym typeface="Arial" panose="020B0604020202020204"/>
                            </a:rPr>
                          </m:ctrlPr>
                        </m:sSubPr>
                        <m:e>
                          <m:r>
                            <a:rPr lang="en-US" altLang="zh-CN" sz="1600" dirty="0">
                              <a:solidFill>
                                <a:schemeClr val="tx1"/>
                              </a:solidFill>
                              <a:latin typeface="Cambria Math" panose="02040503050406030204" pitchFamily="18" charset="0"/>
                              <a:sym typeface="Arial" panose="020B0604020202020204"/>
                            </a:rPr>
                            <m:t>𝐶</m:t>
                          </m:r>
                        </m:e>
                        <m:sub>
                          <m:r>
                            <a:rPr lang="en-US" altLang="zh-CN" sz="1600" dirty="0">
                              <a:solidFill>
                                <a:schemeClr val="tx1"/>
                              </a:solidFill>
                              <a:latin typeface="Cambria Math" panose="02040503050406030204" pitchFamily="18" charset="0"/>
                              <a:sym typeface="Arial" panose="020B0604020202020204"/>
                            </a:rPr>
                            <m:t>2</m:t>
                          </m:r>
                        </m:sub>
                      </m:sSub>
                      <m:r>
                        <a:rPr lang="en-US" altLang="zh-CN" sz="1600" dirty="0">
                          <a:solidFill>
                            <a:schemeClr val="tx1"/>
                          </a:solidFill>
                          <a:latin typeface="Cambria Math" panose="02040503050406030204" pitchFamily="18" charset="0"/>
                          <a:sym typeface="Arial" panose="020B0604020202020204"/>
                        </a:rPr>
                        <m:t>,…,</m:t>
                      </m:r>
                      <m:sSub>
                        <m:sSubPr>
                          <m:ctrlPr>
                            <a:rPr lang="en-US" altLang="zh-CN" sz="1600" i="1" dirty="0">
                              <a:solidFill>
                                <a:schemeClr val="tx1"/>
                              </a:solidFill>
                              <a:latin typeface="Cambria Math" panose="02040503050406030204" pitchFamily="18" charset="0"/>
                              <a:sym typeface="Arial" panose="020B0604020202020204"/>
                            </a:rPr>
                          </m:ctrlPr>
                        </m:sSubPr>
                        <m:e>
                          <m:r>
                            <a:rPr lang="en-US" altLang="zh-CN" sz="1600" dirty="0">
                              <a:solidFill>
                                <a:schemeClr val="tx1"/>
                              </a:solidFill>
                              <a:latin typeface="Cambria Math" panose="02040503050406030204" pitchFamily="18" charset="0"/>
                              <a:sym typeface="Arial" panose="020B0604020202020204"/>
                            </a:rPr>
                            <m:t>𝐶</m:t>
                          </m:r>
                        </m:e>
                        <m:sub>
                          <m:r>
                            <a:rPr lang="en-US" altLang="zh-CN" sz="1600" dirty="0">
                              <a:solidFill>
                                <a:schemeClr val="tx1"/>
                              </a:solidFill>
                              <a:latin typeface="Cambria Math" panose="02040503050406030204" pitchFamily="18" charset="0"/>
                              <a:sym typeface="Arial" panose="020B0604020202020204"/>
                            </a:rPr>
                            <m:t>𝑚</m:t>
                          </m:r>
                          <m:r>
                            <a:rPr lang="en-US" altLang="zh-CN" sz="1600" dirty="0">
                              <a:solidFill>
                                <a:schemeClr val="tx1"/>
                              </a:solidFill>
                              <a:latin typeface="Cambria Math" panose="02040503050406030204" pitchFamily="18" charset="0"/>
                              <a:sym typeface="Arial" panose="020B0604020202020204"/>
                            </a:rPr>
                            <m:t>(</m:t>
                          </m:r>
                          <m:r>
                            <a:rPr lang="en-US" altLang="zh-CN" sz="1600" dirty="0">
                              <a:solidFill>
                                <a:schemeClr val="tx1"/>
                              </a:solidFill>
                              <a:latin typeface="Cambria Math" panose="02040503050406030204" pitchFamily="18" charset="0"/>
                              <a:sym typeface="Arial" panose="020B0604020202020204"/>
                            </a:rPr>
                            <m:t>𝑝</m:t>
                          </m:r>
                          <m:r>
                            <a:rPr lang="en-US" altLang="zh-CN" sz="1600" dirty="0">
                              <a:solidFill>
                                <a:schemeClr val="tx1"/>
                              </a:solidFill>
                              <a:latin typeface="Cambria Math" panose="02040503050406030204" pitchFamily="18" charset="0"/>
                              <a:sym typeface="Arial" panose="020B0604020202020204"/>
                            </a:rPr>
                            <m:t>)</m:t>
                          </m:r>
                        </m:sub>
                      </m:sSub>
                      <m:r>
                        <a:rPr lang="en-US" altLang="zh-CN" sz="1600" dirty="0">
                          <a:solidFill>
                            <a:schemeClr val="tx1"/>
                          </a:solidFill>
                          <a:latin typeface="Cambria Math" panose="02040503050406030204" pitchFamily="18" charset="0"/>
                          <a:sym typeface="Arial" panose="020B0604020202020204"/>
                        </a:rPr>
                        <m:t>} </m:t>
                      </m:r>
                    </m:oMath>
                  </m:oMathPara>
                </a14:m>
                <a:endParaRPr lang="zh-CN" altLang="en-US" sz="1600" dirty="0">
                  <a:solidFill>
                    <a:schemeClr val="tx1"/>
                  </a:solidFill>
                  <a:latin typeface="Georgia" panose="02040502050405020303" pitchFamily="18" charset="0"/>
                  <a:cs typeface="Arial" panose="020B0604020202020204"/>
                  <a:sym typeface="Arial" panose="020B0604020202020204"/>
                </a:endParaRPr>
              </a:p>
            </p:txBody>
          </p:sp>
        </mc:Choice>
        <mc:Fallback>
          <p:sp>
            <p:nvSpPr>
              <p:cNvPr id="18" name="文本框 17"/>
              <p:cNvSpPr txBox="1">
                <a:spLocks noRot="1" noChangeAspect="1" noMove="1" noResize="1" noEditPoints="1" noAdjustHandles="1" noChangeArrowheads="1" noChangeShapeType="1" noTextEdit="1"/>
              </p:cNvSpPr>
              <p:nvPr/>
            </p:nvSpPr>
            <p:spPr>
              <a:xfrm>
                <a:off x="9222065" y="2008298"/>
                <a:ext cx="2800358" cy="1347164"/>
              </a:xfrm>
              <a:prstGeom prst="rect">
                <a:avLst/>
              </a:prstGeom>
              <a:blipFill>
                <a:blip r:embed="rId11"/>
                <a:stretch>
                  <a:fillRect l="-871" t="-1357" r="-871" b="-905"/>
                </a:stretch>
              </a:blipFill>
            </p:spPr>
            <p:txBody>
              <a:bodyPr/>
              <a:lstStyle/>
              <a:p>
                <a:r>
                  <a:rPr lang="zh-CN" altLang="en-US">
                    <a:noFill/>
                  </a:rPr>
                  <a:t> </a:t>
                </a:r>
              </a:p>
            </p:txBody>
          </p:sp>
        </mc:Fallback>
      </mc:AlternateContent>
      <p:pic>
        <p:nvPicPr>
          <p:cNvPr id="20" name="图形 19" descr="箭头: 逆时针曲线 纯色填充"/>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rot="12639374" flipH="1">
            <a:off x="10165044" y="3252918"/>
            <a:ext cx="914400" cy="914400"/>
          </a:xfrm>
          <a:prstGeom prst="rect">
            <a:avLst/>
          </a:prstGeom>
        </p:spPr>
      </p:pic>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 name="Slide Number Placeholder 3"/>
          <p:cNvSpPr txBox="1">
            <a:spLocks noGrp="1"/>
          </p:cNvSpPr>
          <p:nvPr>
            <p:ph type="sldNum" sz="quarter" idx="2"/>
          </p:nvPr>
        </p:nvSpPr>
        <p:spPr>
          <a:xfrm>
            <a:off x="11623603" y="454228"/>
            <a:ext cx="127001" cy="135547"/>
          </a:xfrm>
          <a:prstGeom prst="rect">
            <a:avLst/>
          </a:prstGeom>
        </p:spPr>
        <p:txBody>
          <a:bodyPr>
            <a:normAutofit fontScale="92500" lnSpcReduction="10000"/>
          </a:bodyPr>
          <a:lstStyle>
            <a:lvl1pPr>
              <a:defRPr>
                <a:latin typeface="Arial" panose="020B0604020202020204"/>
                <a:ea typeface="Arial" panose="020B0604020202020204"/>
                <a:cs typeface="Arial" panose="020B0604020202020204"/>
                <a:sym typeface="Arial" panose="020B0604020202020204"/>
              </a:defRPr>
            </a:lvl1pPr>
          </a:lstStyle>
          <a:p>
            <a:fld id="{86CB4B4D-7CA3-9044-876B-883B54F8677D}" type="slidenum">
              <a:rPr>
                <a:latin typeface="Arial" panose="020B0604020202020204" pitchFamily="34" charset="0"/>
                <a:cs typeface="Arial" panose="020B0604020202020204" pitchFamily="34" charset="0"/>
              </a:rPr>
              <a:t>27</a:t>
            </a:fld>
            <a:endParaRPr>
              <a:latin typeface="Arial" panose="020B0604020202020204" pitchFamily="34" charset="0"/>
              <a:cs typeface="Arial" panose="020B0604020202020204" pitchFamily="34" charset="0"/>
            </a:endParaRPr>
          </a:p>
        </p:txBody>
      </p:sp>
      <mc:AlternateContent xmlns:mc="http://schemas.openxmlformats.org/markup-compatibility/2006">
        <mc:Choice xmlns:a14="http://schemas.microsoft.com/office/drawing/2010/main" Requires="a14">
          <p:sp>
            <p:nvSpPr>
              <p:cNvPr id="2" name="Text Placeholder 32"/>
              <p:cNvSpPr txBox="1"/>
              <p:nvPr/>
            </p:nvSpPr>
            <p:spPr>
              <a:xfrm>
                <a:off x="5945945" y="1588794"/>
                <a:ext cx="5122449" cy="2033827"/>
              </a:xfrm>
              <a:prstGeom prst="rect">
                <a:avLst/>
              </a:prstGeom>
              <a:ln w="12700">
                <a:miter lim="400000"/>
              </a:ln>
            </p:spPr>
            <p:txBody>
              <a:bodyPr wrap="square" lIns="0" tIns="0" rIns="0" bIns="0">
                <a:spAutoFit/>
              </a:bodyPr>
              <a:lstStyle>
                <a:lvl1pPr defTabSz="685800">
                  <a:lnSpc>
                    <a:spcPct val="130000"/>
                  </a:lnSpc>
                  <a:defRPr sz="1200">
                    <a:solidFill>
                      <a:srgbClr val="595959"/>
                    </a:solidFill>
                    <a:latin typeface="Arial" panose="020B0604020202020204"/>
                    <a:ea typeface="Arial" panose="020B0604020202020204"/>
                    <a:cs typeface="Arial" panose="020B0604020202020204"/>
                    <a:sym typeface="Arial" panose="020B0604020202020204"/>
                  </a:defRPr>
                </a:lvl1pPr>
              </a:lstStyle>
              <a:p>
                <a:pPr marL="171450" indent="-171450">
                  <a:buFont typeface="Arial" panose="020B0604020202020204" pitchFamily="34" charset="0"/>
                  <a:buChar char="•"/>
                </a:pPr>
                <a:r>
                  <a:rPr lang="en-US" sz="1600" dirty="0">
                    <a:solidFill>
                      <a:schemeClr val="tx1"/>
                    </a:solidFill>
                    <a:latin typeface="Georgia" panose="02040502050405020303" pitchFamily="18" charset="0"/>
                  </a:rPr>
                  <a:t>Dynamic output decision set</a:t>
                </a:r>
              </a:p>
              <a:p>
                <a:pPr marL="171450" indent="-171450">
                  <a:buFont typeface="Arial" panose="020B0604020202020204" pitchFamily="34" charset="0"/>
                  <a:buChar char="•"/>
                </a:pPr>
                <a:r>
                  <a:rPr lang="en-US" sz="1600" dirty="0">
                    <a:solidFill>
                      <a:schemeClr val="tx1"/>
                    </a:solidFill>
                    <a:latin typeface="Georgia" panose="02040502050405020303" pitchFamily="18" charset="0"/>
                  </a:rPr>
                  <a:t> Use </a:t>
                </a:r>
                <a:r>
                  <a:rPr lang="en-US" sz="1600" b="1" dirty="0">
                    <a:solidFill>
                      <a:schemeClr val="tx1"/>
                    </a:solidFill>
                    <a:latin typeface="Georgia" panose="02040502050405020303" pitchFamily="18" charset="0"/>
                  </a:rPr>
                  <a:t>the current state z </a:t>
                </a:r>
                <a:r>
                  <a:rPr lang="en-US" sz="1600" dirty="0">
                    <a:solidFill>
                      <a:schemeClr val="tx1"/>
                    </a:solidFill>
                    <a:latin typeface="Georgia" panose="02040502050405020303" pitchFamily="18" charset="0"/>
                  </a:rPr>
                  <a:t>to find the value of attention on the optional inputs.</a:t>
                </a:r>
              </a:p>
              <a:p>
                <a:pPr marL="171450" indent="-171450">
                  <a:buFont typeface="Arial" panose="020B0604020202020204" pitchFamily="34" charset="0"/>
                  <a:buChar char="•"/>
                </a:pPr>
                <a:r>
                  <a:rPr lang="en-US" altLang="zh-CN" sz="1600" dirty="0">
                    <a:solidFill>
                      <a:schemeClr val="tx1"/>
                    </a:solidFill>
                    <a:latin typeface="Georgia" panose="02040502050405020303" pitchFamily="18" charset="0"/>
                  </a:rPr>
                  <a:t>Probability vector of the output dictionary</a:t>
                </a:r>
                <a14:m>
                  <m:oMath xmlns:m="http://schemas.openxmlformats.org/officeDocument/2006/math">
                    <m:r>
                      <a:rPr lang="en-US" altLang="zh-CN" sz="1600">
                        <a:solidFill>
                          <a:schemeClr val="tx1"/>
                        </a:solidFill>
                        <a:latin typeface="Cambria Math" panose="02040503050406030204" pitchFamily="18" charset="0"/>
                      </a:rPr>
                      <m:t> </m:t>
                    </m:r>
                  </m:oMath>
                </a14:m>
                <a:endParaRPr lang="en-US" altLang="zh-CN" sz="1600" dirty="0">
                  <a:solidFill>
                    <a:schemeClr val="tx1"/>
                  </a:solidFill>
                  <a:latin typeface="Georgia" panose="02040502050405020303" pitchFamily="18" charset="0"/>
                </a:endParaRPr>
              </a:p>
              <a:p>
                <a:pPr/>
                <a14:m>
                  <m:oMathPara xmlns:m="http://schemas.openxmlformats.org/officeDocument/2006/math">
                    <m:oMathParaPr>
                      <m:jc m:val="centerGroup"/>
                    </m:oMathParaPr>
                    <m:oMath xmlns:m="http://schemas.openxmlformats.org/officeDocument/2006/math">
                      <m:sSubSup>
                        <m:sSubSupPr>
                          <m:ctrlPr>
                            <a:rPr lang="zh-CN" altLang="zh-CN" sz="1800" i="1">
                              <a:solidFill>
                                <a:schemeClr val="tx1"/>
                              </a:solidFill>
                              <a:latin typeface="Cambria Math" panose="02040503050406030204" pitchFamily="18" charset="0"/>
                            </a:rPr>
                          </m:ctrlPr>
                        </m:sSubSupPr>
                        <m:e>
                          <m:r>
                            <a:rPr lang="en-US" altLang="zh-CN" sz="1800" i="1">
                              <a:solidFill>
                                <a:schemeClr val="tx1"/>
                              </a:solidFill>
                              <a:latin typeface="Cambria Math" panose="02040503050406030204" pitchFamily="18" charset="0"/>
                            </a:rPr>
                            <m:t>𝑢</m:t>
                          </m:r>
                        </m:e>
                        <m:sub>
                          <m:r>
                            <a:rPr lang="en-US" altLang="zh-CN" sz="1800" i="1">
                              <a:solidFill>
                                <a:schemeClr val="tx1"/>
                              </a:solidFill>
                              <a:latin typeface="Cambria Math" panose="02040503050406030204" pitchFamily="18" charset="0"/>
                            </a:rPr>
                            <m:t>𝑗</m:t>
                          </m:r>
                        </m:sub>
                        <m:sup>
                          <m:r>
                            <a:rPr lang="en-US" altLang="zh-CN" sz="1800" i="1">
                              <a:solidFill>
                                <a:schemeClr val="tx1"/>
                              </a:solidFill>
                              <a:latin typeface="Cambria Math" panose="02040503050406030204" pitchFamily="18" charset="0"/>
                            </a:rPr>
                            <m:t>𝑖</m:t>
                          </m:r>
                        </m:sup>
                      </m:sSubSup>
                      <m:r>
                        <a:rPr lang="en-US" altLang="zh-CN" sz="1800" i="1">
                          <a:solidFill>
                            <a:schemeClr val="tx1"/>
                          </a:solidFill>
                          <a:latin typeface="Cambria Math" panose="02040503050406030204" pitchFamily="18" charset="0"/>
                        </a:rPr>
                        <m:t>=</m:t>
                      </m:r>
                      <m:sSup>
                        <m:sSupPr>
                          <m:ctrlPr>
                            <a:rPr lang="zh-CN" altLang="zh-CN" sz="1800" i="1">
                              <a:solidFill>
                                <a:schemeClr val="tx1"/>
                              </a:solidFill>
                              <a:latin typeface="Cambria Math" panose="02040503050406030204" pitchFamily="18" charset="0"/>
                            </a:rPr>
                          </m:ctrlPr>
                        </m:sSupPr>
                        <m:e>
                          <m:r>
                            <a:rPr lang="en-US" altLang="zh-CN" sz="1800" i="1">
                              <a:solidFill>
                                <a:schemeClr val="tx1"/>
                              </a:solidFill>
                              <a:latin typeface="Cambria Math" panose="02040503050406030204" pitchFamily="18" charset="0"/>
                            </a:rPr>
                            <m:t>𝑣</m:t>
                          </m:r>
                        </m:e>
                        <m:sup>
                          <m:r>
                            <a:rPr lang="en-US" altLang="zh-CN" sz="1800" i="1">
                              <a:solidFill>
                                <a:schemeClr val="tx1"/>
                              </a:solidFill>
                              <a:latin typeface="Cambria Math" panose="02040503050406030204" pitchFamily="18" charset="0"/>
                            </a:rPr>
                            <m:t>𝑇</m:t>
                          </m:r>
                        </m:sup>
                      </m:sSup>
                      <m:func>
                        <m:funcPr>
                          <m:ctrlPr>
                            <a:rPr lang="zh-CN" altLang="zh-CN" sz="1800" i="1">
                              <a:solidFill>
                                <a:schemeClr val="tx1"/>
                              </a:solidFill>
                              <a:latin typeface="Cambria Math" panose="02040503050406030204" pitchFamily="18" charset="0"/>
                            </a:rPr>
                          </m:ctrlPr>
                        </m:funcPr>
                        <m:fName>
                          <m:r>
                            <m:rPr>
                              <m:sty m:val="p"/>
                            </m:rPr>
                            <a:rPr lang="en-US" altLang="zh-CN" sz="1800">
                              <a:solidFill>
                                <a:schemeClr val="tx1"/>
                              </a:solidFill>
                              <a:latin typeface="Cambria Math" panose="02040503050406030204" pitchFamily="18" charset="0"/>
                            </a:rPr>
                            <m:t>tanh</m:t>
                          </m:r>
                        </m:fName>
                        <m:e>
                          <m:d>
                            <m:dPr>
                              <m:ctrlPr>
                                <a:rPr lang="zh-CN" altLang="zh-CN" sz="1800" i="1">
                                  <a:solidFill>
                                    <a:schemeClr val="tx1"/>
                                  </a:solidFill>
                                  <a:latin typeface="Cambria Math" panose="02040503050406030204" pitchFamily="18" charset="0"/>
                                </a:rPr>
                              </m:ctrlPr>
                            </m:dPr>
                            <m:e>
                              <m:sSub>
                                <m:sSubPr>
                                  <m:ctrlPr>
                                    <a:rPr lang="zh-CN" altLang="zh-CN" sz="1800" i="1">
                                      <a:solidFill>
                                        <a:schemeClr val="tx1"/>
                                      </a:solidFill>
                                      <a:latin typeface="Cambria Math" panose="02040503050406030204" pitchFamily="18" charset="0"/>
                                    </a:rPr>
                                  </m:ctrlPr>
                                </m:sSubPr>
                                <m:e>
                                  <m:r>
                                    <a:rPr lang="en-US" altLang="zh-CN" sz="1800" i="1">
                                      <a:solidFill>
                                        <a:schemeClr val="tx1"/>
                                      </a:solidFill>
                                      <a:latin typeface="Cambria Math" panose="02040503050406030204" pitchFamily="18" charset="0"/>
                                    </a:rPr>
                                    <m:t>𝑊</m:t>
                                  </m:r>
                                </m:e>
                                <m:sub>
                                  <m:r>
                                    <a:rPr lang="en-US" altLang="zh-CN" sz="1800" i="1">
                                      <a:solidFill>
                                        <a:schemeClr val="tx1"/>
                                      </a:solidFill>
                                      <a:latin typeface="Cambria Math" panose="02040503050406030204" pitchFamily="18" charset="0"/>
                                    </a:rPr>
                                    <m:t>1</m:t>
                                  </m:r>
                                </m:sub>
                              </m:sSub>
                              <m:sSub>
                                <m:sSubPr>
                                  <m:ctrlPr>
                                    <a:rPr lang="zh-CN" altLang="zh-CN" sz="1800" i="1">
                                      <a:solidFill>
                                        <a:schemeClr val="tx1"/>
                                      </a:solidFill>
                                      <a:latin typeface="Cambria Math" panose="02040503050406030204" pitchFamily="18" charset="0"/>
                                    </a:rPr>
                                  </m:ctrlPr>
                                </m:sSubPr>
                                <m:e>
                                  <m:r>
                                    <a:rPr lang="en-US" altLang="zh-CN" sz="1800" b="0" i="1" smtClean="0">
                                      <a:solidFill>
                                        <a:schemeClr val="tx1"/>
                                      </a:solidFill>
                                      <a:latin typeface="Cambria Math" panose="02040503050406030204" pitchFamily="18" charset="0"/>
                                    </a:rPr>
                                    <m:t>h</m:t>
                                  </m:r>
                                </m:e>
                                <m:sub>
                                  <m:r>
                                    <a:rPr lang="en-US" altLang="zh-CN" sz="1800" i="1">
                                      <a:solidFill>
                                        <a:schemeClr val="tx1"/>
                                      </a:solidFill>
                                      <a:latin typeface="Cambria Math" panose="02040503050406030204" pitchFamily="18" charset="0"/>
                                    </a:rPr>
                                    <m:t>𝑗</m:t>
                                  </m:r>
                                </m:sub>
                              </m:sSub>
                              <m:r>
                                <a:rPr lang="en-US" altLang="zh-CN" sz="1800" i="1">
                                  <a:solidFill>
                                    <a:schemeClr val="tx1"/>
                                  </a:solidFill>
                                  <a:latin typeface="Cambria Math" panose="02040503050406030204" pitchFamily="18" charset="0"/>
                                </a:rPr>
                                <m:t>+</m:t>
                              </m:r>
                              <m:sSub>
                                <m:sSubPr>
                                  <m:ctrlPr>
                                    <a:rPr lang="zh-CN" altLang="zh-CN" sz="1800" i="1">
                                      <a:solidFill>
                                        <a:schemeClr val="tx1"/>
                                      </a:solidFill>
                                      <a:latin typeface="Cambria Math" panose="02040503050406030204" pitchFamily="18" charset="0"/>
                                    </a:rPr>
                                  </m:ctrlPr>
                                </m:sSubPr>
                                <m:e>
                                  <m:r>
                                    <a:rPr lang="en-US" altLang="zh-CN" sz="1800" i="1">
                                      <a:solidFill>
                                        <a:schemeClr val="tx1"/>
                                      </a:solidFill>
                                      <a:latin typeface="Cambria Math" panose="02040503050406030204" pitchFamily="18" charset="0"/>
                                    </a:rPr>
                                    <m:t>𝑊</m:t>
                                  </m:r>
                                </m:e>
                                <m:sub>
                                  <m:r>
                                    <a:rPr lang="en-US" altLang="zh-CN" sz="1800" i="1">
                                      <a:solidFill>
                                        <a:schemeClr val="tx1"/>
                                      </a:solidFill>
                                      <a:latin typeface="Cambria Math" panose="02040503050406030204" pitchFamily="18" charset="0"/>
                                    </a:rPr>
                                    <m:t>2</m:t>
                                  </m:r>
                                </m:sub>
                              </m:sSub>
                              <m:sSub>
                                <m:sSubPr>
                                  <m:ctrlPr>
                                    <a:rPr lang="zh-CN" altLang="zh-CN" sz="1800" i="1">
                                      <a:solidFill>
                                        <a:schemeClr val="tx1"/>
                                      </a:solidFill>
                                      <a:latin typeface="Cambria Math" panose="02040503050406030204" pitchFamily="18" charset="0"/>
                                    </a:rPr>
                                  </m:ctrlPr>
                                </m:sSubPr>
                                <m:e>
                                  <m:r>
                                    <a:rPr lang="en-US" altLang="zh-CN" sz="1800" b="0" i="1" smtClean="0">
                                      <a:solidFill>
                                        <a:schemeClr val="tx1"/>
                                      </a:solidFill>
                                      <a:latin typeface="Cambria Math" panose="02040503050406030204" pitchFamily="18" charset="0"/>
                                    </a:rPr>
                                    <m:t>𝑧</m:t>
                                  </m:r>
                                </m:e>
                                <m:sub>
                                  <m:r>
                                    <a:rPr lang="en-US" altLang="zh-CN" sz="1800" i="1">
                                      <a:solidFill>
                                        <a:schemeClr val="tx1"/>
                                      </a:solidFill>
                                      <a:latin typeface="Cambria Math" panose="02040503050406030204" pitchFamily="18" charset="0"/>
                                    </a:rPr>
                                    <m:t>𝑖</m:t>
                                  </m:r>
                                </m:sub>
                              </m:sSub>
                            </m:e>
                          </m:d>
                        </m:e>
                      </m:func>
                    </m:oMath>
                  </m:oMathPara>
                </a14:m>
                <a:endParaRPr lang="en-US" altLang="zh-CN" sz="1800" dirty="0">
                  <a:solidFill>
                    <a:schemeClr val="tx1"/>
                  </a:solidFill>
                  <a:latin typeface="Georgia" panose="02040502050405020303" pitchFamily="18" charset="0"/>
                </a:endParaRPr>
              </a:p>
              <a:p>
                <a:pPr/>
                <a14:m>
                  <m:oMathPara xmlns:m="http://schemas.openxmlformats.org/officeDocument/2006/math">
                    <m:oMathParaPr>
                      <m:jc m:val="centerGroup"/>
                    </m:oMathParaPr>
                    <m:oMath xmlns:m="http://schemas.openxmlformats.org/officeDocument/2006/math">
                      <m:r>
                        <a:rPr lang="en-US" altLang="zh-CN" sz="1600">
                          <a:solidFill>
                            <a:schemeClr val="tx1"/>
                          </a:solidFill>
                          <a:latin typeface="Cambria Math" panose="02040503050406030204" pitchFamily="18" charset="0"/>
                        </a:rPr>
                        <m:t>𝑝</m:t>
                      </m:r>
                      <m:d>
                        <m:dPr>
                          <m:ctrlPr>
                            <a:rPr lang="zh-CN" altLang="zh-CN" sz="1600" i="1">
                              <a:solidFill>
                                <a:schemeClr val="tx1"/>
                              </a:solidFill>
                              <a:latin typeface="Cambria Math" panose="02040503050406030204" pitchFamily="18" charset="0"/>
                            </a:rPr>
                          </m:ctrlPr>
                        </m:dPr>
                        <m:e>
                          <m:sSub>
                            <m:sSubPr>
                              <m:ctrlPr>
                                <a:rPr lang="zh-CN" altLang="zh-CN" sz="1600" i="1">
                                  <a:solidFill>
                                    <a:schemeClr val="tx1"/>
                                  </a:solidFill>
                                  <a:latin typeface="Cambria Math" panose="02040503050406030204" pitchFamily="18" charset="0"/>
                                </a:rPr>
                              </m:ctrlPr>
                            </m:sSubPr>
                            <m:e>
                              <m:r>
                                <a:rPr lang="en-US" altLang="zh-CN" sz="1600">
                                  <a:solidFill>
                                    <a:schemeClr val="tx1"/>
                                  </a:solidFill>
                                  <a:latin typeface="Cambria Math" panose="02040503050406030204" pitchFamily="18" charset="0"/>
                                </a:rPr>
                                <m:t>𝐶</m:t>
                              </m:r>
                            </m:e>
                            <m:sub>
                              <m:r>
                                <a:rPr lang="en-US" altLang="zh-CN" sz="1600">
                                  <a:solidFill>
                                    <a:schemeClr val="tx1"/>
                                  </a:solidFill>
                                  <a:latin typeface="Cambria Math" panose="02040503050406030204" pitchFamily="18" charset="0"/>
                                </a:rPr>
                                <m:t>𝑖</m:t>
                              </m:r>
                            </m:sub>
                          </m:sSub>
                        </m:e>
                        <m:e>
                          <m:sSub>
                            <m:sSubPr>
                              <m:ctrlPr>
                                <a:rPr lang="zh-CN" altLang="zh-CN" sz="1600" i="1">
                                  <a:solidFill>
                                    <a:schemeClr val="tx1"/>
                                  </a:solidFill>
                                  <a:latin typeface="Cambria Math" panose="02040503050406030204" pitchFamily="18" charset="0"/>
                                </a:rPr>
                              </m:ctrlPr>
                            </m:sSubPr>
                            <m:e>
                              <m:r>
                                <a:rPr lang="en-US" altLang="zh-CN" sz="1600">
                                  <a:solidFill>
                                    <a:schemeClr val="tx1"/>
                                  </a:solidFill>
                                  <a:latin typeface="Cambria Math" panose="02040503050406030204" pitchFamily="18" charset="0"/>
                                </a:rPr>
                                <m:t>𝐶</m:t>
                              </m:r>
                            </m:e>
                            <m:sub>
                              <m:r>
                                <a:rPr lang="en-US" altLang="zh-CN" sz="1600">
                                  <a:solidFill>
                                    <a:schemeClr val="tx1"/>
                                  </a:solidFill>
                                  <a:latin typeface="Cambria Math" panose="02040503050406030204" pitchFamily="18" charset="0"/>
                                </a:rPr>
                                <m:t>1</m:t>
                              </m:r>
                            </m:sub>
                          </m:sSub>
                          <m:r>
                            <a:rPr lang="en-US" altLang="zh-CN" sz="1600">
                              <a:solidFill>
                                <a:schemeClr val="tx1"/>
                              </a:solidFill>
                              <a:latin typeface="Cambria Math" panose="02040503050406030204" pitchFamily="18" charset="0"/>
                            </a:rPr>
                            <m:t>,…,</m:t>
                          </m:r>
                          <m:sSub>
                            <m:sSubPr>
                              <m:ctrlPr>
                                <a:rPr lang="zh-CN" altLang="zh-CN" sz="1600" i="1">
                                  <a:solidFill>
                                    <a:schemeClr val="tx1"/>
                                  </a:solidFill>
                                  <a:latin typeface="Cambria Math" panose="02040503050406030204" pitchFamily="18" charset="0"/>
                                </a:rPr>
                              </m:ctrlPr>
                            </m:sSubPr>
                            <m:e>
                              <m:r>
                                <a:rPr lang="en-US" altLang="zh-CN" sz="1600">
                                  <a:solidFill>
                                    <a:schemeClr val="tx1"/>
                                  </a:solidFill>
                                  <a:latin typeface="Cambria Math" panose="02040503050406030204" pitchFamily="18" charset="0"/>
                                </a:rPr>
                                <m:t>𝐶</m:t>
                              </m:r>
                            </m:e>
                            <m:sub>
                              <m:r>
                                <a:rPr lang="en-US" altLang="zh-CN" sz="1600">
                                  <a:solidFill>
                                    <a:schemeClr val="tx1"/>
                                  </a:solidFill>
                                  <a:latin typeface="Cambria Math" panose="02040503050406030204" pitchFamily="18" charset="0"/>
                                </a:rPr>
                                <m:t>𝑖</m:t>
                              </m:r>
                              <m:r>
                                <a:rPr lang="en-US" altLang="zh-CN" sz="1600">
                                  <a:solidFill>
                                    <a:schemeClr val="tx1"/>
                                  </a:solidFill>
                                  <a:latin typeface="Cambria Math" panose="02040503050406030204" pitchFamily="18" charset="0"/>
                                </a:rPr>
                                <m:t>−1</m:t>
                              </m:r>
                            </m:sub>
                          </m:sSub>
                          <m:r>
                            <a:rPr lang="en-US" altLang="zh-CN" sz="1600">
                              <a:solidFill>
                                <a:schemeClr val="tx1"/>
                              </a:solidFill>
                              <a:latin typeface="Cambria Math" panose="02040503050406030204" pitchFamily="18" charset="0"/>
                            </a:rPr>
                            <m:t>,</m:t>
                          </m:r>
                          <m:r>
                            <a:rPr lang="en-US" altLang="zh-CN" sz="1600">
                              <a:solidFill>
                                <a:schemeClr val="tx1"/>
                              </a:solidFill>
                              <a:latin typeface="Cambria Math" panose="02040503050406030204" pitchFamily="18" charset="0"/>
                            </a:rPr>
                            <m:t>𝑃</m:t>
                          </m:r>
                        </m:e>
                      </m:d>
                      <m:r>
                        <a:rPr lang="en-US" altLang="zh-CN" sz="1600">
                          <a:solidFill>
                            <a:schemeClr val="tx1"/>
                          </a:solidFill>
                          <a:latin typeface="Cambria Math" panose="02040503050406030204" pitchFamily="18" charset="0"/>
                        </a:rPr>
                        <m:t>=</m:t>
                      </m:r>
                      <m:r>
                        <a:rPr lang="en-US" altLang="zh-CN" sz="1600">
                          <a:solidFill>
                            <a:schemeClr val="tx1"/>
                          </a:solidFill>
                          <a:latin typeface="Cambria Math" panose="02040503050406030204" pitchFamily="18" charset="0"/>
                        </a:rPr>
                        <m:t>𝑠𝑜𝑓𝑡𝑚𝑎𝑥</m:t>
                      </m:r>
                      <m:r>
                        <a:rPr lang="en-US" altLang="zh-CN" sz="1600">
                          <a:solidFill>
                            <a:schemeClr val="tx1"/>
                          </a:solidFill>
                          <a:latin typeface="Cambria Math" panose="02040503050406030204" pitchFamily="18" charset="0"/>
                        </a:rPr>
                        <m:t>(</m:t>
                      </m:r>
                      <m:sSup>
                        <m:sSupPr>
                          <m:ctrlPr>
                            <a:rPr lang="zh-CN" altLang="zh-CN" sz="1600" i="1">
                              <a:solidFill>
                                <a:schemeClr val="tx1"/>
                              </a:solidFill>
                              <a:latin typeface="Cambria Math" panose="02040503050406030204" pitchFamily="18" charset="0"/>
                            </a:rPr>
                          </m:ctrlPr>
                        </m:sSupPr>
                        <m:e>
                          <m:r>
                            <m:rPr>
                              <m:sty m:val="p"/>
                            </m:rPr>
                            <a:rPr lang="en-US" altLang="zh-CN" sz="1600" b="0" i="0" smtClean="0">
                              <a:solidFill>
                                <a:schemeClr val="tx1"/>
                              </a:solidFill>
                              <a:latin typeface="Cambria Math" panose="02040503050406030204" pitchFamily="18" charset="0"/>
                            </a:rPr>
                            <m:t>u</m:t>
                          </m:r>
                        </m:e>
                        <m:sup>
                          <m:r>
                            <a:rPr lang="en-US" altLang="zh-CN" sz="1600">
                              <a:solidFill>
                                <a:schemeClr val="tx1"/>
                              </a:solidFill>
                              <a:latin typeface="Cambria Math" panose="02040503050406030204" pitchFamily="18" charset="0"/>
                            </a:rPr>
                            <m:t>𝑖</m:t>
                          </m:r>
                        </m:sup>
                      </m:sSup>
                      <m:r>
                        <a:rPr lang="en-US" altLang="zh-CN" sz="1600">
                          <a:solidFill>
                            <a:schemeClr val="tx1"/>
                          </a:solidFill>
                          <a:latin typeface="Cambria Math" panose="02040503050406030204" pitchFamily="18" charset="0"/>
                        </a:rPr>
                        <m:t>)</m:t>
                      </m:r>
                    </m:oMath>
                  </m:oMathPara>
                </a14:m>
                <a:endParaRPr lang="zh-CN" altLang="zh-CN" sz="1600" dirty="0">
                  <a:solidFill>
                    <a:schemeClr val="tx1"/>
                  </a:solidFill>
                  <a:latin typeface="Georgia" panose="02040502050405020303" pitchFamily="18" charset="0"/>
                </a:endParaRPr>
              </a:p>
            </p:txBody>
          </p:sp>
        </mc:Choice>
        <mc:Fallback>
          <p:sp>
            <p:nvSpPr>
              <p:cNvPr id="2" name="Text Placeholder 32"/>
              <p:cNvSpPr txBox="1">
                <a:spLocks noRot="1" noChangeAspect="1" noMove="1" noResize="1" noEditPoints="1" noAdjustHandles="1" noChangeArrowheads="1" noChangeShapeType="1" noTextEdit="1"/>
              </p:cNvSpPr>
              <p:nvPr/>
            </p:nvSpPr>
            <p:spPr>
              <a:xfrm>
                <a:off x="5945945" y="1588794"/>
                <a:ext cx="5122449" cy="2033827"/>
              </a:xfrm>
              <a:prstGeom prst="rect">
                <a:avLst/>
              </a:prstGeom>
              <a:blipFill>
                <a:blip r:embed="rId3"/>
                <a:stretch>
                  <a:fillRect l="-2259" t="-1201" r="-3210" b="-2402"/>
                </a:stretch>
              </a:blipFill>
              <a:ln w="12700">
                <a:miter lim="400000"/>
              </a:ln>
            </p:spPr>
            <p:txBody>
              <a:bodyPr/>
              <a:lstStyle/>
              <a:p>
                <a:r>
                  <a:rPr lang="zh-CN" altLang="en-US">
                    <a:noFill/>
                  </a:rPr>
                  <a:t> </a:t>
                </a:r>
              </a:p>
            </p:txBody>
          </p:sp>
        </mc:Fallback>
      </mc:AlternateContent>
      <p:sp>
        <p:nvSpPr>
          <p:cNvPr id="4" name="Text Placeholder 33"/>
          <p:cNvSpPr txBox="1"/>
          <p:nvPr/>
        </p:nvSpPr>
        <p:spPr>
          <a:xfrm>
            <a:off x="5945942" y="1256772"/>
            <a:ext cx="3895155" cy="276999"/>
          </a:xfrm>
          <a:prstGeom prst="rect">
            <a:avLst/>
          </a:prstGeom>
          <a:ln w="12700">
            <a:miter lim="400000"/>
          </a:ln>
        </p:spPr>
        <p:txBody>
          <a:bodyPr lIns="0" tIns="0" rIns="0" bIns="0">
            <a:spAutoFit/>
          </a:bodyPr>
          <a:lstStyle>
            <a:lvl1pPr defTabSz="685800">
              <a:lnSpc>
                <a:spcPct val="90000"/>
              </a:lnSpc>
              <a:spcBef>
                <a:spcPts val="700"/>
              </a:spcBef>
              <a:defRPr sz="1400" b="1">
                <a:solidFill>
                  <a:schemeClr val="accent2"/>
                </a:solidFill>
              </a:defRPr>
            </a:lvl1pPr>
          </a:lstStyle>
          <a:p>
            <a:pPr>
              <a:defRPr>
                <a:latin typeface="Arial" panose="020B0604020202020204"/>
                <a:ea typeface="Arial" panose="020B0604020202020204"/>
                <a:cs typeface="Arial" panose="020B0604020202020204"/>
                <a:sym typeface="Arial" panose="020B0604020202020204"/>
              </a:defRPr>
            </a:pPr>
            <a:r>
              <a:rPr lang="en-US" sz="2000" dirty="0">
                <a:solidFill>
                  <a:schemeClr val="tx1"/>
                </a:solidFill>
                <a:latin typeface="Georgia" panose="02040502050405020303" pitchFamily="18" charset="0"/>
                <a:ea typeface="微软雅黑" panose="020B0503020204020204" charset="-122"/>
                <a:cs typeface="微软雅黑" panose="020B0503020204020204" charset="-122"/>
                <a:sym typeface="微软雅黑" panose="020B0503020204020204" charset="-122"/>
              </a:rPr>
              <a:t>Attention</a:t>
            </a:r>
            <a:endParaRPr sz="2000" dirty="0">
              <a:solidFill>
                <a:schemeClr val="tx1"/>
              </a:solidFill>
              <a:latin typeface="Georgia" panose="02040502050405020303" pitchFamily="18" charset="0"/>
              <a:ea typeface="微软雅黑" panose="020B0503020204020204" charset="-122"/>
              <a:cs typeface="微软雅黑" panose="020B0503020204020204" charset="-122"/>
              <a:sym typeface="微软雅黑" panose="020B0503020204020204" charset="-122"/>
            </a:endParaRPr>
          </a:p>
        </p:txBody>
      </p:sp>
      <p:pic>
        <p:nvPicPr>
          <p:cNvPr id="14" name="图片 13"/>
          <p:cNvPicPr>
            <a:picLocks noChangeAspect="1"/>
          </p:cNvPicPr>
          <p:nvPr/>
        </p:nvPicPr>
        <p:blipFill>
          <a:blip r:embed="rId4"/>
          <a:stretch>
            <a:fillRect/>
          </a:stretch>
        </p:blipFill>
        <p:spPr>
          <a:xfrm>
            <a:off x="706947" y="1765490"/>
            <a:ext cx="4973321" cy="3429000"/>
          </a:xfrm>
          <a:prstGeom prst="rect">
            <a:avLst/>
          </a:prstGeom>
        </p:spPr>
      </p:pic>
      <p:pic>
        <p:nvPicPr>
          <p:cNvPr id="16" name="图片 15"/>
          <p:cNvPicPr>
            <a:picLocks noChangeAspect="1"/>
          </p:cNvPicPr>
          <p:nvPr/>
        </p:nvPicPr>
        <p:blipFill>
          <a:blip r:embed="rId5"/>
          <a:stretch>
            <a:fillRect/>
          </a:stretch>
        </p:blipFill>
        <p:spPr>
          <a:xfrm>
            <a:off x="760296" y="1273033"/>
            <a:ext cx="4866622" cy="4311931"/>
          </a:xfrm>
          <a:prstGeom prst="rect">
            <a:avLst/>
          </a:prstGeom>
        </p:spPr>
      </p:pic>
      <mc:AlternateContent xmlns:mc="http://schemas.openxmlformats.org/markup-compatibility/2006" xmlns:a14="http://schemas.microsoft.com/office/drawing/2010/main">
        <mc:Choice Requires="a14">
          <p:sp>
            <p:nvSpPr>
              <p:cNvPr id="17" name="文本框 16"/>
              <p:cNvSpPr txBox="1"/>
              <p:nvPr/>
            </p:nvSpPr>
            <p:spPr>
              <a:xfrm>
                <a:off x="3539721" y="1478844"/>
                <a:ext cx="2140547" cy="369332"/>
              </a:xfrm>
              <a:prstGeom prst="rect">
                <a:avLst/>
              </a:prstGeom>
              <a:noFill/>
            </p:spPr>
            <p:txBody>
              <a:bodyPr wrap="square">
                <a:spAutoFit/>
              </a:bodyPr>
              <a:lstStyle/>
              <a:p>
                <a14:m>
                  <m:oMath xmlns:m="http://schemas.openxmlformats.org/officeDocument/2006/math">
                    <m:sSub>
                      <m:sSubPr>
                        <m:ctrlPr>
                          <a:rPr lang="en-US" altLang="zh-CN" b="0" i="1" smtClean="0">
                            <a:solidFill>
                              <a:srgbClr val="595959"/>
                            </a:solidFill>
                            <a:latin typeface="Cambria Math" panose="02040503050406030204" pitchFamily="18" charset="0"/>
                            <a:cs typeface="Arial" panose="020B0604020202020204"/>
                            <a:sym typeface="Arial" panose="020B0604020202020204"/>
                          </a:rPr>
                        </m:ctrlPr>
                      </m:sSubPr>
                      <m:e>
                        <m:r>
                          <a:rPr lang="en-US" altLang="zh-CN" b="0" i="1" smtClean="0">
                            <a:solidFill>
                              <a:srgbClr val="595959"/>
                            </a:solidFill>
                            <a:latin typeface="Cambria Math" panose="02040503050406030204" pitchFamily="18" charset="0"/>
                            <a:cs typeface="Arial" panose="020B0604020202020204"/>
                            <a:sym typeface="Arial" panose="020B0604020202020204"/>
                          </a:rPr>
                          <m:t>h</m:t>
                        </m:r>
                      </m:e>
                      <m:sub>
                        <m:r>
                          <a:rPr lang="en-US" altLang="zh-CN" b="0" i="1" smtClean="0">
                            <a:solidFill>
                              <a:srgbClr val="595959"/>
                            </a:solidFill>
                            <a:latin typeface="Cambria Math" panose="02040503050406030204" pitchFamily="18" charset="0"/>
                            <a:cs typeface="Arial" panose="020B0604020202020204"/>
                            <a:sym typeface="Arial" panose="020B0604020202020204"/>
                          </a:rPr>
                          <m:t>0</m:t>
                        </m:r>
                      </m:sub>
                    </m:sSub>
                    <m:r>
                      <a:rPr lang="en-US" altLang="zh-CN" b="0" i="0" smtClean="0">
                        <a:solidFill>
                          <a:srgbClr val="595959"/>
                        </a:solidFill>
                        <a:latin typeface="Cambria Math" panose="02040503050406030204" pitchFamily="18" charset="0"/>
                        <a:cs typeface="Arial" panose="020B0604020202020204"/>
                        <a:sym typeface="Arial" panose="020B0604020202020204"/>
                      </a:rPr>
                      <m:t>: </m:t>
                    </m:r>
                  </m:oMath>
                </a14:m>
                <a:r>
                  <a:rPr lang="en-US" altLang="zh-CN" dirty="0">
                    <a:solidFill>
                      <a:srgbClr val="595959"/>
                    </a:solidFill>
                    <a:latin typeface="Georgia" panose="02040502050405020303" pitchFamily="18" charset="0"/>
                    <a:cs typeface="Arial" panose="020B0604020202020204"/>
                    <a:sym typeface="Arial" panose="020B0604020202020204"/>
                  </a:rPr>
                  <a:t>end token</a:t>
                </a:r>
                <a:endParaRPr lang="zh-CN" altLang="en-US" dirty="0">
                  <a:solidFill>
                    <a:srgbClr val="595959"/>
                  </a:solidFill>
                  <a:latin typeface="Georgia" panose="02040502050405020303" pitchFamily="18" charset="0"/>
                  <a:cs typeface="Arial" panose="020B0604020202020204"/>
                  <a:sym typeface="Arial" panose="020B0604020202020204"/>
                </a:endParaRPr>
              </a:p>
            </p:txBody>
          </p:sp>
        </mc:Choice>
        <mc:Fallback xmlns="">
          <p:sp>
            <p:nvSpPr>
              <p:cNvPr id="17" name="文本框 16"/>
              <p:cNvSpPr txBox="1">
                <a:spLocks noRot="1" noChangeAspect="1" noMove="1" noResize="1" noEditPoints="1" noAdjustHandles="1" noChangeArrowheads="1" noChangeShapeType="1" noTextEdit="1"/>
              </p:cNvSpPr>
              <p:nvPr/>
            </p:nvSpPr>
            <p:spPr>
              <a:xfrm>
                <a:off x="3539721" y="1478844"/>
                <a:ext cx="2140547" cy="369332"/>
              </a:xfrm>
              <a:prstGeom prst="rect">
                <a:avLst/>
              </a:prstGeom>
              <a:blipFill rotWithShape="1">
                <a:blip r:embed="rId6"/>
                <a:stretch>
                  <a:fillRect l="-11" t="-153" r="9" b="88"/>
                </a:stretch>
              </a:blipFill>
            </p:spPr>
            <p:txBody>
              <a:bodyPr/>
              <a:lstStyle/>
              <a:p>
                <a:r>
                  <a:rPr lang="zh-CN" altLang="en-US">
                    <a:noFill/>
                  </a:rPr>
                  <a:t> </a:t>
                </a:r>
              </a:p>
            </p:txBody>
          </p:sp>
        </mc:Fallback>
      </mc:AlternateContent>
      <p:sp>
        <p:nvSpPr>
          <p:cNvPr id="19" name="Text Placeholder 33"/>
          <p:cNvSpPr txBox="1"/>
          <p:nvPr/>
        </p:nvSpPr>
        <p:spPr>
          <a:xfrm>
            <a:off x="5945944" y="4254783"/>
            <a:ext cx="3895155" cy="276999"/>
          </a:xfrm>
          <a:prstGeom prst="rect">
            <a:avLst/>
          </a:prstGeom>
          <a:ln w="12700">
            <a:miter lim="400000"/>
          </a:ln>
        </p:spPr>
        <p:txBody>
          <a:bodyPr lIns="0" tIns="0" rIns="0" bIns="0">
            <a:spAutoFit/>
          </a:bodyPr>
          <a:lstStyle>
            <a:lvl1pPr defTabSz="685800">
              <a:lnSpc>
                <a:spcPct val="90000"/>
              </a:lnSpc>
              <a:spcBef>
                <a:spcPts val="700"/>
              </a:spcBef>
              <a:defRPr sz="1400" b="1">
                <a:solidFill>
                  <a:schemeClr val="accent2"/>
                </a:solidFill>
              </a:defRPr>
            </a:lvl1pPr>
          </a:lstStyle>
          <a:p>
            <a:pPr>
              <a:defRPr>
                <a:latin typeface="Arial" panose="020B0604020202020204"/>
                <a:ea typeface="Arial" panose="020B0604020202020204"/>
                <a:cs typeface="Arial" panose="020B0604020202020204"/>
                <a:sym typeface="Arial" panose="020B0604020202020204"/>
              </a:defRPr>
            </a:pPr>
            <a:r>
              <a:rPr lang="en-US" sz="2000" dirty="0">
                <a:solidFill>
                  <a:schemeClr val="tx1"/>
                </a:solidFill>
                <a:latin typeface="Georgia" panose="02040502050405020303" pitchFamily="18" charset="0"/>
                <a:ea typeface="微软雅黑" panose="020B0503020204020204" charset="-122"/>
                <a:cs typeface="微软雅黑" panose="020B0503020204020204" charset="-122"/>
                <a:sym typeface="微软雅黑" panose="020B0503020204020204" charset="-122"/>
              </a:rPr>
              <a:t>Process</a:t>
            </a:r>
            <a:endParaRPr sz="2000" dirty="0">
              <a:solidFill>
                <a:schemeClr val="tx1"/>
              </a:solidFill>
              <a:latin typeface="Georgia" panose="02040502050405020303" pitchFamily="18" charset="0"/>
              <a:ea typeface="微软雅黑" panose="020B0503020204020204" charset="-122"/>
              <a:cs typeface="微软雅黑" panose="020B0503020204020204" charset="-122"/>
              <a:sym typeface="微软雅黑" panose="020B0503020204020204" charset="-122"/>
            </a:endParaRPr>
          </a:p>
        </p:txBody>
      </p:sp>
      <mc:AlternateContent xmlns:mc="http://schemas.openxmlformats.org/markup-compatibility/2006">
        <mc:Choice xmlns:a14="http://schemas.microsoft.com/office/drawing/2010/main" Requires="a14">
          <p:sp>
            <p:nvSpPr>
              <p:cNvPr id="22" name="文本框 21"/>
              <p:cNvSpPr txBox="1"/>
              <p:nvPr/>
            </p:nvSpPr>
            <p:spPr>
              <a:xfrm>
                <a:off x="8507169" y="3680972"/>
                <a:ext cx="3745523" cy="850810"/>
              </a:xfrm>
              <a:prstGeom prst="rect">
                <a:avLst/>
              </a:prstGeom>
              <a:noFill/>
            </p:spPr>
            <p:txBody>
              <a:bodyPr wrap="square">
                <a:spAutoFit/>
              </a:bodyPr>
              <a:lstStyle/>
              <a:p>
                <a:pPr marL="171450" indent="-171450">
                  <a:buFont typeface="Arial" panose="020B0604020202020204" pitchFamily="34" charset="0"/>
                  <a:buChar char="•"/>
                </a:pPr>
                <a14:m>
                  <m:oMath xmlns:m="http://schemas.openxmlformats.org/officeDocument/2006/math">
                    <m:r>
                      <a:rPr lang="en-US" altLang="zh-CN" sz="1600" b="0" i="1" smtClean="0">
                        <a:solidFill>
                          <a:schemeClr val="tx1"/>
                        </a:solidFill>
                        <a:latin typeface="Cambria Math" panose="02040503050406030204" pitchFamily="18" charset="0"/>
                      </a:rPr>
                      <m:t>𝑣</m:t>
                    </m:r>
                    <m:r>
                      <a:rPr lang="en-US" altLang="zh-CN" sz="1600" b="0" i="1" smtClean="0">
                        <a:solidFill>
                          <a:schemeClr val="tx1"/>
                        </a:solidFill>
                        <a:latin typeface="Cambria Math" panose="02040503050406030204" pitchFamily="18" charset="0"/>
                      </a:rPr>
                      <m:t>,</m:t>
                    </m:r>
                    <m:sSub>
                      <m:sSubPr>
                        <m:ctrlPr>
                          <a:rPr lang="en-US" altLang="zh-CN" sz="1600" b="0" i="1" smtClean="0">
                            <a:solidFill>
                              <a:schemeClr val="tx1"/>
                            </a:solidFill>
                            <a:latin typeface="Cambria Math" panose="02040503050406030204" pitchFamily="18" charset="0"/>
                          </a:rPr>
                        </m:ctrlPr>
                      </m:sSubPr>
                      <m:e>
                        <m:r>
                          <a:rPr lang="en-US" altLang="zh-CN" sz="1600" b="0" i="1" smtClean="0">
                            <a:solidFill>
                              <a:schemeClr val="tx1"/>
                            </a:solidFill>
                            <a:latin typeface="Cambria Math" panose="02040503050406030204" pitchFamily="18" charset="0"/>
                          </a:rPr>
                          <m:t>𝑊</m:t>
                        </m:r>
                      </m:e>
                      <m:sub>
                        <m:r>
                          <a:rPr lang="en-US" altLang="zh-CN" sz="1600" b="0" i="1" smtClean="0">
                            <a:solidFill>
                              <a:schemeClr val="tx1"/>
                            </a:solidFill>
                            <a:latin typeface="Cambria Math" panose="02040503050406030204" pitchFamily="18" charset="0"/>
                          </a:rPr>
                          <m:t>1</m:t>
                        </m:r>
                      </m:sub>
                    </m:sSub>
                    <m:r>
                      <a:rPr lang="en-US" altLang="zh-CN" sz="1600" b="0" i="1" smtClean="0">
                        <a:solidFill>
                          <a:schemeClr val="tx1"/>
                        </a:solidFill>
                        <a:latin typeface="Cambria Math" panose="02040503050406030204" pitchFamily="18" charset="0"/>
                      </a:rPr>
                      <m:t>,</m:t>
                    </m:r>
                    <m:sSub>
                      <m:sSubPr>
                        <m:ctrlPr>
                          <a:rPr lang="en-US" altLang="zh-CN" sz="1600" b="0" i="1" smtClean="0">
                            <a:solidFill>
                              <a:schemeClr val="tx1"/>
                            </a:solidFill>
                            <a:latin typeface="Cambria Math" panose="02040503050406030204" pitchFamily="18" charset="0"/>
                          </a:rPr>
                        </m:ctrlPr>
                      </m:sSubPr>
                      <m:e>
                        <m:r>
                          <a:rPr lang="en-US" altLang="zh-CN" sz="1600" b="0" i="1" smtClean="0">
                            <a:solidFill>
                              <a:schemeClr val="tx1"/>
                            </a:solidFill>
                            <a:latin typeface="Cambria Math" panose="02040503050406030204" pitchFamily="18" charset="0"/>
                          </a:rPr>
                          <m:t>𝑊</m:t>
                        </m:r>
                      </m:e>
                      <m:sub>
                        <m:r>
                          <a:rPr lang="en-US" altLang="zh-CN" sz="1600" b="0" i="1" smtClean="0">
                            <a:solidFill>
                              <a:schemeClr val="tx1"/>
                            </a:solidFill>
                            <a:latin typeface="Cambria Math" panose="02040503050406030204" pitchFamily="18" charset="0"/>
                          </a:rPr>
                          <m:t>2</m:t>
                        </m:r>
                      </m:sub>
                    </m:sSub>
                  </m:oMath>
                </a14:m>
                <a:r>
                  <a:rPr lang="en-US" altLang="zh-CN" sz="1600" dirty="0">
                    <a:solidFill>
                      <a:schemeClr val="tx1"/>
                    </a:solidFill>
                    <a:latin typeface="Georgia" panose="02040502050405020303" pitchFamily="18" charset="0"/>
                  </a:rPr>
                  <a:t> are trainable parameter </a:t>
                </a:r>
                <a:endParaRPr lang="en-US" altLang="zh-CN" sz="1600" b="0" i="1" dirty="0">
                  <a:solidFill>
                    <a:schemeClr val="tx1"/>
                  </a:solidFill>
                  <a:latin typeface="Georgia" panose="02040502050405020303" pitchFamily="18" charset="0"/>
                </a:endParaRPr>
              </a:p>
              <a:p>
                <a:pPr marL="171450" indent="-171450">
                  <a:buFont typeface="Arial" panose="020B0604020202020204" pitchFamily="34" charset="0"/>
                  <a:buChar char="•"/>
                </a:pPr>
                <a14:m>
                  <m:oMath xmlns:m="http://schemas.openxmlformats.org/officeDocument/2006/math">
                    <m:sSub>
                      <m:sSubPr>
                        <m:ctrlPr>
                          <a:rPr lang="en-US" altLang="zh-CN" sz="1600" b="0" i="1" smtClean="0">
                            <a:solidFill>
                              <a:schemeClr val="tx1"/>
                            </a:solidFill>
                            <a:latin typeface="Cambria Math" panose="02040503050406030204" pitchFamily="18" charset="0"/>
                          </a:rPr>
                        </m:ctrlPr>
                      </m:sSubPr>
                      <m:e>
                        <m:r>
                          <a:rPr lang="en-US" altLang="zh-CN" sz="1600" b="0" i="1" smtClean="0">
                            <a:solidFill>
                              <a:schemeClr val="tx1"/>
                            </a:solidFill>
                            <a:latin typeface="Cambria Math" panose="02040503050406030204" pitchFamily="18" charset="0"/>
                          </a:rPr>
                          <m:t>h</m:t>
                        </m:r>
                      </m:e>
                      <m:sub>
                        <m:r>
                          <a:rPr lang="en-US" altLang="zh-CN" sz="1600" b="0" i="1" smtClean="0">
                            <a:solidFill>
                              <a:schemeClr val="tx1"/>
                            </a:solidFill>
                            <a:latin typeface="Cambria Math" panose="02040503050406030204" pitchFamily="18" charset="0"/>
                          </a:rPr>
                          <m:t>𝑗</m:t>
                        </m:r>
                      </m:sub>
                    </m:sSub>
                  </m:oMath>
                </a14:m>
                <a:r>
                  <a:rPr lang="en-US" altLang="zh-CN" sz="1600" dirty="0">
                    <a:solidFill>
                      <a:schemeClr val="tx1"/>
                    </a:solidFill>
                    <a:latin typeface="Georgia" panose="02040502050405020303" pitchFamily="18" charset="0"/>
                  </a:rPr>
                  <a:t>: Encoder at j times</a:t>
                </a:r>
              </a:p>
              <a:p>
                <a:pPr marL="171450" indent="-171450">
                  <a:buFont typeface="Arial" panose="020B0604020202020204" pitchFamily="34" charset="0"/>
                  <a:buChar char="•"/>
                </a:pPr>
                <a14:m>
                  <m:oMath xmlns:m="http://schemas.openxmlformats.org/officeDocument/2006/math">
                    <m:sSub>
                      <m:sSubPr>
                        <m:ctrlPr>
                          <a:rPr lang="en-US" altLang="zh-CN" sz="1600" b="0" i="1" smtClean="0">
                            <a:solidFill>
                              <a:schemeClr val="tx1"/>
                            </a:solidFill>
                            <a:latin typeface="Cambria Math" panose="02040503050406030204" pitchFamily="18" charset="0"/>
                          </a:rPr>
                        </m:ctrlPr>
                      </m:sSubPr>
                      <m:e>
                        <m:r>
                          <a:rPr lang="en-US" altLang="zh-CN" sz="1600" b="0" i="1" smtClean="0">
                            <a:solidFill>
                              <a:schemeClr val="tx1"/>
                            </a:solidFill>
                            <a:latin typeface="Cambria Math" panose="02040503050406030204" pitchFamily="18" charset="0"/>
                          </a:rPr>
                          <m:t>𝑧</m:t>
                        </m:r>
                      </m:e>
                      <m:sub>
                        <m:r>
                          <a:rPr lang="en-US" altLang="zh-CN" sz="1600" b="0" i="1" smtClean="0">
                            <a:solidFill>
                              <a:schemeClr val="tx1"/>
                            </a:solidFill>
                            <a:latin typeface="Cambria Math" panose="02040503050406030204" pitchFamily="18" charset="0"/>
                          </a:rPr>
                          <m:t>𝑖</m:t>
                        </m:r>
                      </m:sub>
                    </m:sSub>
                  </m:oMath>
                </a14:m>
                <a:r>
                  <a:rPr lang="en-US" altLang="zh-CN" sz="1600" dirty="0">
                    <a:solidFill>
                      <a:schemeClr val="tx1"/>
                    </a:solidFill>
                    <a:latin typeface="Georgia" panose="02040502050405020303" pitchFamily="18" charset="0"/>
                  </a:rPr>
                  <a:t>: Decoder at </a:t>
                </a:r>
                <a:r>
                  <a:rPr lang="en-US" altLang="zh-CN" sz="1600" dirty="0" err="1">
                    <a:solidFill>
                      <a:schemeClr val="tx1"/>
                    </a:solidFill>
                    <a:latin typeface="Georgia" panose="02040502050405020303" pitchFamily="18" charset="0"/>
                  </a:rPr>
                  <a:t>i</a:t>
                </a:r>
                <a:r>
                  <a:rPr lang="en-US" altLang="zh-CN" sz="1600" dirty="0">
                    <a:solidFill>
                      <a:schemeClr val="tx1"/>
                    </a:solidFill>
                    <a:latin typeface="Georgia" panose="02040502050405020303" pitchFamily="18" charset="0"/>
                  </a:rPr>
                  <a:t> time</a:t>
                </a:r>
                <a:endParaRPr lang="zh-CN" altLang="en-US" sz="1600" dirty="0">
                  <a:solidFill>
                    <a:schemeClr val="tx1"/>
                  </a:solidFill>
                  <a:latin typeface="Georgia" panose="02040502050405020303" pitchFamily="18" charset="0"/>
                </a:endParaRPr>
              </a:p>
            </p:txBody>
          </p:sp>
        </mc:Choice>
        <mc:Fallback>
          <p:sp>
            <p:nvSpPr>
              <p:cNvPr id="22" name="文本框 21"/>
              <p:cNvSpPr txBox="1">
                <a:spLocks noRot="1" noChangeAspect="1" noMove="1" noResize="1" noEditPoints="1" noAdjustHandles="1" noChangeArrowheads="1" noChangeShapeType="1" noTextEdit="1"/>
              </p:cNvSpPr>
              <p:nvPr/>
            </p:nvSpPr>
            <p:spPr>
              <a:xfrm>
                <a:off x="8507169" y="3680972"/>
                <a:ext cx="3745523" cy="850810"/>
              </a:xfrm>
              <a:prstGeom prst="rect">
                <a:avLst/>
              </a:prstGeom>
              <a:blipFill>
                <a:blip r:embed="rId7"/>
                <a:stretch>
                  <a:fillRect l="-651" t="-2158" b="-9353"/>
                </a:stretch>
              </a:blipFill>
            </p:spPr>
            <p:txBody>
              <a:bodyPr/>
              <a:lstStyle/>
              <a:p>
                <a:r>
                  <a:rPr lang="zh-CN" altLang="en-US">
                    <a:noFill/>
                  </a:rPr>
                  <a:t> </a:t>
                </a:r>
              </a:p>
            </p:txBody>
          </p:sp>
        </mc:Fallback>
      </mc:AlternateContent>
      <p:pic>
        <p:nvPicPr>
          <p:cNvPr id="24" name="图片 23"/>
          <p:cNvPicPr>
            <a:picLocks noChangeAspect="1"/>
          </p:cNvPicPr>
          <p:nvPr/>
        </p:nvPicPr>
        <p:blipFill>
          <a:blip r:embed="rId8"/>
          <a:stretch>
            <a:fillRect/>
          </a:stretch>
        </p:blipFill>
        <p:spPr>
          <a:xfrm>
            <a:off x="308663" y="2048283"/>
            <a:ext cx="5507378" cy="3091796"/>
          </a:xfrm>
          <a:prstGeom prst="rect">
            <a:avLst/>
          </a:prstGeom>
        </p:spPr>
      </p:pic>
      <p:sp>
        <p:nvSpPr>
          <p:cNvPr id="29" name="Text Placeholder 32"/>
          <p:cNvSpPr txBox="1"/>
          <p:nvPr/>
        </p:nvSpPr>
        <p:spPr>
          <a:xfrm>
            <a:off x="5945942" y="4641828"/>
            <a:ext cx="5692916" cy="1247008"/>
          </a:xfrm>
          <a:prstGeom prst="rect">
            <a:avLst/>
          </a:prstGeom>
          <a:ln w="12700">
            <a:miter lim="400000"/>
          </a:ln>
        </p:spPr>
        <p:txBody>
          <a:bodyPr wrap="square" lIns="0" tIns="0" rIns="0" bIns="0">
            <a:spAutoFit/>
          </a:bodyPr>
          <a:lstStyle>
            <a:lvl1pPr defTabSz="685800">
              <a:lnSpc>
                <a:spcPct val="130000"/>
              </a:lnSpc>
              <a:defRPr sz="1200">
                <a:solidFill>
                  <a:srgbClr val="595959"/>
                </a:solidFill>
                <a:latin typeface="Arial" panose="020B0604020202020204"/>
                <a:ea typeface="Arial" panose="020B0604020202020204"/>
                <a:cs typeface="Arial" panose="020B0604020202020204"/>
                <a:sym typeface="Arial" panose="020B0604020202020204"/>
              </a:defRPr>
            </a:lvl1pPr>
          </a:lstStyle>
          <a:p>
            <a:pPr marL="171450" indent="-171450">
              <a:buFont typeface="Arial" panose="020B0604020202020204" pitchFamily="34" charset="0"/>
              <a:buChar char="•"/>
            </a:pPr>
            <a:r>
              <a:rPr lang="en-US" sz="1600" dirty="0">
                <a:solidFill>
                  <a:schemeClr val="tx1"/>
                </a:solidFill>
                <a:latin typeface="Georgia" panose="02040502050405020303" pitchFamily="18" charset="0"/>
              </a:rPr>
              <a:t>Use Long Short Term Memory(LSTM) as seq-to-seq</a:t>
            </a:r>
          </a:p>
          <a:p>
            <a:pPr marL="171450" indent="-171450">
              <a:buFont typeface="Arial" panose="020B0604020202020204" pitchFamily="34" charset="0"/>
              <a:buChar char="•"/>
            </a:pPr>
            <a:r>
              <a:rPr lang="en-US" sz="1600" dirty="0">
                <a:solidFill>
                  <a:schemeClr val="tx1"/>
                </a:solidFill>
                <a:latin typeface="Georgia" panose="02040502050405020303" pitchFamily="18" charset="0"/>
              </a:rPr>
              <a:t>Output word by word in sequence</a:t>
            </a:r>
          </a:p>
          <a:p>
            <a:pPr marL="171450" indent="-171450">
              <a:buFont typeface="Arial" panose="020B0604020202020204" pitchFamily="34" charset="0"/>
              <a:buChar char="•"/>
            </a:pPr>
            <a:r>
              <a:rPr lang="en-US" sz="1600" dirty="0">
                <a:solidFill>
                  <a:schemeClr val="tx1"/>
                </a:solidFill>
                <a:latin typeface="Georgia" panose="02040502050405020303" pitchFamily="18" charset="0"/>
              </a:rPr>
              <a:t>The output of the previous decoder is used as next input</a:t>
            </a:r>
          </a:p>
          <a:p>
            <a:pPr marL="171450" indent="-171450">
              <a:buFont typeface="Arial" panose="020B0604020202020204" pitchFamily="34" charset="0"/>
              <a:buChar char="•"/>
            </a:pPr>
            <a:r>
              <a:rPr lang="en-US" sz="1600" dirty="0">
                <a:solidFill>
                  <a:schemeClr val="tx1"/>
                </a:solidFill>
                <a:latin typeface="Georgia" panose="02040502050405020303" pitchFamily="18" charset="0"/>
              </a:rPr>
              <a:t>Supports inputs of different lengths</a:t>
            </a:r>
          </a:p>
        </p:txBody>
      </p:sp>
      <p:sp>
        <p:nvSpPr>
          <p:cNvPr id="6" name="文本占位符 20"/>
          <p:cNvSpPr txBox="1">
            <a:spLocks noGrp="1"/>
          </p:cNvSpPr>
          <p:nvPr/>
        </p:nvSpPr>
        <p:spPr>
          <a:xfrm>
            <a:off x="452120" y="440055"/>
            <a:ext cx="4839335" cy="416560"/>
          </a:xfrm>
          <a:prstGeom prst="rect">
            <a:avLst/>
          </a:prstGeom>
          <a:ln w="12700">
            <a:miter lim="400000"/>
          </a:ln>
        </p:spPr>
        <p:txBody>
          <a:bodyPr lIns="0" tIns="0" rIns="0" bIns="0" anchor="ctr">
            <a:noAutofit/>
          </a:bodyPr>
          <a:lstStyle>
            <a:lvl1pPr marL="0" marR="0" indent="0" algn="l" defTabSz="914400" rtl="0" latinLnBrk="0">
              <a:lnSpc>
                <a:spcPct val="90000"/>
              </a:lnSpc>
              <a:spcBef>
                <a:spcPts val="1000"/>
              </a:spcBef>
              <a:spcAft>
                <a:spcPts val="0"/>
              </a:spcAft>
              <a:buClrTx/>
              <a:buSzTx/>
              <a:buFontTx/>
              <a:buNone/>
              <a:defRPr sz="2000" b="0" i="0" u="none" strike="noStrike" cap="none" spc="0" baseline="0">
                <a:ln>
                  <a:noFill/>
                </a:ln>
                <a:solidFill>
                  <a:srgbClr val="404040"/>
                </a:solidFill>
                <a:uFillTx/>
                <a:latin typeface="微软雅黑" panose="020B0503020204020204" charset="-122"/>
                <a:ea typeface="微软雅黑" panose="020B0503020204020204" charset="-122"/>
                <a:cs typeface="微软雅黑" panose="020B0503020204020204" charset="-122"/>
                <a:sym typeface="微软雅黑" panose="020B0503020204020204" charset="-122"/>
              </a:defRPr>
            </a:lvl1pPr>
            <a:lvl2pPr marL="685800" marR="0" indent="-228600" algn="l" defTabSz="914400" rtl="0" latinLnBrk="0">
              <a:lnSpc>
                <a:spcPct val="90000"/>
              </a:lnSpc>
              <a:spcBef>
                <a:spcPts val="1000"/>
              </a:spcBef>
              <a:spcAft>
                <a:spcPts val="0"/>
              </a:spcAft>
              <a:buClrTx/>
              <a:buSzPct val="100000"/>
              <a:buFontTx/>
              <a:buChar char="•"/>
              <a:defRPr sz="2000" b="0" i="0" u="none" strike="noStrike" cap="none" spc="0" baseline="0">
                <a:ln>
                  <a:noFill/>
                </a:ln>
                <a:solidFill>
                  <a:srgbClr val="404040"/>
                </a:solidFill>
                <a:uFillTx/>
                <a:latin typeface="微软雅黑" panose="020B0503020204020204" charset="-122"/>
                <a:ea typeface="微软雅黑" panose="020B0503020204020204" charset="-122"/>
                <a:cs typeface="微软雅黑" panose="020B0503020204020204" charset="-122"/>
                <a:sym typeface="微软雅黑" panose="020B0503020204020204" charset="-122"/>
              </a:defRPr>
            </a:lvl2pPr>
            <a:lvl3pPr marL="1168400" marR="0" indent="-254000" algn="l" defTabSz="914400" rtl="0" latinLnBrk="0">
              <a:lnSpc>
                <a:spcPct val="90000"/>
              </a:lnSpc>
              <a:spcBef>
                <a:spcPts val="1000"/>
              </a:spcBef>
              <a:spcAft>
                <a:spcPts val="0"/>
              </a:spcAft>
              <a:buClrTx/>
              <a:buSzPct val="100000"/>
              <a:buFontTx/>
              <a:buChar char="•"/>
              <a:defRPr sz="2000" b="0" i="0" u="none" strike="noStrike" cap="none" spc="0" baseline="0">
                <a:ln>
                  <a:noFill/>
                </a:ln>
                <a:solidFill>
                  <a:srgbClr val="404040"/>
                </a:solidFill>
                <a:uFillTx/>
                <a:latin typeface="微软雅黑" panose="020B0503020204020204" charset="-122"/>
                <a:ea typeface="微软雅黑" panose="020B0503020204020204" charset="-122"/>
                <a:cs typeface="微软雅黑" panose="020B0503020204020204" charset="-122"/>
                <a:sym typeface="微软雅黑" panose="020B0503020204020204" charset="-122"/>
              </a:defRPr>
            </a:lvl3pPr>
            <a:lvl4pPr marL="1657350" marR="0" indent="-285750" algn="l" defTabSz="914400" rtl="0" latinLnBrk="0">
              <a:lnSpc>
                <a:spcPct val="90000"/>
              </a:lnSpc>
              <a:spcBef>
                <a:spcPts val="1000"/>
              </a:spcBef>
              <a:spcAft>
                <a:spcPts val="0"/>
              </a:spcAft>
              <a:buClrTx/>
              <a:buSzPct val="100000"/>
              <a:buFontTx/>
              <a:buChar char="•"/>
              <a:defRPr sz="2000" b="0" i="0" u="none" strike="noStrike" cap="none" spc="0" baseline="0">
                <a:ln>
                  <a:noFill/>
                </a:ln>
                <a:solidFill>
                  <a:srgbClr val="404040"/>
                </a:solidFill>
                <a:uFillTx/>
                <a:latin typeface="微软雅黑" panose="020B0503020204020204" charset="-122"/>
                <a:ea typeface="微软雅黑" panose="020B0503020204020204" charset="-122"/>
                <a:cs typeface="微软雅黑" panose="020B0503020204020204" charset="-122"/>
                <a:sym typeface="微软雅黑" panose="020B0503020204020204" charset="-122"/>
              </a:defRPr>
            </a:lvl4pPr>
            <a:lvl5pPr marL="2114550" marR="0" indent="-285750" algn="l" defTabSz="914400" rtl="0" latinLnBrk="0">
              <a:lnSpc>
                <a:spcPct val="90000"/>
              </a:lnSpc>
              <a:spcBef>
                <a:spcPts val="1000"/>
              </a:spcBef>
              <a:spcAft>
                <a:spcPts val="0"/>
              </a:spcAft>
              <a:buClrTx/>
              <a:buSzPct val="100000"/>
              <a:buFontTx/>
              <a:buChar char="•"/>
              <a:defRPr sz="2000" b="0" i="0" u="none" strike="noStrike" cap="none" spc="0" baseline="0">
                <a:ln>
                  <a:noFill/>
                </a:ln>
                <a:solidFill>
                  <a:srgbClr val="404040"/>
                </a:solidFill>
                <a:uFillTx/>
                <a:latin typeface="微软雅黑" panose="020B0503020204020204" charset="-122"/>
                <a:ea typeface="微软雅黑" panose="020B0503020204020204" charset="-122"/>
                <a:cs typeface="微软雅黑" panose="020B0503020204020204" charset="-122"/>
                <a:sym typeface="微软雅黑" panose="020B0503020204020204" charset="-122"/>
              </a:defRPr>
            </a:lvl5pPr>
            <a:lvl6pPr marL="2590800" marR="0" indent="-304800" algn="l" defTabSz="914400" rtl="0" latinLnBrk="0">
              <a:lnSpc>
                <a:spcPct val="90000"/>
              </a:lnSpc>
              <a:spcBef>
                <a:spcPts val="1000"/>
              </a:spcBef>
              <a:spcAft>
                <a:spcPts val="0"/>
              </a:spcAft>
              <a:buClrTx/>
              <a:buSzPct val="100000"/>
              <a:buFont typeface="Arial" panose="020B0604020202020204"/>
              <a:buChar char="•"/>
              <a:defRPr sz="2400" b="0" i="0" u="none" strike="noStrike" cap="none" spc="0" baseline="0">
                <a:ln>
                  <a:noFill/>
                </a:ln>
                <a:solidFill>
                  <a:srgbClr val="000000"/>
                </a:solidFill>
                <a:uFillTx/>
                <a:latin typeface="Lato"/>
                <a:ea typeface="Lato"/>
                <a:cs typeface="Lato"/>
                <a:sym typeface="Lato"/>
              </a:defRPr>
            </a:lvl6pPr>
            <a:lvl7pPr marL="3048000" marR="0" indent="-304800" algn="l" defTabSz="914400" rtl="0" latinLnBrk="0">
              <a:lnSpc>
                <a:spcPct val="90000"/>
              </a:lnSpc>
              <a:spcBef>
                <a:spcPts val="1000"/>
              </a:spcBef>
              <a:spcAft>
                <a:spcPts val="0"/>
              </a:spcAft>
              <a:buClrTx/>
              <a:buSzPct val="100000"/>
              <a:buFont typeface="Arial" panose="020B0604020202020204"/>
              <a:buChar char="•"/>
              <a:defRPr sz="2400" b="0" i="0" u="none" strike="noStrike" cap="none" spc="0" baseline="0">
                <a:ln>
                  <a:noFill/>
                </a:ln>
                <a:solidFill>
                  <a:srgbClr val="000000"/>
                </a:solidFill>
                <a:uFillTx/>
                <a:latin typeface="Lato"/>
                <a:ea typeface="Lato"/>
                <a:cs typeface="Lato"/>
                <a:sym typeface="Lato"/>
              </a:defRPr>
            </a:lvl7pPr>
            <a:lvl8pPr marL="3505200" marR="0" indent="-304800" algn="l" defTabSz="914400" rtl="0" latinLnBrk="0">
              <a:lnSpc>
                <a:spcPct val="90000"/>
              </a:lnSpc>
              <a:spcBef>
                <a:spcPts val="1000"/>
              </a:spcBef>
              <a:spcAft>
                <a:spcPts val="0"/>
              </a:spcAft>
              <a:buClrTx/>
              <a:buSzPct val="100000"/>
              <a:buFont typeface="Arial" panose="020B0604020202020204"/>
              <a:buChar char="•"/>
              <a:defRPr sz="2400" b="0" i="0" u="none" strike="noStrike" cap="none" spc="0" baseline="0">
                <a:ln>
                  <a:noFill/>
                </a:ln>
                <a:solidFill>
                  <a:srgbClr val="000000"/>
                </a:solidFill>
                <a:uFillTx/>
                <a:latin typeface="Lato"/>
                <a:ea typeface="Lato"/>
                <a:cs typeface="Lato"/>
                <a:sym typeface="Lato"/>
              </a:defRPr>
            </a:lvl8pPr>
            <a:lvl9pPr marL="3962400" marR="0" indent="-304800" algn="l" defTabSz="914400" rtl="0" latinLnBrk="0">
              <a:lnSpc>
                <a:spcPct val="90000"/>
              </a:lnSpc>
              <a:spcBef>
                <a:spcPts val="1000"/>
              </a:spcBef>
              <a:spcAft>
                <a:spcPts val="0"/>
              </a:spcAft>
              <a:buClrTx/>
              <a:buSzPct val="100000"/>
              <a:buFont typeface="Arial" panose="020B0604020202020204"/>
              <a:buChar char="•"/>
              <a:defRPr sz="2400" b="0" i="0" u="none" strike="noStrike" cap="none" spc="0" baseline="0">
                <a:ln>
                  <a:noFill/>
                </a:ln>
                <a:solidFill>
                  <a:srgbClr val="000000"/>
                </a:solidFill>
                <a:uFillTx/>
                <a:latin typeface="Lato"/>
                <a:ea typeface="Lato"/>
                <a:cs typeface="Lato"/>
                <a:sym typeface="Lato"/>
              </a:defRPr>
            </a:lvl9pPr>
          </a:lstStyle>
          <a:p>
            <a:r>
              <a:rPr lang="en-US" sz="3800" b="1" dirty="0">
                <a:solidFill>
                  <a:schemeClr val="tx1"/>
                </a:solidFill>
                <a:latin typeface="Georgia" panose="02040502050405020303" pitchFamily="18" charset="0"/>
              </a:rPr>
              <a:t>Pointer network</a:t>
            </a: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1" fill="hold" nodeType="clickEffect">
                                  <p:stCondLst>
                                    <p:cond delay="0"/>
                                  </p:stCondLst>
                                  <p:childTnLst>
                                    <p:animEffect transition="out" filter="wipe(up)">
                                      <p:cBhvr>
                                        <p:cTn id="6" dur="250"/>
                                        <p:tgtEl>
                                          <p:spTgt spid="14"/>
                                        </p:tgtEl>
                                      </p:cBhvr>
                                    </p:animEffect>
                                    <p:set>
                                      <p:cBhvr>
                                        <p:cTn id="7" dur="1" fill="hold">
                                          <p:stCondLst>
                                            <p:cond delay="249"/>
                                          </p:stCondLst>
                                        </p:cTn>
                                        <p:tgtEl>
                                          <p:spTgt spid="14"/>
                                        </p:tgtEl>
                                        <p:attrNameLst>
                                          <p:attrName>style.visibility</p:attrName>
                                        </p:attrNameLst>
                                      </p:cBhvr>
                                      <p:to>
                                        <p:strVal val="hidden"/>
                                      </p:to>
                                    </p:set>
                                  </p:childTnLst>
                                </p:cTn>
                              </p:par>
                              <p:par>
                                <p:cTn id="8" presetID="22" presetClass="entr" presetSubtype="1"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wipe(up)">
                                      <p:cBhvr>
                                        <p:cTn id="10" dur="250"/>
                                        <p:tgtEl>
                                          <p:spTgt spid="16"/>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xit" presetSubtype="1" fill="hold" nodeType="clickEffect">
                                  <p:stCondLst>
                                    <p:cond delay="0"/>
                                  </p:stCondLst>
                                  <p:childTnLst>
                                    <p:animEffect transition="out" filter="wipe(up)">
                                      <p:cBhvr>
                                        <p:cTn id="14" dur="250"/>
                                        <p:tgtEl>
                                          <p:spTgt spid="16"/>
                                        </p:tgtEl>
                                      </p:cBhvr>
                                    </p:animEffect>
                                    <p:set>
                                      <p:cBhvr>
                                        <p:cTn id="15" dur="1" fill="hold">
                                          <p:stCondLst>
                                            <p:cond delay="249"/>
                                          </p:stCondLst>
                                        </p:cTn>
                                        <p:tgtEl>
                                          <p:spTgt spid="16"/>
                                        </p:tgtEl>
                                        <p:attrNameLst>
                                          <p:attrName>style.visibility</p:attrName>
                                        </p:attrNameLst>
                                      </p:cBhvr>
                                      <p:to>
                                        <p:strVal val="hidden"/>
                                      </p:to>
                                    </p:set>
                                  </p:childTnLst>
                                </p:cTn>
                              </p:par>
                              <p:par>
                                <p:cTn id="16" presetID="22" presetClass="entr" presetSubtype="1" fill="hold" nodeType="withEffect">
                                  <p:stCondLst>
                                    <p:cond delay="0"/>
                                  </p:stCondLst>
                                  <p:childTnLst>
                                    <p:set>
                                      <p:cBhvr>
                                        <p:cTn id="17" dur="1" fill="hold">
                                          <p:stCondLst>
                                            <p:cond delay="0"/>
                                          </p:stCondLst>
                                        </p:cTn>
                                        <p:tgtEl>
                                          <p:spTgt spid="24"/>
                                        </p:tgtEl>
                                        <p:attrNameLst>
                                          <p:attrName>style.visibility</p:attrName>
                                        </p:attrNameLst>
                                      </p:cBhvr>
                                      <p:to>
                                        <p:strVal val="visible"/>
                                      </p:to>
                                    </p:set>
                                    <p:animEffect transition="in" filter="wipe(up)">
                                      <p:cBhvr>
                                        <p:cTn id="18" dur="25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对象 2">
            <a:hlinkClick r:id="" action="ppaction://ole?verb=0"/>
          </p:cNvPr>
          <p:cNvGraphicFramePr>
            <a:graphicFrameLocks noChangeAspect="1"/>
          </p:cNvGraphicFramePr>
          <p:nvPr>
            <p:extLst>
              <p:ext uri="{D42A27DB-BD31-4B8C-83A1-F6EECF244321}">
                <p14:modId xmlns:p14="http://schemas.microsoft.com/office/powerpoint/2010/main" val="4091389391"/>
              </p:ext>
            </p:extLst>
          </p:nvPr>
        </p:nvGraphicFramePr>
        <p:xfrm>
          <a:off x="720725" y="3219450"/>
          <a:ext cx="6596063" cy="936625"/>
        </p:xfrm>
        <a:graphic>
          <a:graphicData uri="http://schemas.openxmlformats.org/presentationml/2006/ole">
            <mc:AlternateContent xmlns:mc="http://schemas.openxmlformats.org/markup-compatibility/2006">
              <mc:Choice xmlns:v="urn:schemas-microsoft-com:vml" Requires="v">
                <p:oleObj r:id="rId3" imgW="3759200" imgH="533400" progId="Equation.KSEE3">
                  <p:embed/>
                </p:oleObj>
              </mc:Choice>
              <mc:Fallback>
                <p:oleObj r:id="rId3" imgW="3759200" imgH="533400" progId="Equation.KSEE3">
                  <p:embed/>
                  <p:pic>
                    <p:nvPicPr>
                      <p:cNvPr id="0" name="图片 2048"/>
                      <p:cNvPicPr/>
                      <p:nvPr/>
                    </p:nvPicPr>
                    <p:blipFill>
                      <a:blip r:embed="rId4"/>
                      <a:stretch>
                        <a:fillRect/>
                      </a:stretch>
                    </p:blipFill>
                    <p:spPr>
                      <a:xfrm>
                        <a:off x="720725" y="3219450"/>
                        <a:ext cx="6596063" cy="936625"/>
                      </a:xfrm>
                      <a:prstGeom prst="rect">
                        <a:avLst/>
                      </a:prstGeom>
                    </p:spPr>
                  </p:pic>
                </p:oleObj>
              </mc:Fallback>
            </mc:AlternateContent>
          </a:graphicData>
        </a:graphic>
      </p:graphicFrame>
      <p:sp>
        <p:nvSpPr>
          <p:cNvPr id="4" name="矩形 3"/>
          <p:cNvSpPr/>
          <p:nvPr/>
        </p:nvSpPr>
        <p:spPr>
          <a:xfrm>
            <a:off x="4233540" y="3166146"/>
            <a:ext cx="1631232" cy="466725"/>
          </a:xfrm>
          <a:prstGeom prst="rect">
            <a:avLst/>
          </a:prstGeom>
          <a:noFill/>
          <a:ln>
            <a:solidFill>
              <a:srgbClr val="C0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solidFill>
                <a:schemeClr val="tx1"/>
              </a:solidFill>
              <a:latin typeface="Georgia" panose="02040502050405020303" pitchFamily="18" charset="0"/>
            </a:endParaRPr>
          </a:p>
        </p:txBody>
      </p:sp>
      <p:sp>
        <p:nvSpPr>
          <p:cNvPr id="5" name="文本框 4"/>
          <p:cNvSpPr txBox="1"/>
          <p:nvPr/>
        </p:nvSpPr>
        <p:spPr>
          <a:xfrm>
            <a:off x="8097021" y="3450784"/>
            <a:ext cx="3651438" cy="456535"/>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zh-CN" b="1" dirty="0">
                <a:latin typeface="Georgia" panose="02040502050405020303" pitchFamily="18" charset="0"/>
                <a:cs typeface="Arial" panose="020B0604020202020204"/>
              </a:rPr>
              <a:t>Objective: R</a:t>
            </a:r>
            <a:r>
              <a:rPr lang="zh-CN" altLang="en-US" b="1" dirty="0">
                <a:latin typeface="Georgia" panose="02040502050405020303" pitchFamily="18" charset="0"/>
                <a:cs typeface="Arial" panose="020B0604020202020204"/>
              </a:rPr>
              <a:t>oute </a:t>
            </a:r>
            <a:r>
              <a:rPr lang="en-US" altLang="zh-CN" b="1" dirty="0">
                <a:latin typeface="Georgia" panose="02040502050405020303" pitchFamily="18" charset="0"/>
                <a:cs typeface="Arial" panose="020B0604020202020204"/>
              </a:rPr>
              <a:t>L</a:t>
            </a:r>
            <a:r>
              <a:rPr lang="zh-CN" altLang="en-US" b="1" dirty="0">
                <a:latin typeface="Georgia" panose="02040502050405020303" pitchFamily="18" charset="0"/>
                <a:cs typeface="Arial" panose="020B0604020202020204"/>
              </a:rPr>
              <a:t>ength</a:t>
            </a:r>
            <a:endParaRPr lang="en-US" altLang="zh-CN" b="1" dirty="0">
              <a:latin typeface="Georgia" panose="02040502050405020303" pitchFamily="18" charset="0"/>
              <a:cs typeface="Arial" panose="020B0604020202020204"/>
            </a:endParaRPr>
          </a:p>
        </p:txBody>
      </p:sp>
      <mc:AlternateContent xmlns:mc="http://schemas.openxmlformats.org/markup-compatibility/2006">
        <mc:Choice xmlns:a14="http://schemas.microsoft.com/office/drawing/2010/main" Requires="a14">
          <p:sp>
            <p:nvSpPr>
              <p:cNvPr id="6" name="文本框 5"/>
              <p:cNvSpPr txBox="1"/>
              <p:nvPr/>
            </p:nvSpPr>
            <p:spPr>
              <a:xfrm>
                <a:off x="8097021" y="2149516"/>
                <a:ext cx="4064000" cy="647228"/>
              </a:xfrm>
              <a:prstGeom prst="rect">
                <a:avLst/>
              </a:prstGeom>
              <a:noFill/>
            </p:spPr>
            <p:txBody>
              <a:bodyPr wrap="square" rtlCol="0">
                <a:spAutoFit/>
              </a:bodyPr>
              <a:lstStyle/>
              <a:p>
                <a:pPr marL="285750" indent="-285750">
                  <a:buFont typeface="Arial" panose="020B0604020202020204" pitchFamily="34" charset="0"/>
                  <a:buChar char="•"/>
                </a:pPr>
                <a:r>
                  <a:rPr lang="en-US" altLang="zh-CN" i="1" dirty="0">
                    <a:solidFill>
                      <a:schemeClr val="tx1"/>
                    </a:solidFill>
                    <a:latin typeface="Georgia" panose="02040502050405020303" pitchFamily="18" charset="0"/>
                    <a:cs typeface="Arial" panose="020B0604020202020204"/>
                    <a:sym typeface="Arial" panose="020B0604020202020204"/>
                  </a:rPr>
                  <a:t>Q</a:t>
                </a:r>
                <a:r>
                  <a:rPr lang="en-US" altLang="zh-CN" dirty="0">
                    <a:solidFill>
                      <a:schemeClr val="tx1"/>
                    </a:solidFill>
                    <a:latin typeface="Georgia" panose="02040502050405020303" pitchFamily="18" charset="0"/>
                    <a:cs typeface="Arial" panose="020B0604020202020204"/>
                    <a:sym typeface="Arial" panose="020B0604020202020204"/>
                  </a:rPr>
                  <a:t>: Cities coordinates (Input)</a:t>
                </a:r>
              </a:p>
              <a:p>
                <a:pPr marL="285750" indent="-285750">
                  <a:buFont typeface="Arial" panose="020B0604020202020204" pitchFamily="34" charset="0"/>
                  <a:buChar char="•"/>
                </a:pPr>
                <a14:m>
                  <m:oMath xmlns:m="http://schemas.openxmlformats.org/officeDocument/2006/math">
                    <m:sSup>
                      <m:sSupPr>
                        <m:ctrlPr>
                          <a:rPr lang="en-US" altLang="zh-CN" b="0" i="1" smtClean="0">
                            <a:solidFill>
                              <a:schemeClr val="tx1"/>
                            </a:solidFill>
                            <a:latin typeface="Cambria Math" panose="02040503050406030204" pitchFamily="18" charset="0"/>
                            <a:cs typeface="Arial" panose="020B0604020202020204"/>
                            <a:sym typeface="Arial" panose="020B0604020202020204"/>
                          </a:rPr>
                        </m:ctrlPr>
                      </m:sSupPr>
                      <m:e>
                        <m:r>
                          <a:rPr lang="en-US" altLang="zh-CN" b="0" i="1" smtClean="0">
                            <a:solidFill>
                              <a:schemeClr val="tx1"/>
                            </a:solidFill>
                            <a:latin typeface="Cambria Math" panose="02040503050406030204" pitchFamily="18" charset="0"/>
                            <a:cs typeface="Arial" panose="020B0604020202020204"/>
                            <a:sym typeface="Arial" panose="020B0604020202020204"/>
                          </a:rPr>
                          <m:t>𝐶</m:t>
                        </m:r>
                      </m:e>
                      <m:sup>
                        <m:r>
                          <a:rPr lang="en-US" altLang="zh-CN" b="0" i="1" smtClean="0">
                            <a:solidFill>
                              <a:schemeClr val="tx1"/>
                            </a:solidFill>
                            <a:latin typeface="Cambria Math" panose="02040503050406030204" pitchFamily="18" charset="0"/>
                            <a:cs typeface="Arial" panose="020B0604020202020204"/>
                            <a:sym typeface="Arial" panose="020B0604020202020204"/>
                          </a:rPr>
                          <m:t>𝑄</m:t>
                        </m:r>
                      </m:sup>
                    </m:sSup>
                  </m:oMath>
                </a14:m>
                <a:r>
                  <a:rPr lang="en-US" altLang="zh-CN" dirty="0">
                    <a:solidFill>
                      <a:schemeClr val="tx1"/>
                    </a:solidFill>
                    <a:latin typeface="Georgia" panose="02040502050405020303" pitchFamily="18" charset="0"/>
                    <a:cs typeface="Arial" panose="020B0604020202020204"/>
                    <a:sym typeface="Arial" panose="020B0604020202020204"/>
                  </a:rPr>
                  <a:t>: Travel route (Output) </a:t>
                </a:r>
              </a:p>
            </p:txBody>
          </p:sp>
        </mc:Choice>
        <mc:Fallback>
          <p:sp>
            <p:nvSpPr>
              <p:cNvPr id="6" name="文本框 5"/>
              <p:cNvSpPr txBox="1">
                <a:spLocks noRot="1" noChangeAspect="1" noMove="1" noResize="1" noEditPoints="1" noAdjustHandles="1" noChangeArrowheads="1" noChangeShapeType="1" noTextEdit="1"/>
              </p:cNvSpPr>
              <p:nvPr/>
            </p:nvSpPr>
            <p:spPr>
              <a:xfrm>
                <a:off x="8097021" y="2149516"/>
                <a:ext cx="4064000" cy="647228"/>
              </a:xfrm>
              <a:prstGeom prst="rect">
                <a:avLst/>
              </a:prstGeom>
              <a:blipFill>
                <a:blip r:embed="rId5"/>
                <a:stretch>
                  <a:fillRect l="-900" t="-5660" b="-15094"/>
                </a:stretch>
              </a:blipFill>
            </p:spPr>
            <p:txBody>
              <a:bodyPr/>
              <a:lstStyle/>
              <a:p>
                <a:r>
                  <a:rPr lang="zh-CN" altLang="en-US">
                    <a:noFill/>
                  </a:rPr>
                  <a:t> </a:t>
                </a:r>
              </a:p>
            </p:txBody>
          </p:sp>
        </mc:Fallback>
      </mc:AlternateContent>
      <p:sp>
        <p:nvSpPr>
          <p:cNvPr id="7" name="矩形 6"/>
          <p:cNvSpPr/>
          <p:nvPr/>
        </p:nvSpPr>
        <p:spPr>
          <a:xfrm>
            <a:off x="3086647" y="3667161"/>
            <a:ext cx="1631232" cy="456565"/>
          </a:xfrm>
          <a:prstGeom prst="rect">
            <a:avLst/>
          </a:prstGeom>
          <a:noFill/>
          <a:ln>
            <a:solidFill>
              <a:srgbClr val="C0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solidFill>
                <a:schemeClr val="tx1"/>
              </a:solidFill>
              <a:latin typeface="Georgia" panose="02040502050405020303" pitchFamily="18" charset="0"/>
            </a:endParaRPr>
          </a:p>
        </p:txBody>
      </p:sp>
      <p:sp>
        <p:nvSpPr>
          <p:cNvPr id="8" name="矩形 7"/>
          <p:cNvSpPr/>
          <p:nvPr/>
        </p:nvSpPr>
        <p:spPr>
          <a:xfrm>
            <a:off x="4757966" y="3665891"/>
            <a:ext cx="718273" cy="456565"/>
          </a:xfrm>
          <a:prstGeom prst="rect">
            <a:avLst/>
          </a:prstGeom>
          <a:noFill/>
          <a:ln>
            <a:solidFill>
              <a:srgbClr val="C0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solidFill>
                <a:schemeClr val="tx1"/>
              </a:solidFill>
              <a:latin typeface="Georgia" panose="02040502050405020303" pitchFamily="18" charset="0"/>
            </a:endParaRPr>
          </a:p>
        </p:txBody>
      </p:sp>
      <p:sp>
        <p:nvSpPr>
          <p:cNvPr id="12" name="Text Placeholder 33"/>
          <p:cNvSpPr txBox="1"/>
          <p:nvPr/>
        </p:nvSpPr>
        <p:spPr>
          <a:xfrm>
            <a:off x="8097021" y="1748180"/>
            <a:ext cx="3895155" cy="276999"/>
          </a:xfrm>
          <a:prstGeom prst="rect">
            <a:avLst/>
          </a:prstGeom>
          <a:ln w="12700">
            <a:miter lim="400000"/>
          </a:ln>
        </p:spPr>
        <p:txBody>
          <a:bodyPr lIns="0" tIns="0" rIns="0" bIns="0">
            <a:spAutoFit/>
          </a:bodyPr>
          <a:lstStyle>
            <a:lvl1pPr defTabSz="685800">
              <a:lnSpc>
                <a:spcPct val="90000"/>
              </a:lnSpc>
              <a:spcBef>
                <a:spcPts val="700"/>
              </a:spcBef>
              <a:defRPr sz="1400" b="1">
                <a:solidFill>
                  <a:schemeClr val="accent2"/>
                </a:solidFill>
              </a:defRPr>
            </a:lvl1pPr>
          </a:lstStyle>
          <a:p>
            <a:pPr>
              <a:defRPr>
                <a:latin typeface="Arial" panose="020B0604020202020204"/>
                <a:ea typeface="Arial" panose="020B0604020202020204"/>
                <a:cs typeface="Arial" panose="020B0604020202020204"/>
                <a:sym typeface="Arial" panose="020B0604020202020204"/>
              </a:defRPr>
            </a:pPr>
            <a:r>
              <a:rPr lang="en-US" sz="2000" dirty="0">
                <a:solidFill>
                  <a:schemeClr val="tx1"/>
                </a:solidFill>
                <a:latin typeface="Georgia" panose="02040502050405020303" pitchFamily="18" charset="0"/>
                <a:ea typeface="微软雅黑" panose="020B0503020204020204" charset="-122"/>
                <a:cs typeface="微软雅黑" panose="020B0503020204020204" charset="-122"/>
                <a:sym typeface="微软雅黑" panose="020B0503020204020204" charset="-122"/>
              </a:rPr>
              <a:t>Notation</a:t>
            </a:r>
          </a:p>
        </p:txBody>
      </p:sp>
      <p:sp>
        <p:nvSpPr>
          <p:cNvPr id="13" name="文本框 12"/>
          <p:cNvSpPr txBox="1"/>
          <p:nvPr/>
        </p:nvSpPr>
        <p:spPr>
          <a:xfrm>
            <a:off x="8060006" y="2927591"/>
            <a:ext cx="3221355" cy="398780"/>
          </a:xfrm>
          <a:prstGeom prst="rect">
            <a:avLst/>
          </a:prstGeom>
          <a:noFill/>
        </p:spPr>
        <p:txBody>
          <a:bodyPr wrap="square" rtlCol="0">
            <a:spAutoFit/>
          </a:bodyPr>
          <a:lstStyle/>
          <a:p>
            <a:r>
              <a:rPr lang="en-US" altLang="zh-CN" sz="2000" b="1" dirty="0">
                <a:latin typeface="Georgia" panose="02040502050405020303" pitchFamily="18" charset="0"/>
                <a:ea typeface="微软雅黑" panose="020B0503020204020204" charset="-122"/>
              </a:rPr>
              <a:t>Explanation</a:t>
            </a:r>
            <a:endParaRPr lang="zh-CN" altLang="en-US" sz="2000" b="1" dirty="0">
              <a:latin typeface="Georgia" panose="02040502050405020303" pitchFamily="18" charset="0"/>
              <a:ea typeface="微软雅黑" panose="020B0503020204020204" charset="-122"/>
            </a:endParaRPr>
          </a:p>
        </p:txBody>
      </p:sp>
      <p:cxnSp>
        <p:nvCxnSpPr>
          <p:cNvPr id="15" name="连接符: 肘形 14"/>
          <p:cNvCxnSpPr>
            <a:stCxn id="4" idx="0"/>
            <a:endCxn id="5" idx="1"/>
          </p:cNvCxnSpPr>
          <p:nvPr/>
        </p:nvCxnSpPr>
        <p:spPr>
          <a:xfrm rot="16200000" flipH="1">
            <a:off x="6316635" y="1898667"/>
            <a:ext cx="512906" cy="3047865"/>
          </a:xfrm>
          <a:prstGeom prst="bentConnector4">
            <a:avLst>
              <a:gd name="adj1" fmla="val -44570"/>
              <a:gd name="adj2" fmla="val 63380"/>
            </a:avLst>
          </a:prstGeom>
          <a:ln w="28575">
            <a:headEnd type="arrow" w="med" len="med"/>
            <a:tailEnd type="none" w="med" len="med"/>
          </a:ln>
        </p:spPr>
        <p:style>
          <a:lnRef idx="1">
            <a:schemeClr val="dk1"/>
          </a:lnRef>
          <a:fillRef idx="0">
            <a:schemeClr val="dk1"/>
          </a:fillRef>
          <a:effectRef idx="0">
            <a:schemeClr val="dk1"/>
          </a:effectRef>
          <a:fontRef idx="minor">
            <a:schemeClr val="tx1"/>
          </a:fontRef>
        </p:style>
      </p:cxnSp>
      <p:cxnSp>
        <p:nvCxnSpPr>
          <p:cNvPr id="20" name="连接符: 肘形 19"/>
          <p:cNvCxnSpPr>
            <a:stCxn id="8" idx="2"/>
            <a:endCxn id="47" idx="1"/>
          </p:cNvCxnSpPr>
          <p:nvPr/>
        </p:nvCxnSpPr>
        <p:spPr>
          <a:xfrm rot="16200000" flipH="1">
            <a:off x="6451295" y="2788264"/>
            <a:ext cx="317296" cy="2985680"/>
          </a:xfrm>
          <a:prstGeom prst="bentConnector2">
            <a:avLst/>
          </a:prstGeom>
          <a:ln w="28575">
            <a:headEnd type="arrow" w="med" len="med"/>
            <a:tailEnd type="none" w="med" len="med"/>
          </a:ln>
        </p:spPr>
        <p:style>
          <a:lnRef idx="1">
            <a:schemeClr val="dk1"/>
          </a:lnRef>
          <a:fillRef idx="0">
            <a:schemeClr val="dk1"/>
          </a:fillRef>
          <a:effectRef idx="0">
            <a:schemeClr val="dk1"/>
          </a:effectRef>
          <a:fontRef idx="minor">
            <a:schemeClr val="tx1"/>
          </a:fontRef>
        </p:style>
      </p:cxnSp>
      <p:cxnSp>
        <p:nvCxnSpPr>
          <p:cNvPr id="25" name="连接符: 肘形 24"/>
          <p:cNvCxnSpPr/>
          <p:nvPr/>
        </p:nvCxnSpPr>
        <p:spPr>
          <a:xfrm rot="16200000" flipH="1">
            <a:off x="5516200" y="2383111"/>
            <a:ext cx="1159600" cy="4664803"/>
          </a:xfrm>
          <a:prstGeom prst="bentConnector3">
            <a:avLst>
              <a:gd name="adj1" fmla="val 119714"/>
            </a:avLst>
          </a:prstGeom>
          <a:ln w="28575">
            <a:headEnd type="arrow" w="med" len="med"/>
            <a:tailEnd type="none" w="med" len="med"/>
          </a:ln>
        </p:spPr>
        <p:style>
          <a:lnRef idx="1">
            <a:schemeClr val="dk1"/>
          </a:lnRef>
          <a:fillRef idx="0">
            <a:schemeClr val="dk1"/>
          </a:fillRef>
          <a:effectRef idx="0">
            <a:schemeClr val="dk1"/>
          </a:effectRef>
          <a:fontRef idx="minor">
            <a:schemeClr val="tx1"/>
          </a:fontRef>
        </p:style>
      </p:cxnSp>
      <p:sp>
        <p:nvSpPr>
          <p:cNvPr id="42" name="文本框 41"/>
          <p:cNvSpPr txBox="1"/>
          <p:nvPr/>
        </p:nvSpPr>
        <p:spPr>
          <a:xfrm>
            <a:off x="8097021" y="4848734"/>
            <a:ext cx="1662244" cy="456535"/>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altLang="zh-CN" dirty="0">
                <a:latin typeface="Georgia" panose="02040502050405020303" pitchFamily="18" charset="0"/>
                <a:cs typeface="Arial" panose="020B0604020202020204"/>
              </a:rPr>
              <a:t>Real length</a:t>
            </a:r>
          </a:p>
        </p:txBody>
      </p:sp>
      <p:sp>
        <p:nvSpPr>
          <p:cNvPr id="47" name="文本框 46"/>
          <p:cNvSpPr txBox="1"/>
          <p:nvPr/>
        </p:nvSpPr>
        <p:spPr>
          <a:xfrm>
            <a:off x="8102783" y="4047337"/>
            <a:ext cx="4169876" cy="784830"/>
          </a:xfrm>
          <a:prstGeom prst="rect">
            <a:avLst/>
          </a:prstGeom>
          <a:noFill/>
        </p:spPr>
        <p:txBody>
          <a:bodyPr wrap="square">
            <a:spAutoFit/>
          </a:bodyPr>
          <a:lstStyle/>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defRPr/>
            </a:pPr>
            <a:r>
              <a:rPr kumimoji="0" lang="en-US" altLang="zh-CN" sz="1800" b="0" i="0" u="none" strike="noStrike" kern="1200" cap="none" spc="0" normalizeH="0" baseline="0" noProof="0" dirty="0">
                <a:ln>
                  <a:noFill/>
                </a:ln>
                <a:effectLst/>
                <a:uLnTx/>
                <a:uFillTx/>
                <a:latin typeface="Georgia" panose="02040502050405020303" pitchFamily="18" charset="0"/>
                <a:ea typeface="微软雅黑" panose="020B0503020204020204" charset="-122"/>
                <a:cs typeface="Arial" panose="020B0604020202020204"/>
              </a:rPr>
              <a:t>Baseline function</a:t>
            </a:r>
            <a:endParaRPr lang="en-US" altLang="zh-CN" sz="1600" dirty="0">
              <a:latin typeface="Georgia" panose="02040502050405020303" pitchFamily="18" charset="0"/>
            </a:endParaRPr>
          </a:p>
          <a:p>
            <a:pPr lvl="1"/>
            <a:r>
              <a:rPr lang="en-US" altLang="zh-CN" dirty="0">
                <a:latin typeface="Georgia" panose="02040502050405020303" pitchFamily="18" charset="0"/>
                <a:ea typeface="微软雅黑" panose="020B0503020204020204" charset="-122"/>
                <a:cs typeface="Arial" panose="020B0604020202020204"/>
              </a:rPr>
              <a:t>Provide by Actor-Critic</a:t>
            </a:r>
          </a:p>
        </p:txBody>
      </p:sp>
      <p:sp>
        <p:nvSpPr>
          <p:cNvPr id="58" name="文本占位符 20"/>
          <p:cNvSpPr txBox="1"/>
          <p:nvPr/>
        </p:nvSpPr>
        <p:spPr>
          <a:xfrm>
            <a:off x="314537" y="346437"/>
            <a:ext cx="9248125" cy="671187"/>
          </a:xfrm>
          <a:prstGeom prst="rect">
            <a:avLst/>
          </a:prstGeom>
        </p:spPr>
        <p:txBody>
          <a:bodyPr>
            <a:noAutofit/>
          </a:bodyPr>
          <a:lst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2400" b="1" dirty="0">
                <a:solidFill>
                  <a:schemeClr val="tx1"/>
                </a:solidFill>
                <a:latin typeface="Georgia" panose="02040502050405020303" pitchFamily="18" charset="0"/>
                <a:ea typeface="微软雅黑" panose="020B0503020204020204" charset="-122"/>
                <a:cs typeface="Georgia" panose="02040502050405020303" pitchFamily="18" charset="0"/>
                <a:sym typeface="微软雅黑" panose="020B0503020204020204" charset="-122"/>
              </a:rPr>
              <a:t>Reinforcement </a:t>
            </a:r>
            <a:r>
              <a:rPr lang="en-US" altLang="zh-CN" sz="2400" b="1" dirty="0">
                <a:solidFill>
                  <a:schemeClr val="tx1"/>
                </a:solidFill>
                <a:latin typeface="Georgia" panose="02040502050405020303" pitchFamily="18" charset="0"/>
                <a:ea typeface="微软雅黑" panose="020B0503020204020204" charset="-122"/>
                <a:cs typeface="Georgia" panose="02040502050405020303" pitchFamily="18" charset="0"/>
                <a:sym typeface="微软雅黑" panose="020B0503020204020204" charset="-122"/>
              </a:rPr>
              <a:t>L</a:t>
            </a:r>
            <a:r>
              <a:rPr lang="zh-CN" altLang="en-US" sz="2400" b="1" dirty="0">
                <a:solidFill>
                  <a:schemeClr val="tx1"/>
                </a:solidFill>
                <a:latin typeface="Georgia" panose="02040502050405020303" pitchFamily="18" charset="0"/>
                <a:ea typeface="微软雅黑" panose="020B0503020204020204" charset="-122"/>
                <a:cs typeface="Georgia" panose="02040502050405020303" pitchFamily="18" charset="0"/>
                <a:sym typeface="微软雅黑" panose="020B0503020204020204" charset="-122"/>
              </a:rPr>
              <a:t>earning based on </a:t>
            </a:r>
            <a:r>
              <a:rPr lang="en-US" altLang="zh-CN" sz="2400" b="1" dirty="0">
                <a:solidFill>
                  <a:schemeClr val="tx1"/>
                </a:solidFill>
                <a:latin typeface="Georgia" panose="02040502050405020303" pitchFamily="18" charset="0"/>
                <a:ea typeface="微软雅黑" panose="020B0503020204020204" charset="-122"/>
                <a:cs typeface="Georgia" panose="02040502050405020303" pitchFamily="18" charset="0"/>
                <a:sym typeface="微软雅黑" panose="020B0503020204020204" charset="-122"/>
              </a:rPr>
              <a:t>P</a:t>
            </a:r>
            <a:r>
              <a:rPr lang="zh-CN" altLang="en-US" sz="2400" b="1" dirty="0">
                <a:solidFill>
                  <a:schemeClr val="tx1"/>
                </a:solidFill>
                <a:latin typeface="Georgia" panose="02040502050405020303" pitchFamily="18" charset="0"/>
                <a:ea typeface="微软雅黑" panose="020B0503020204020204" charset="-122"/>
                <a:cs typeface="Georgia" panose="02040502050405020303" pitchFamily="18" charset="0"/>
                <a:sym typeface="微软雅黑" panose="020B0503020204020204" charset="-122"/>
              </a:rPr>
              <a:t>olicy </a:t>
            </a:r>
            <a:r>
              <a:rPr lang="en-US" altLang="zh-CN" sz="2400" b="1" dirty="0">
                <a:solidFill>
                  <a:schemeClr val="tx1"/>
                </a:solidFill>
                <a:latin typeface="Georgia" panose="02040502050405020303" pitchFamily="18" charset="0"/>
                <a:ea typeface="微软雅黑" panose="020B0503020204020204" charset="-122"/>
                <a:cs typeface="Georgia" panose="02040502050405020303" pitchFamily="18" charset="0"/>
                <a:sym typeface="微软雅黑" panose="020B0503020204020204" charset="-122"/>
              </a:rPr>
              <a:t>G</a:t>
            </a:r>
            <a:r>
              <a:rPr lang="zh-CN" altLang="en-US" sz="2400" b="1" dirty="0">
                <a:solidFill>
                  <a:schemeClr val="tx1"/>
                </a:solidFill>
                <a:latin typeface="Georgia" panose="02040502050405020303" pitchFamily="18" charset="0"/>
                <a:ea typeface="微软雅黑" panose="020B0503020204020204" charset="-122"/>
                <a:cs typeface="Georgia" panose="02040502050405020303" pitchFamily="18" charset="0"/>
                <a:sym typeface="微软雅黑" panose="020B0503020204020204" charset="-122"/>
              </a:rPr>
              <a:t>radient</a:t>
            </a:r>
          </a:p>
        </p:txBody>
      </p:sp>
      <p:sp>
        <p:nvSpPr>
          <p:cNvPr id="60" name="文本框 59"/>
          <p:cNvSpPr txBox="1"/>
          <p:nvPr/>
        </p:nvSpPr>
        <p:spPr>
          <a:xfrm>
            <a:off x="188478" y="1017624"/>
            <a:ext cx="4569488" cy="400110"/>
          </a:xfrm>
          <a:prstGeom prst="rect">
            <a:avLst/>
          </a:prstGeom>
          <a:noFill/>
        </p:spPr>
        <p:txBody>
          <a:bodyPr wrap="square">
            <a:spAutoFit/>
          </a:bodyPr>
          <a:lstStyle/>
          <a:p>
            <a:r>
              <a:rPr lang="zh-CN" altLang="en-US" sz="2000" dirty="0">
                <a:latin typeface="Georgia" panose="02040502050405020303" pitchFamily="18" charset="0"/>
              </a:rPr>
              <a:t>（</a:t>
            </a:r>
            <a:r>
              <a:rPr lang="en-US" altLang="zh-CN" sz="2000" dirty="0">
                <a:latin typeface="Georgia" panose="02040502050405020303" pitchFamily="18" charset="0"/>
              </a:rPr>
              <a:t>Inference in TSP</a:t>
            </a:r>
            <a:r>
              <a:rPr lang="zh-CN" altLang="en-US" sz="2000" dirty="0">
                <a:latin typeface="Georgia" panose="02040502050405020303" pitchFamily="18" charset="0"/>
              </a:rPr>
              <a:t>）</a:t>
            </a:r>
            <a:endParaRPr lang="en-US" altLang="zh-CN" dirty="0">
              <a:latin typeface="Georgia" panose="02040502050405020303" pitchFamily="18" charset="0"/>
            </a:endParaRPr>
          </a:p>
        </p:txBody>
      </p:sp>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32"/>
          <p:cNvSpPr txBox="1"/>
          <p:nvPr/>
        </p:nvSpPr>
        <p:spPr>
          <a:xfrm>
            <a:off x="7649558" y="4219088"/>
            <a:ext cx="4729480" cy="607667"/>
          </a:xfrm>
          <a:prstGeom prst="rect">
            <a:avLst/>
          </a:prstGeom>
          <a:ln w="12700">
            <a:miter lim="400000"/>
          </a:ln>
        </p:spPr>
        <p:txBody>
          <a:bodyPr wrap="square" lIns="0" tIns="0" rIns="0" bIns="0">
            <a:spAutoFit/>
          </a:bodyPr>
          <a:lstStyle>
            <a:lvl1pPr defTabSz="685800">
              <a:lnSpc>
                <a:spcPct val="130000"/>
              </a:lnSpc>
              <a:defRPr sz="1200">
                <a:solidFill>
                  <a:srgbClr val="595959"/>
                </a:solidFill>
                <a:latin typeface="Arial" panose="020B0604020202020204"/>
                <a:ea typeface="Arial" panose="020B0604020202020204"/>
                <a:cs typeface="Arial" panose="020B0604020202020204"/>
                <a:sym typeface="Arial" panose="020B0604020202020204"/>
              </a:defRPr>
            </a:lvl1pPr>
          </a:lstStyle>
          <a:p>
            <a:pPr marL="171450" indent="-171450">
              <a:buFont typeface="Arial" panose="020B0604020202020204" pitchFamily="34" charset="0"/>
              <a:buChar char="•"/>
            </a:pPr>
            <a:r>
              <a:rPr lang="en-US" altLang="zh-CN" sz="1600" dirty="0">
                <a:solidFill>
                  <a:schemeClr val="tx1"/>
                </a:solidFill>
                <a:latin typeface="Georgia" panose="02040502050405020303" pitchFamily="18" charset="0"/>
              </a:rPr>
              <a:t>Min the square error of </a:t>
            </a:r>
            <a:r>
              <a:rPr lang="en-US" altLang="zh-CN" sz="1600" b="1" dirty="0">
                <a:solidFill>
                  <a:schemeClr val="tx1"/>
                </a:solidFill>
                <a:latin typeface="Georgia" panose="02040502050405020303" pitchFamily="18" charset="0"/>
              </a:rPr>
              <a:t>predicted</a:t>
            </a:r>
            <a:r>
              <a:rPr lang="en-US" altLang="zh-CN" sz="1600" dirty="0">
                <a:solidFill>
                  <a:schemeClr val="tx1"/>
                </a:solidFill>
                <a:latin typeface="Georgia" panose="02040502050405020303" pitchFamily="18" charset="0"/>
              </a:rPr>
              <a:t> and </a:t>
            </a:r>
            <a:r>
              <a:rPr lang="en-US" altLang="zh-CN" sz="1600" b="1" dirty="0">
                <a:solidFill>
                  <a:schemeClr val="tx1"/>
                </a:solidFill>
                <a:latin typeface="Georgia" panose="02040502050405020303" pitchFamily="18" charset="0"/>
              </a:rPr>
              <a:t>true label</a:t>
            </a:r>
            <a:endParaRPr lang="zh-CN" altLang="zh-CN" sz="1600" b="1" dirty="0">
              <a:solidFill>
                <a:schemeClr val="tx1"/>
              </a:solidFill>
              <a:latin typeface="Georgia" panose="02040502050405020303" pitchFamily="18" charset="0"/>
            </a:endParaRPr>
          </a:p>
        </p:txBody>
      </p:sp>
      <p:sp>
        <p:nvSpPr>
          <p:cNvPr id="12" name="Text Placeholder 33"/>
          <p:cNvSpPr txBox="1"/>
          <p:nvPr/>
        </p:nvSpPr>
        <p:spPr>
          <a:xfrm>
            <a:off x="7636186" y="3922110"/>
            <a:ext cx="3895155" cy="248285"/>
          </a:xfrm>
          <a:prstGeom prst="rect">
            <a:avLst/>
          </a:prstGeom>
          <a:ln w="12700">
            <a:miter lim="400000"/>
          </a:ln>
        </p:spPr>
        <p:txBody>
          <a:bodyPr lIns="0" tIns="0" rIns="0" bIns="0">
            <a:spAutoFit/>
          </a:bodyPr>
          <a:lstStyle>
            <a:lvl1pPr defTabSz="685800">
              <a:lnSpc>
                <a:spcPct val="90000"/>
              </a:lnSpc>
              <a:spcBef>
                <a:spcPts val="700"/>
              </a:spcBef>
              <a:defRPr sz="1400" b="1">
                <a:solidFill>
                  <a:schemeClr val="accent2"/>
                </a:solidFill>
              </a:defRPr>
            </a:lvl1pPr>
          </a:lstStyle>
          <a:p>
            <a:pPr>
              <a:defRPr>
                <a:latin typeface="Arial" panose="020B0604020202020204"/>
                <a:ea typeface="Arial" panose="020B0604020202020204"/>
                <a:cs typeface="Arial" panose="020B0604020202020204"/>
                <a:sym typeface="Arial" panose="020B0604020202020204"/>
              </a:defRPr>
            </a:pPr>
            <a:r>
              <a:rPr lang="en-US" sz="1800" dirty="0">
                <a:solidFill>
                  <a:schemeClr val="tx1"/>
                </a:solidFill>
                <a:latin typeface="Georgia" panose="02040502050405020303" pitchFamily="18" charset="0"/>
                <a:ea typeface="微软雅黑" panose="020B0503020204020204" charset="-122"/>
                <a:cs typeface="微软雅黑" panose="020B0503020204020204" charset="-122"/>
                <a:sym typeface="微软雅黑" panose="020B0503020204020204" charset="-122"/>
              </a:rPr>
              <a:t>Objective</a:t>
            </a:r>
          </a:p>
        </p:txBody>
      </p:sp>
      <p:sp>
        <p:nvSpPr>
          <p:cNvPr id="14" name="Text Placeholder 33"/>
          <p:cNvSpPr txBox="1"/>
          <p:nvPr/>
        </p:nvSpPr>
        <p:spPr>
          <a:xfrm>
            <a:off x="7636186" y="4959494"/>
            <a:ext cx="3895155" cy="248285"/>
          </a:xfrm>
          <a:prstGeom prst="rect">
            <a:avLst/>
          </a:prstGeom>
          <a:ln w="12700">
            <a:miter lim="400000"/>
          </a:ln>
        </p:spPr>
        <p:txBody>
          <a:bodyPr lIns="0" tIns="0" rIns="0" bIns="0">
            <a:spAutoFit/>
          </a:bodyPr>
          <a:lstStyle>
            <a:lvl1pPr defTabSz="685800">
              <a:lnSpc>
                <a:spcPct val="90000"/>
              </a:lnSpc>
              <a:spcBef>
                <a:spcPts val="700"/>
              </a:spcBef>
              <a:defRPr sz="1400" b="1">
                <a:solidFill>
                  <a:schemeClr val="accent2"/>
                </a:solidFill>
              </a:defRPr>
            </a:lvl1pPr>
          </a:lstStyle>
          <a:p>
            <a:pPr>
              <a:defRPr>
                <a:latin typeface="Arial" panose="020B0604020202020204"/>
                <a:ea typeface="Arial" panose="020B0604020202020204"/>
                <a:cs typeface="Arial" panose="020B0604020202020204"/>
                <a:sym typeface="Arial" panose="020B0604020202020204"/>
              </a:defRPr>
            </a:pPr>
            <a:r>
              <a:rPr lang="en-US" sz="1800" dirty="0">
                <a:solidFill>
                  <a:schemeClr val="tx1"/>
                </a:solidFill>
                <a:latin typeface="Georgia" panose="02040502050405020303" pitchFamily="18" charset="0"/>
                <a:ea typeface="微软雅黑" panose="020B0503020204020204" charset="-122"/>
                <a:cs typeface="微软雅黑" panose="020B0503020204020204" charset="-122"/>
                <a:sym typeface="微软雅黑" panose="020B0503020204020204" charset="-122"/>
              </a:rPr>
              <a:t>Stochastic Gradient Descent</a:t>
            </a:r>
          </a:p>
        </p:txBody>
      </p:sp>
      <p:graphicFrame>
        <p:nvGraphicFramePr>
          <p:cNvPr id="15" name="对象 14">
            <a:hlinkClick r:id="" action="ppaction://ole?verb=0"/>
          </p:cNvPr>
          <p:cNvGraphicFramePr>
            <a:graphicFrameLocks noChangeAspect="1"/>
          </p:cNvGraphicFramePr>
          <p:nvPr>
            <p:extLst>
              <p:ext uri="{D42A27DB-BD31-4B8C-83A1-F6EECF244321}">
                <p14:modId xmlns:p14="http://schemas.microsoft.com/office/powerpoint/2010/main" val="2960928252"/>
              </p:ext>
            </p:extLst>
          </p:nvPr>
        </p:nvGraphicFramePr>
        <p:xfrm>
          <a:off x="7843868" y="5265730"/>
          <a:ext cx="3477260" cy="587949"/>
        </p:xfrm>
        <a:graphic>
          <a:graphicData uri="http://schemas.openxmlformats.org/presentationml/2006/ole">
            <mc:AlternateContent xmlns:mc="http://schemas.openxmlformats.org/markup-compatibility/2006">
              <mc:Choice xmlns:v="urn:schemas-microsoft-com:vml" Requires="v">
                <p:oleObj r:id="rId3" imgW="2552700" imgH="431800" progId="Equation.KSEE3">
                  <p:embed/>
                </p:oleObj>
              </mc:Choice>
              <mc:Fallback>
                <p:oleObj r:id="rId3" imgW="2552700" imgH="431800" progId="Equation.KSEE3">
                  <p:embed/>
                  <p:pic>
                    <p:nvPicPr>
                      <p:cNvPr id="0" name="对象 9">
                        <a:hlinkClick r:id="" action="ppaction://ole?verb=0"/>
                      </p:cNvPr>
                      <p:cNvPicPr/>
                      <p:nvPr/>
                    </p:nvPicPr>
                    <p:blipFill>
                      <a:blip r:embed="rId4"/>
                      <a:stretch>
                        <a:fillRect/>
                      </a:stretch>
                    </p:blipFill>
                    <p:spPr>
                      <a:xfrm>
                        <a:off x="7843868" y="5265730"/>
                        <a:ext cx="3477260" cy="587949"/>
                      </a:xfrm>
                      <a:prstGeom prst="rect">
                        <a:avLst/>
                      </a:prstGeom>
                    </p:spPr>
                  </p:pic>
                </p:oleObj>
              </mc:Fallback>
            </mc:AlternateContent>
          </a:graphicData>
        </a:graphic>
      </p:graphicFrame>
      <p:sp>
        <p:nvSpPr>
          <p:cNvPr id="18" name="Text Placeholder 32"/>
          <p:cNvSpPr txBox="1"/>
          <p:nvPr/>
        </p:nvSpPr>
        <p:spPr>
          <a:xfrm>
            <a:off x="7633655" y="1925020"/>
            <a:ext cx="3797007" cy="606833"/>
          </a:xfrm>
          <a:prstGeom prst="rect">
            <a:avLst/>
          </a:prstGeom>
          <a:ln w="12700">
            <a:miter lim="400000"/>
          </a:ln>
        </p:spPr>
        <p:txBody>
          <a:bodyPr wrap="square" lIns="0" tIns="0" rIns="0" bIns="0">
            <a:spAutoFit/>
          </a:bodyPr>
          <a:lstStyle>
            <a:lvl1pPr defTabSz="685800">
              <a:lnSpc>
                <a:spcPct val="130000"/>
              </a:lnSpc>
              <a:defRPr sz="1200">
                <a:solidFill>
                  <a:srgbClr val="595959"/>
                </a:solidFill>
                <a:latin typeface="Arial" panose="020B0604020202020204"/>
                <a:ea typeface="Arial" panose="020B0604020202020204"/>
                <a:cs typeface="Arial" panose="020B0604020202020204"/>
                <a:sym typeface="Arial" panose="020B0604020202020204"/>
              </a:defRPr>
            </a:lvl1pPr>
          </a:lstStyle>
          <a:p>
            <a:pPr marL="171450" indent="-171450">
              <a:buFont typeface="Arial" panose="020B0604020202020204" pitchFamily="34" charset="0"/>
              <a:buChar char="•"/>
            </a:pPr>
            <a:r>
              <a:rPr lang="en-US" altLang="zh-CN" sz="1600" dirty="0">
                <a:solidFill>
                  <a:schemeClr val="tx1"/>
                </a:solidFill>
                <a:latin typeface="Georgia" panose="02040502050405020303" pitchFamily="18" charset="0"/>
              </a:rPr>
              <a:t>Given Q, predict the reward value based on the Actor’s final state</a:t>
            </a:r>
          </a:p>
        </p:txBody>
      </p:sp>
      <p:sp>
        <p:nvSpPr>
          <p:cNvPr id="19" name="Text Placeholder 33"/>
          <p:cNvSpPr txBox="1"/>
          <p:nvPr/>
        </p:nvSpPr>
        <p:spPr>
          <a:xfrm>
            <a:off x="7633655" y="1541728"/>
            <a:ext cx="3895155" cy="276999"/>
          </a:xfrm>
          <a:prstGeom prst="rect">
            <a:avLst/>
          </a:prstGeom>
          <a:ln w="12700">
            <a:miter lim="400000"/>
          </a:ln>
        </p:spPr>
        <p:txBody>
          <a:bodyPr lIns="0" tIns="0" rIns="0" bIns="0">
            <a:spAutoFit/>
          </a:bodyPr>
          <a:lstStyle>
            <a:lvl1pPr defTabSz="685800">
              <a:lnSpc>
                <a:spcPct val="90000"/>
              </a:lnSpc>
              <a:spcBef>
                <a:spcPts val="700"/>
              </a:spcBef>
              <a:defRPr sz="1400" b="1">
                <a:solidFill>
                  <a:schemeClr val="accent2"/>
                </a:solidFill>
              </a:defRPr>
            </a:lvl1pPr>
          </a:lstStyle>
          <a:p>
            <a:pPr>
              <a:defRPr>
                <a:latin typeface="Arial" panose="020B0604020202020204"/>
                <a:ea typeface="Arial" panose="020B0604020202020204"/>
                <a:cs typeface="Arial" panose="020B0604020202020204"/>
                <a:sym typeface="Arial" panose="020B0604020202020204"/>
              </a:defRPr>
            </a:pPr>
            <a:r>
              <a:rPr lang="en-US" sz="2000" dirty="0">
                <a:solidFill>
                  <a:schemeClr val="tx1"/>
                </a:solidFill>
                <a:latin typeface="Georgia" panose="02040502050405020303" pitchFamily="18" charset="0"/>
                <a:ea typeface="微软雅黑" panose="020B0503020204020204" charset="-122"/>
                <a:cs typeface="微软雅黑" panose="020B0503020204020204" charset="-122"/>
                <a:sym typeface="微软雅黑" panose="020B0503020204020204" charset="-122"/>
              </a:rPr>
              <a:t>Critic: LSTM</a:t>
            </a:r>
          </a:p>
        </p:txBody>
      </p:sp>
      <p:sp>
        <p:nvSpPr>
          <p:cNvPr id="20" name="Text Placeholder 33"/>
          <p:cNvSpPr txBox="1"/>
          <p:nvPr/>
        </p:nvSpPr>
        <p:spPr>
          <a:xfrm>
            <a:off x="7667742" y="2789396"/>
            <a:ext cx="3895155" cy="276860"/>
          </a:xfrm>
          <a:prstGeom prst="rect">
            <a:avLst/>
          </a:prstGeom>
          <a:ln w="12700">
            <a:miter lim="400000"/>
          </a:ln>
        </p:spPr>
        <p:txBody>
          <a:bodyPr lIns="0" tIns="0" rIns="0" bIns="0">
            <a:spAutoFit/>
          </a:bodyPr>
          <a:lstStyle>
            <a:lvl1pPr defTabSz="685800">
              <a:lnSpc>
                <a:spcPct val="90000"/>
              </a:lnSpc>
              <a:spcBef>
                <a:spcPts val="700"/>
              </a:spcBef>
              <a:defRPr sz="1400" b="1">
                <a:solidFill>
                  <a:schemeClr val="accent2"/>
                </a:solidFill>
              </a:defRPr>
            </a:lvl1pPr>
          </a:lstStyle>
          <a:p>
            <a:pPr>
              <a:defRPr>
                <a:latin typeface="Arial" panose="020B0604020202020204"/>
                <a:ea typeface="Arial" panose="020B0604020202020204"/>
                <a:cs typeface="Arial" panose="020B0604020202020204"/>
                <a:sym typeface="Arial" panose="020B0604020202020204"/>
              </a:defRPr>
            </a:pPr>
            <a:r>
              <a:rPr lang="en-US" sz="2000" dirty="0">
                <a:solidFill>
                  <a:schemeClr val="tx1"/>
                </a:solidFill>
                <a:latin typeface="Georgia" panose="02040502050405020303" pitchFamily="18" charset="0"/>
                <a:ea typeface="微软雅黑" panose="020B0503020204020204" charset="-122"/>
                <a:cs typeface="微软雅黑" panose="020B0503020204020204" charset="-122"/>
                <a:sym typeface="微软雅黑" panose="020B0503020204020204" charset="-122"/>
              </a:rPr>
              <a:t>Actor: PN</a:t>
            </a:r>
          </a:p>
        </p:txBody>
      </p:sp>
      <p:sp>
        <p:nvSpPr>
          <p:cNvPr id="21" name="Text Placeholder 32"/>
          <p:cNvSpPr txBox="1"/>
          <p:nvPr/>
        </p:nvSpPr>
        <p:spPr>
          <a:xfrm>
            <a:off x="7649558" y="3170964"/>
            <a:ext cx="3815192" cy="606833"/>
          </a:xfrm>
          <a:prstGeom prst="rect">
            <a:avLst/>
          </a:prstGeom>
          <a:ln w="12700">
            <a:miter lim="400000"/>
          </a:ln>
        </p:spPr>
        <p:txBody>
          <a:bodyPr wrap="square" lIns="0" tIns="0" rIns="0" bIns="0">
            <a:spAutoFit/>
          </a:bodyPr>
          <a:lstStyle>
            <a:lvl1pPr defTabSz="685800">
              <a:lnSpc>
                <a:spcPct val="130000"/>
              </a:lnSpc>
              <a:defRPr sz="1200">
                <a:solidFill>
                  <a:srgbClr val="595959"/>
                </a:solidFill>
                <a:latin typeface="Arial" panose="020B0604020202020204"/>
                <a:ea typeface="Arial" panose="020B0604020202020204"/>
                <a:cs typeface="Arial" panose="020B0604020202020204"/>
                <a:sym typeface="Arial" panose="020B0604020202020204"/>
              </a:defRPr>
            </a:lvl1pPr>
          </a:lstStyle>
          <a:p>
            <a:pPr marL="171450" indent="-171450">
              <a:buFont typeface="Arial" panose="020B0604020202020204" pitchFamily="34" charset="0"/>
              <a:buChar char="•"/>
            </a:pPr>
            <a:r>
              <a:rPr lang="en-US" altLang="zh-CN" sz="1600" dirty="0">
                <a:solidFill>
                  <a:schemeClr val="tx1"/>
                </a:solidFill>
                <a:latin typeface="Georgia" panose="02040502050405020303" pitchFamily="18" charset="0"/>
              </a:rPr>
              <a:t>Policy network that generates actions after accepting state</a:t>
            </a:r>
            <a:endParaRPr lang="zh-CN" altLang="zh-CN" sz="1600" b="1" dirty="0">
              <a:solidFill>
                <a:schemeClr val="tx1"/>
              </a:solidFill>
              <a:latin typeface="Georgia" panose="02040502050405020303" pitchFamily="18" charset="0"/>
            </a:endParaRPr>
          </a:p>
        </p:txBody>
      </p:sp>
      <p:sp>
        <p:nvSpPr>
          <p:cNvPr id="22" name="文本占位符 20"/>
          <p:cNvSpPr txBox="1"/>
          <p:nvPr/>
        </p:nvSpPr>
        <p:spPr>
          <a:xfrm>
            <a:off x="371104" y="376179"/>
            <a:ext cx="5343673" cy="690244"/>
          </a:xfrm>
          <a:prstGeom prst="rect">
            <a:avLst/>
          </a:prstGeom>
        </p:spPr>
        <p:txBody>
          <a:bodyPr>
            <a:noAutofit/>
          </a:bodyPr>
          <a:lst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b="1" i="1" dirty="0">
                <a:solidFill>
                  <a:schemeClr val="tx1"/>
                </a:solidFill>
                <a:latin typeface="Georgia" panose="02040502050405020303" pitchFamily="18" charset="0"/>
                <a:cs typeface="Times New Roman" panose="02020603050405020304" charset="0"/>
              </a:rPr>
              <a:t>b(Q)</a:t>
            </a:r>
            <a:r>
              <a:rPr lang="en-US" sz="2400" b="1" dirty="0">
                <a:solidFill>
                  <a:schemeClr val="tx1"/>
                </a:solidFill>
                <a:latin typeface="Georgia" panose="02040502050405020303" pitchFamily="18" charset="0"/>
              </a:rPr>
              <a:t>: Actor-Critic</a:t>
            </a:r>
          </a:p>
        </p:txBody>
      </p:sp>
      <p:pic>
        <p:nvPicPr>
          <p:cNvPr id="73" name="图片 72" descr="电子设备的屏幕&#10;&#10;低可信度描述已自动生成"/>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77273" y="2450181"/>
            <a:ext cx="7038534" cy="2866091"/>
          </a:xfrm>
          <a:prstGeom prst="rect">
            <a:avLst/>
          </a:prstGeom>
        </p:spPr>
      </p:pic>
      <p:sp>
        <p:nvSpPr>
          <p:cNvPr id="74" name="矩形 73"/>
          <p:cNvSpPr/>
          <p:nvPr/>
        </p:nvSpPr>
        <p:spPr>
          <a:xfrm>
            <a:off x="3227603" y="2369748"/>
            <a:ext cx="4105247" cy="632289"/>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矩形 74"/>
          <p:cNvSpPr/>
          <p:nvPr/>
        </p:nvSpPr>
        <p:spPr>
          <a:xfrm>
            <a:off x="274742" y="3106625"/>
            <a:ext cx="6959178" cy="2135935"/>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 name="直接连接符 3"/>
          <p:cNvSpPr/>
          <p:nvPr/>
        </p:nvSpPr>
        <p:spPr>
          <a:xfrm>
            <a:off x="4416440" y="2757714"/>
            <a:ext cx="1" cy="1128586"/>
          </a:xfrm>
          <a:prstGeom prst="line">
            <a:avLst/>
          </a:prstGeom>
          <a:ln w="38100">
            <a:solidFill>
              <a:srgbClr val="BFBFBF"/>
            </a:solidFill>
            <a:miter/>
          </a:ln>
        </p:spPr>
        <p:txBody>
          <a:bodyPr lIns="45719" rIns="45719"/>
          <a:lstStyle/>
          <a:p>
            <a:pPr marL="0" marR="0" lvl="0" indent="0" algn="l" defTabSz="914400" rtl="0" eaLnBrk="1" fontAlgn="auto" latinLnBrk="0" hangingPunct="0">
              <a:lnSpc>
                <a:spcPct val="100000"/>
              </a:lnSpc>
              <a:spcBef>
                <a:spcPts val="0"/>
              </a:spcBef>
              <a:spcAft>
                <a:spcPts val="0"/>
              </a:spcAft>
              <a:buClrTx/>
              <a:buSzTx/>
              <a:buFontTx/>
              <a:buNone/>
              <a:defRPr/>
            </a:pPr>
            <a:endParaRPr kumimoji="0" sz="1800" b="0" i="0" u="none" strike="noStrike" kern="0" cap="none" spc="0" normalizeH="0" baseline="0" noProof="0">
              <a:ln>
                <a:noFill/>
              </a:ln>
              <a:solidFill>
                <a:srgbClr val="000000"/>
              </a:solidFill>
              <a:effectLst/>
              <a:uLnTx/>
              <a:uFillTx/>
              <a:latin typeface="微软雅黑" panose="020B0503020204020204" charset="-122"/>
              <a:ea typeface="微软雅黑" panose="020B0503020204020204" charset="-122"/>
              <a:sym typeface="微软雅黑" panose="020B0503020204020204" charset="-122"/>
            </a:endParaRPr>
          </a:p>
        </p:txBody>
      </p:sp>
      <p:grpSp>
        <p:nvGrpSpPr>
          <p:cNvPr id="219" name="组合 4"/>
          <p:cNvGrpSpPr/>
          <p:nvPr/>
        </p:nvGrpSpPr>
        <p:grpSpPr>
          <a:xfrm>
            <a:off x="2699658" y="2485638"/>
            <a:ext cx="1547893" cy="1573584"/>
            <a:chOff x="0" y="0"/>
            <a:chExt cx="1547892" cy="1573583"/>
          </a:xfrm>
        </p:grpSpPr>
        <p:grpSp>
          <p:nvGrpSpPr>
            <p:cNvPr id="215" name="椭圆 5"/>
            <p:cNvGrpSpPr/>
            <p:nvPr/>
          </p:nvGrpSpPr>
          <p:grpSpPr>
            <a:xfrm>
              <a:off x="129296" y="118625"/>
              <a:ext cx="1289299" cy="1310641"/>
              <a:chOff x="0" y="0"/>
              <a:chExt cx="1289298" cy="1310639"/>
            </a:xfrm>
          </p:grpSpPr>
          <p:sp>
            <p:nvSpPr>
              <p:cNvPr id="213" name="圆形"/>
              <p:cNvSpPr/>
              <p:nvPr/>
            </p:nvSpPr>
            <p:spPr>
              <a:xfrm>
                <a:off x="0" y="10671"/>
                <a:ext cx="1289299" cy="1289298"/>
              </a:xfrm>
              <a:prstGeom prst="ellipse">
                <a:avLst/>
              </a:prstGeom>
              <a:solidFill>
                <a:schemeClr val="accent2"/>
              </a:solidFill>
              <a:ln w="12700" cap="flat">
                <a:noFill/>
                <a:miter lim="400000"/>
              </a:ln>
              <a:effectLst/>
            </p:spPr>
            <p:txBody>
              <a:bodyPr wrap="square" lIns="45719" tIns="45719" rIns="45719" bIns="45719" numCol="1" anchor="ctr">
                <a:noAutofit/>
              </a:bodyPr>
              <a:lstStyle/>
              <a:p>
                <a:pPr marL="0" marR="0" lvl="0" indent="0" algn="ctr" defTabSz="914400" rtl="0" eaLnBrk="1" fontAlgn="auto" latinLnBrk="0" hangingPunct="0">
                  <a:lnSpc>
                    <a:spcPct val="100000"/>
                  </a:lnSpc>
                  <a:spcBef>
                    <a:spcPts val="0"/>
                  </a:spcBef>
                  <a:spcAft>
                    <a:spcPts val="0"/>
                  </a:spcAft>
                  <a:buClrTx/>
                  <a:buSzTx/>
                  <a:buFontTx/>
                  <a:buNone/>
                  <a:defRPr sz="8000">
                    <a:solidFill>
                      <a:srgbClr val="FFFFFF"/>
                    </a:solidFill>
                  </a:defRPr>
                </a:pPr>
                <a:endParaRPr kumimoji="0" sz="8000" b="0" i="0" u="none" strike="noStrike" kern="0" cap="none" spc="0" normalizeH="0" baseline="0" noProof="0">
                  <a:ln>
                    <a:noFill/>
                  </a:ln>
                  <a:solidFill>
                    <a:srgbClr val="FFFFFF"/>
                  </a:solidFill>
                  <a:effectLst/>
                  <a:uLnTx/>
                  <a:uFillTx/>
                  <a:latin typeface="微软雅黑" panose="020B0503020204020204" charset="-122"/>
                  <a:ea typeface="微软雅黑" panose="020B0503020204020204" charset="-122"/>
                  <a:sym typeface="微软雅黑" panose="020B0503020204020204" charset="-122"/>
                </a:endParaRPr>
              </a:p>
            </p:txBody>
          </p:sp>
          <p:sp>
            <p:nvSpPr>
              <p:cNvPr id="214" name="1"/>
              <p:cNvSpPr txBox="1"/>
              <p:nvPr/>
            </p:nvSpPr>
            <p:spPr>
              <a:xfrm>
                <a:off x="188813" y="0"/>
                <a:ext cx="911673" cy="1310640"/>
              </a:xfrm>
              <a:prstGeom prst="rect">
                <a:avLst/>
              </a:prstGeom>
              <a:noFill/>
              <a:ln w="12700" cap="flat">
                <a:noFill/>
                <a:miter lim="400000"/>
              </a:ln>
              <a:effectLst/>
            </p:spPr>
            <p:txBody>
              <a:bodyPr wrap="square" lIns="45719" tIns="45719" rIns="45719" bIns="45719" numCol="1" anchor="ctr">
                <a:spAutoFit/>
              </a:bodyPr>
              <a:lstStyle>
                <a:lvl1pPr algn="ctr">
                  <a:defRPr sz="8000">
                    <a:solidFill>
                      <a:srgbClr val="FFFFFF"/>
                    </a:solidFill>
                  </a:defRPr>
                </a:lvl1pPr>
              </a:lstStyle>
              <a:p>
                <a:pPr marL="0" marR="0" lvl="0" indent="0" algn="ctr" defTabSz="914400" rtl="0" eaLnBrk="1" fontAlgn="auto" latinLnBrk="0" hangingPunct="0">
                  <a:lnSpc>
                    <a:spcPct val="100000"/>
                  </a:lnSpc>
                  <a:spcBef>
                    <a:spcPts val="0"/>
                  </a:spcBef>
                  <a:spcAft>
                    <a:spcPts val="0"/>
                  </a:spcAft>
                  <a:buClrTx/>
                  <a:buSzTx/>
                  <a:buFontTx/>
                  <a:buNone/>
                  <a:defRPr/>
                </a:pPr>
                <a:r>
                  <a:rPr kumimoji="0" sz="8000" b="0" i="0" u="none" strike="noStrike" kern="0" cap="none" spc="0" normalizeH="0" baseline="0" noProof="0">
                    <a:ln>
                      <a:noFill/>
                    </a:ln>
                    <a:solidFill>
                      <a:srgbClr val="FFFFFF"/>
                    </a:solidFill>
                    <a:effectLst/>
                    <a:uLnTx/>
                    <a:uFillTx/>
                    <a:latin typeface="微软雅黑" panose="020B0503020204020204" charset="-122"/>
                    <a:ea typeface="微软雅黑" panose="020B0503020204020204" charset="-122"/>
                    <a:sym typeface="微软雅黑" panose="020B0503020204020204" charset="-122"/>
                  </a:rPr>
                  <a:t>1</a:t>
                </a:r>
              </a:p>
            </p:txBody>
          </p:sp>
        </p:grpSp>
        <p:sp>
          <p:nvSpPr>
            <p:cNvPr id="216" name="椭圆 6"/>
            <p:cNvSpPr/>
            <p:nvPr/>
          </p:nvSpPr>
          <p:spPr>
            <a:xfrm>
              <a:off x="-1" y="0"/>
              <a:ext cx="1547894" cy="1547893"/>
            </a:xfrm>
            <a:prstGeom prst="ellipse">
              <a:avLst/>
            </a:prstGeom>
            <a:noFill/>
            <a:ln w="12700" cap="flat">
              <a:solidFill>
                <a:srgbClr val="D9D9D9"/>
              </a:solidFill>
              <a:prstDash val="solid"/>
              <a:miter lim="800000"/>
            </a:ln>
            <a:effectLst/>
          </p:spPr>
          <p:txBody>
            <a:bodyPr wrap="square" lIns="45719" tIns="45719" rIns="45719" bIns="45719" numCol="1" anchor="ctr">
              <a:noAutofit/>
            </a:bodyPr>
            <a:lstStyle/>
            <a:p>
              <a:pPr marL="0" marR="0" lvl="0" indent="0" algn="ctr" defTabSz="914400" rtl="0" eaLnBrk="1" fontAlgn="auto" latinLnBrk="0" hangingPunct="0">
                <a:lnSpc>
                  <a:spcPct val="100000"/>
                </a:lnSpc>
                <a:spcBef>
                  <a:spcPts val="0"/>
                </a:spcBef>
                <a:spcAft>
                  <a:spcPts val="0"/>
                </a:spcAft>
                <a:buClrTx/>
                <a:buSzTx/>
                <a:buFontTx/>
                <a:buNone/>
                <a:defRPr sz="8000">
                  <a:solidFill>
                    <a:srgbClr val="FFFFFF"/>
                  </a:solidFill>
                </a:defRPr>
              </a:pPr>
              <a:endParaRPr kumimoji="0" sz="8000" b="0" i="0" u="none" strike="noStrike" kern="0" cap="none" spc="0" normalizeH="0" baseline="0" noProof="0">
                <a:ln>
                  <a:noFill/>
                </a:ln>
                <a:solidFill>
                  <a:srgbClr val="FFFFFF"/>
                </a:solidFill>
                <a:effectLst/>
                <a:uLnTx/>
                <a:uFillTx/>
                <a:latin typeface="微软雅黑" panose="020B0503020204020204" charset="-122"/>
                <a:ea typeface="微软雅黑" panose="020B0503020204020204" charset="-122"/>
                <a:sym typeface="微软雅黑" panose="020B0503020204020204" charset="-122"/>
              </a:endParaRPr>
            </a:p>
          </p:txBody>
        </p:sp>
        <p:sp>
          <p:nvSpPr>
            <p:cNvPr id="217" name="椭圆 7"/>
            <p:cNvSpPr/>
            <p:nvPr/>
          </p:nvSpPr>
          <p:spPr>
            <a:xfrm>
              <a:off x="1115473" y="1214173"/>
              <a:ext cx="359411" cy="359411"/>
            </a:xfrm>
            <a:prstGeom prst="ellipse">
              <a:avLst/>
            </a:prstGeom>
            <a:solidFill>
              <a:schemeClr val="accent1">
                <a:alpha val="80000"/>
              </a:schemeClr>
            </a:solidFill>
            <a:ln w="12700" cap="flat">
              <a:noFill/>
              <a:miter lim="400000"/>
            </a:ln>
            <a:effectLst/>
          </p:spPr>
          <p:txBody>
            <a:bodyPr wrap="square" lIns="45719" tIns="45719" rIns="45719" bIns="45719" numCol="1" anchor="ctr">
              <a:noAutofit/>
            </a:bodyPr>
            <a:lstStyle/>
            <a:p>
              <a:pPr marL="0" marR="0" lvl="0" indent="0" algn="ctr" defTabSz="914400" rtl="0" eaLnBrk="1" fontAlgn="auto" latinLnBrk="0" hangingPunct="0">
                <a:lnSpc>
                  <a:spcPct val="100000"/>
                </a:lnSpc>
                <a:spcBef>
                  <a:spcPts val="0"/>
                </a:spcBef>
                <a:spcAft>
                  <a:spcPts val="0"/>
                </a:spcAft>
                <a:buClrTx/>
                <a:buSzTx/>
                <a:buFontTx/>
                <a:buNone/>
                <a:defRPr>
                  <a:solidFill>
                    <a:srgbClr val="FFFFFF"/>
                  </a:solidFill>
                </a:defRPr>
              </a:pPr>
              <a:endParaRPr kumimoji="0" sz="1800" b="0" i="0" u="none" strike="noStrike" kern="0" cap="none" spc="0" normalizeH="0" baseline="0" noProof="0">
                <a:ln>
                  <a:noFill/>
                </a:ln>
                <a:solidFill>
                  <a:srgbClr val="FFFFFF"/>
                </a:solidFill>
                <a:effectLst/>
                <a:uLnTx/>
                <a:uFillTx/>
                <a:latin typeface="微软雅黑" panose="020B0503020204020204" charset="-122"/>
                <a:ea typeface="微软雅黑" panose="020B0503020204020204" charset="-122"/>
                <a:sym typeface="微软雅黑" panose="020B0503020204020204" charset="-122"/>
              </a:endParaRPr>
            </a:p>
          </p:txBody>
        </p:sp>
        <p:sp>
          <p:nvSpPr>
            <p:cNvPr id="218" name="椭圆 8"/>
            <p:cNvSpPr/>
            <p:nvPr/>
          </p:nvSpPr>
          <p:spPr>
            <a:xfrm>
              <a:off x="129295" y="34341"/>
              <a:ext cx="226115" cy="226115"/>
            </a:xfrm>
            <a:prstGeom prst="ellipse">
              <a:avLst/>
            </a:prstGeom>
            <a:solidFill>
              <a:schemeClr val="accent1">
                <a:alpha val="80000"/>
              </a:schemeClr>
            </a:solidFill>
            <a:ln w="12700" cap="flat">
              <a:noFill/>
              <a:miter lim="400000"/>
            </a:ln>
            <a:effectLst/>
          </p:spPr>
          <p:txBody>
            <a:bodyPr wrap="square" lIns="45719" tIns="45719" rIns="45719" bIns="45719" numCol="1" anchor="ctr">
              <a:noAutofit/>
            </a:bodyPr>
            <a:lstStyle/>
            <a:p>
              <a:pPr marL="0" marR="0" lvl="0" indent="0" algn="ctr" defTabSz="914400" rtl="0" eaLnBrk="1" fontAlgn="auto" latinLnBrk="0" hangingPunct="0">
                <a:lnSpc>
                  <a:spcPct val="100000"/>
                </a:lnSpc>
                <a:spcBef>
                  <a:spcPts val="0"/>
                </a:spcBef>
                <a:spcAft>
                  <a:spcPts val="0"/>
                </a:spcAft>
                <a:buClrTx/>
                <a:buSzTx/>
                <a:buFontTx/>
                <a:buNone/>
                <a:defRPr>
                  <a:solidFill>
                    <a:srgbClr val="FFFFFF"/>
                  </a:solidFill>
                </a:defRPr>
              </a:pPr>
              <a:endParaRPr kumimoji="0" sz="1800" b="0" i="0" u="none" strike="noStrike" kern="0" cap="none" spc="0" normalizeH="0" baseline="0" noProof="0">
                <a:ln>
                  <a:noFill/>
                </a:ln>
                <a:solidFill>
                  <a:srgbClr val="FFFFFF"/>
                </a:solidFill>
                <a:effectLst/>
                <a:uLnTx/>
                <a:uFillTx/>
                <a:latin typeface="微软雅黑" panose="020B0503020204020204" charset="-122"/>
                <a:ea typeface="微软雅黑" panose="020B0503020204020204" charset="-122"/>
                <a:sym typeface="微软雅黑" panose="020B0503020204020204" charset="-122"/>
              </a:endParaRPr>
            </a:p>
          </p:txBody>
        </p:sp>
      </p:grpSp>
      <p:sp>
        <p:nvSpPr>
          <p:cNvPr id="2" name="文本框 8"/>
          <p:cNvSpPr txBox="1"/>
          <p:nvPr/>
        </p:nvSpPr>
        <p:spPr>
          <a:xfrm>
            <a:off x="4673749" y="2755259"/>
            <a:ext cx="4689297" cy="927370"/>
          </a:xfrm>
          <a:prstGeom prst="rect">
            <a:avLst/>
          </a:prstGeom>
          <a:ln w="12700">
            <a:miter lim="400000"/>
          </a:ln>
        </p:spPr>
        <p:txBody>
          <a:bodyPr lIns="45719" rIns="45719">
            <a:spAutoFit/>
          </a:bodyPr>
          <a:lstStyle>
            <a:lvl1pPr defTabSz="457200">
              <a:defRPr sz="4400" b="1">
                <a:solidFill>
                  <a:srgbClr val="404040"/>
                </a:solidFill>
              </a:defRPr>
            </a:lvl1pPr>
          </a:lstStyle>
          <a:p>
            <a:pPr algn="ctr" hangingPunct="0">
              <a:lnSpc>
                <a:spcPct val="125000"/>
              </a:lnSpc>
            </a:pPr>
            <a:r>
              <a:rPr lang="en-US" altLang="zh-CN" sz="4800" b="1" dirty="0">
                <a:latin typeface="Georgia" panose="02040502050405020303" pitchFamily="18" charset="0"/>
              </a:rPr>
              <a:t>TSP Problem</a:t>
            </a:r>
            <a:endParaRPr lang="zh-CN" altLang="en-US" sz="4800" kern="0" dirty="0">
              <a:latin typeface="Georgia" panose="02040502050405020303" pitchFamily="18" charset="0"/>
              <a:ea typeface="微软雅黑" panose="020B0503020204020204" charset="-122"/>
              <a:sym typeface="微软雅黑" panose="020B0503020204020204" charset="-122"/>
            </a:endParaRPr>
          </a:p>
        </p:txBody>
      </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4" name="灯片编号占位符 1"/>
          <p:cNvSpPr txBox="1">
            <a:spLocks noGrp="1"/>
          </p:cNvSpPr>
          <p:nvPr>
            <p:ph type="sldNum" sz="quarter" idx="2"/>
          </p:nvPr>
        </p:nvSpPr>
        <p:spPr>
          <a:xfrm>
            <a:off x="11616618" y="445167"/>
            <a:ext cx="140970" cy="153670"/>
          </a:xfrm>
          <a:prstGeom prst="rect">
            <a:avLst/>
          </a:prstGeom>
        </p:spPr>
        <p:txBody>
          <a:bodyPr/>
          <a:lstStyle/>
          <a:p>
            <a:fld id="{86CB4B4D-7CA3-9044-876B-883B54F8677D}" type="slidenum">
              <a:rPr>
                <a:latin typeface="Arial" panose="020B0604020202020204" pitchFamily="34" charset="0"/>
                <a:cs typeface="Arial" panose="020B0604020202020204" pitchFamily="34" charset="0"/>
              </a:rPr>
              <a:t>30</a:t>
            </a:fld>
            <a:endParaRPr>
              <a:latin typeface="Arial" panose="020B0604020202020204" pitchFamily="34" charset="0"/>
              <a:cs typeface="Arial" panose="020B0604020202020204" pitchFamily="34" charset="0"/>
            </a:endParaRPr>
          </a:p>
        </p:txBody>
      </p:sp>
      <p:sp>
        <p:nvSpPr>
          <p:cNvPr id="371" name="Text Placeholder 32"/>
          <p:cNvSpPr txBox="1"/>
          <p:nvPr/>
        </p:nvSpPr>
        <p:spPr>
          <a:xfrm>
            <a:off x="2148176" y="1707142"/>
            <a:ext cx="2036298" cy="1380382"/>
          </a:xfrm>
          <a:prstGeom prst="rect">
            <a:avLst/>
          </a:prstGeom>
          <a:ln w="12700">
            <a:miter lim="400000"/>
          </a:ln>
        </p:spPr>
        <p:txBody>
          <a:bodyPr lIns="0" tIns="0" rIns="0" bIns="0">
            <a:spAutoFit/>
          </a:bodyPr>
          <a:lstStyle>
            <a:lvl1pPr defTabSz="685800">
              <a:lnSpc>
                <a:spcPct val="150000"/>
              </a:lnSpc>
              <a:spcBef>
                <a:spcPts val="700"/>
              </a:spcBef>
              <a:defRPr sz="1000">
                <a:solidFill>
                  <a:srgbClr val="FFFFFF"/>
                </a:solidFill>
                <a:latin typeface="Arial" panose="020B0604020202020204"/>
                <a:ea typeface="Arial" panose="020B0604020202020204"/>
                <a:cs typeface="Arial" panose="020B0604020202020204"/>
                <a:sym typeface="Arial" panose="020B0604020202020204"/>
              </a:defRPr>
            </a:lvl1pPr>
          </a:lstStyle>
          <a:p>
            <a:r>
              <a:t>Liquorice chupa chups applicake apple pie cupcake brownie bear claw  cake gingerbread cotton candy. Bear claw croissant apple pie. Croissant cake tart liquorice tart pastry. Gingerbread jelly soufflé bonbon sesame snaps. </a:t>
            </a:r>
          </a:p>
        </p:txBody>
      </p:sp>
      <p:sp>
        <p:nvSpPr>
          <p:cNvPr id="387" name="文本占位符 17"/>
          <p:cNvSpPr txBox="1"/>
          <p:nvPr/>
        </p:nvSpPr>
        <p:spPr>
          <a:xfrm>
            <a:off x="252095" y="403860"/>
            <a:ext cx="9746615" cy="617220"/>
          </a:xfrm>
          <a:prstGeom prst="rect">
            <a:avLst/>
          </a:prstGeom>
          <a:ln w="12700">
            <a:miter lim="400000"/>
          </a:ln>
        </p:spPr>
        <p:txBody>
          <a:bodyPr wrap="square" lIns="45719" rIns="45719">
            <a:spAutoFit/>
          </a:bodyPr>
          <a:lstStyle>
            <a:lvl1pPr>
              <a:lnSpc>
                <a:spcPct val="90000"/>
              </a:lnSpc>
              <a:spcBef>
                <a:spcPts val="1000"/>
              </a:spcBef>
              <a:defRPr sz="2000"/>
            </a:lvl1pPr>
          </a:lstStyle>
          <a:p>
            <a:pPr>
              <a:defRPr>
                <a:latin typeface="Arial" panose="020B0604020202020204"/>
                <a:ea typeface="Arial" panose="020B0604020202020204"/>
                <a:cs typeface="Arial" panose="020B0604020202020204"/>
                <a:sym typeface="Arial" panose="020B0604020202020204"/>
              </a:defRPr>
            </a:pPr>
            <a:r>
              <a:rPr lang="en-US" sz="3800" b="1" spc="150">
                <a:solidFill>
                  <a:srgbClr val="000000"/>
                </a:solidFill>
                <a:uFillTx/>
                <a:latin typeface="Georgia Bold" panose="02040502050405090303" charset="0"/>
                <a:ea typeface="微软雅黑" panose="020B0503020204020204" charset="-122"/>
                <a:cs typeface="Georgia Bold" panose="02040502050405090303" charset="0"/>
                <a:sym typeface="微软雅黑" panose="020B0503020204020204" charset="-122"/>
              </a:rPr>
              <a:t>L</a:t>
            </a:r>
            <a:r>
              <a:rPr sz="3800" b="1" spc="150">
                <a:solidFill>
                  <a:srgbClr val="000000"/>
                </a:solidFill>
                <a:uFillTx/>
                <a:latin typeface="Georgia Bold" panose="02040502050405090303" charset="0"/>
                <a:ea typeface="微软雅黑" panose="020B0503020204020204" charset="-122"/>
                <a:cs typeface="Georgia Bold" panose="02040502050405090303" charset="0"/>
                <a:sym typeface="微软雅黑" panose="020B0503020204020204" charset="-122"/>
              </a:rPr>
              <a:t>imitations</a:t>
            </a:r>
            <a:r>
              <a:rPr lang="en-US" sz="3800" b="1" spc="150">
                <a:solidFill>
                  <a:srgbClr val="000000"/>
                </a:solidFill>
                <a:uFillTx/>
                <a:latin typeface="Georgia Bold" panose="02040502050405090303" charset="0"/>
                <a:ea typeface="微软雅黑" panose="020B0503020204020204" charset="-122"/>
                <a:cs typeface="Georgia Bold" panose="02040502050405090303" charset="0"/>
                <a:sym typeface="微软雅黑" panose="020B0503020204020204" charset="-122"/>
              </a:rPr>
              <a:t> and Approvements</a:t>
            </a:r>
            <a:endParaRPr lang="en-US" altLang="en-US" sz="3800" b="1" spc="150">
              <a:solidFill>
                <a:srgbClr val="000000"/>
              </a:solidFill>
              <a:uFillTx/>
              <a:latin typeface="Georgia Bold" panose="02040502050405090303" charset="0"/>
              <a:ea typeface="微软雅黑" panose="020B0503020204020204" charset="-122"/>
              <a:cs typeface="Georgia Bold" panose="02040502050405090303" charset="0"/>
              <a:sym typeface="微软雅黑" panose="020B0503020204020204" charset="-122"/>
            </a:endParaRPr>
          </a:p>
        </p:txBody>
      </p:sp>
      <p:grpSp>
        <p:nvGrpSpPr>
          <p:cNvPr id="4" name="组合 3"/>
          <p:cNvGrpSpPr/>
          <p:nvPr/>
        </p:nvGrpSpPr>
        <p:grpSpPr>
          <a:xfrm>
            <a:off x="839470" y="1773555"/>
            <a:ext cx="4787900" cy="1621790"/>
            <a:chOff x="2796" y="2678"/>
            <a:chExt cx="7540" cy="2554"/>
          </a:xfrm>
        </p:grpSpPr>
        <p:sp>
          <p:nvSpPr>
            <p:cNvPr id="2" name="Rectangle 6"/>
            <p:cNvSpPr/>
            <p:nvPr/>
          </p:nvSpPr>
          <p:spPr>
            <a:xfrm>
              <a:off x="2796" y="2678"/>
              <a:ext cx="7540" cy="2554"/>
            </a:xfrm>
            <a:prstGeom prst="rect">
              <a:avLst/>
            </a:prstGeom>
            <a:solidFill>
              <a:schemeClr val="accent2"/>
            </a:solidFill>
            <a:ln w="12700">
              <a:miter lim="400000"/>
            </a:ln>
          </p:spPr>
          <p:txBody>
            <a:bodyPr lIns="45719" rIns="45719" anchor="ctr"/>
            <a:lstStyle/>
            <a:p>
              <a:pPr algn="ctr">
                <a:defRPr>
                  <a:solidFill>
                    <a:srgbClr val="FFFFFF"/>
                  </a:solidFill>
                  <a:latin typeface="Arial" panose="020B0604020202020204"/>
                  <a:ea typeface="Arial" panose="020B0604020202020204"/>
                  <a:cs typeface="Arial" panose="020B0604020202020204"/>
                  <a:sym typeface="Arial" panose="020B0604020202020204"/>
                </a:defRPr>
              </a:pPr>
              <a:endParaRPr/>
            </a:p>
          </p:txBody>
        </p:sp>
        <p:sp>
          <p:nvSpPr>
            <p:cNvPr id="3" name="Text Placeholder 33"/>
            <p:cNvSpPr txBox="1"/>
            <p:nvPr/>
          </p:nvSpPr>
          <p:spPr>
            <a:xfrm>
              <a:off x="3225" y="2769"/>
              <a:ext cx="6868" cy="1473"/>
            </a:xfrm>
            <a:prstGeom prst="rect">
              <a:avLst/>
            </a:prstGeom>
            <a:ln w="12700">
              <a:miter lim="400000"/>
            </a:ln>
          </p:spPr>
          <p:txBody>
            <a:bodyPr lIns="0" tIns="0" rIns="0" bIns="0">
              <a:noAutofit/>
            </a:bodyPr>
            <a:lstStyle>
              <a:lvl1pPr defTabSz="685800">
                <a:lnSpc>
                  <a:spcPct val="90000"/>
                </a:lnSpc>
                <a:defRPr sz="1300" b="1">
                  <a:solidFill>
                    <a:srgbClr val="FFFFFF"/>
                  </a:solidFill>
                </a:defRPr>
              </a:lvl1pPr>
            </a:lstStyle>
            <a:p>
              <a:pPr marL="285750" indent="-285750">
                <a:lnSpc>
                  <a:spcPct val="150000"/>
                </a:lnSpc>
                <a:buFont typeface="Arial" panose="020B0604020202020204" pitchFamily="34" charset="0"/>
                <a:buChar char="•"/>
                <a:defRPr>
                  <a:latin typeface="Arial" panose="020B0604020202020204"/>
                  <a:ea typeface="Arial" panose="020B0604020202020204"/>
                  <a:cs typeface="Arial" panose="020B0604020202020204"/>
                  <a:sym typeface="Arial" panose="020B0604020202020204"/>
                </a:defRPr>
              </a:pPr>
              <a:r>
                <a:rPr lang="en-US" sz="2200" b="0" dirty="0">
                  <a:latin typeface="Georgia Regular" panose="02040502050405090303" charset="0"/>
                  <a:ea typeface="微软雅黑" panose="020B0503020204020204" charset="-122"/>
                  <a:cs typeface="Georgia Regular" panose="02040502050405090303" charset="0"/>
                  <a:sym typeface="微软雅黑" panose="020B0503020204020204" charset="-122"/>
                </a:rPr>
                <a:t>T</a:t>
              </a:r>
              <a:r>
                <a:rPr sz="2200" b="0" dirty="0">
                  <a:latin typeface="Georgia Regular" panose="02040502050405090303" charset="0"/>
                  <a:ea typeface="微软雅黑" panose="020B0503020204020204" charset="-122"/>
                  <a:cs typeface="Georgia Regular" panose="02040502050405090303" charset="0"/>
                  <a:sym typeface="微软雅黑" panose="020B0503020204020204" charset="-122"/>
                </a:rPr>
                <a:t>rained by supervised learning </a:t>
              </a:r>
            </a:p>
            <a:p>
              <a:pPr marL="285750" indent="-285750">
                <a:lnSpc>
                  <a:spcPct val="150000"/>
                </a:lnSpc>
                <a:buFont typeface="Arial" panose="020B0604020202020204" pitchFamily="34" charset="0"/>
                <a:buChar char="•"/>
                <a:defRPr>
                  <a:latin typeface="Arial" panose="020B0604020202020204"/>
                  <a:ea typeface="Arial" panose="020B0604020202020204"/>
                  <a:cs typeface="Arial" panose="020B0604020202020204"/>
                  <a:sym typeface="Arial" panose="020B0604020202020204"/>
                </a:defRPr>
              </a:pPr>
              <a:r>
                <a:rPr lang="en-US" sz="2200" b="0" dirty="0">
                  <a:latin typeface="Georgia Regular" panose="02040502050405090303" charset="0"/>
                  <a:ea typeface="微软雅黑" panose="020B0503020204020204" charset="-122"/>
                  <a:cs typeface="Georgia Regular" panose="02040502050405090303" charset="0"/>
                  <a:sym typeface="微软雅黑" panose="020B0503020204020204" charset="-122"/>
                </a:rPr>
                <a:t>S</a:t>
              </a:r>
              <a:r>
                <a:rPr sz="2200" b="0" dirty="0">
                  <a:latin typeface="Georgia Regular" panose="02040502050405090303" charset="0"/>
                  <a:ea typeface="微软雅黑" panose="020B0503020204020204" charset="-122"/>
                  <a:cs typeface="Georgia Regular" panose="02040502050405090303" charset="0"/>
                  <a:sym typeface="微软雅黑" panose="020B0503020204020204" charset="-122"/>
                </a:rPr>
                <a:t>olutions </a:t>
              </a:r>
              <a:r>
                <a:rPr lang="en-US" sz="2200" b="0" dirty="0">
                  <a:latin typeface="Georgia Regular" panose="02040502050405090303" charset="0"/>
                  <a:ea typeface="微软雅黑" panose="020B0503020204020204" charset="-122"/>
                  <a:cs typeface="Georgia Regular" panose="02040502050405090303" charset="0"/>
                  <a:sym typeface="微软雅黑" panose="020B0503020204020204" charset="-122"/>
                </a:rPr>
                <a:t>used as labels </a:t>
              </a:r>
              <a:r>
                <a:rPr sz="2200" b="0" dirty="0">
                  <a:latin typeface="Georgia Regular" panose="02040502050405090303" charset="0"/>
                  <a:ea typeface="微软雅黑" panose="020B0503020204020204" charset="-122"/>
                  <a:cs typeface="Georgia Regular" panose="02040502050405090303" charset="0"/>
                  <a:sym typeface="微软雅黑" panose="020B0503020204020204" charset="-122"/>
                </a:rPr>
                <a:t>might be difficult to obtain</a:t>
              </a:r>
            </a:p>
          </p:txBody>
        </p:sp>
      </p:grpSp>
      <p:grpSp>
        <p:nvGrpSpPr>
          <p:cNvPr id="5" name="组合 4"/>
          <p:cNvGrpSpPr/>
          <p:nvPr/>
        </p:nvGrpSpPr>
        <p:grpSpPr>
          <a:xfrm>
            <a:off x="6557645" y="1773555"/>
            <a:ext cx="4787900" cy="1621790"/>
            <a:chOff x="2796" y="2678"/>
            <a:chExt cx="7540" cy="2554"/>
          </a:xfrm>
        </p:grpSpPr>
        <p:sp>
          <p:nvSpPr>
            <p:cNvPr id="6" name="Rectangle 6"/>
            <p:cNvSpPr/>
            <p:nvPr/>
          </p:nvSpPr>
          <p:spPr>
            <a:xfrm>
              <a:off x="2796" y="2678"/>
              <a:ext cx="7540" cy="2554"/>
            </a:xfrm>
            <a:prstGeom prst="rect">
              <a:avLst/>
            </a:prstGeom>
            <a:solidFill>
              <a:schemeClr val="accent2"/>
            </a:solidFill>
            <a:ln w="12700">
              <a:miter lim="400000"/>
            </a:ln>
          </p:spPr>
          <p:txBody>
            <a:bodyPr lIns="45719" rIns="45719" anchor="ctr"/>
            <a:lstStyle/>
            <a:p>
              <a:pPr algn="ctr">
                <a:defRPr>
                  <a:solidFill>
                    <a:srgbClr val="FFFFFF"/>
                  </a:solidFill>
                  <a:latin typeface="Arial" panose="020B0604020202020204"/>
                  <a:ea typeface="Arial" panose="020B0604020202020204"/>
                  <a:cs typeface="Arial" panose="020B0604020202020204"/>
                  <a:sym typeface="Arial" panose="020B0604020202020204"/>
                </a:defRPr>
              </a:pPr>
              <a:endParaRPr/>
            </a:p>
          </p:txBody>
        </p:sp>
        <p:sp>
          <p:nvSpPr>
            <p:cNvPr id="7" name="Text Placeholder 33"/>
            <p:cNvSpPr txBox="1"/>
            <p:nvPr/>
          </p:nvSpPr>
          <p:spPr>
            <a:xfrm>
              <a:off x="3362" y="2678"/>
              <a:ext cx="6556" cy="1473"/>
            </a:xfrm>
            <a:prstGeom prst="rect">
              <a:avLst/>
            </a:prstGeom>
            <a:ln w="12700">
              <a:miter lim="400000"/>
            </a:ln>
          </p:spPr>
          <p:txBody>
            <a:bodyPr lIns="0" tIns="0" rIns="0" bIns="0">
              <a:noAutofit/>
            </a:bodyPr>
            <a:lstStyle>
              <a:lvl1pPr defTabSz="685800">
                <a:lnSpc>
                  <a:spcPct val="90000"/>
                </a:lnSpc>
                <a:defRPr sz="1300" b="1">
                  <a:solidFill>
                    <a:srgbClr val="FFFFFF"/>
                  </a:solidFill>
                </a:defRPr>
              </a:lvl1pPr>
            </a:lstStyle>
            <a:p>
              <a:pPr marL="285750" lvl="0" indent="-285750" algn="l">
                <a:lnSpc>
                  <a:spcPct val="150000"/>
                </a:lnSpc>
                <a:buFont typeface="Arial" panose="020B0604020202020204" pitchFamily="34" charset="0"/>
                <a:buChar char="•"/>
                <a:defRPr>
                  <a:latin typeface="Arial" panose="020B0604020202020204"/>
                  <a:ea typeface="Arial" panose="020B0604020202020204"/>
                  <a:cs typeface="Arial" panose="020B0604020202020204"/>
                  <a:sym typeface="Arial" panose="020B0604020202020204"/>
                </a:defRPr>
              </a:pPr>
              <a:r>
                <a:rPr lang="en-US" sz="2200" b="0" dirty="0">
                  <a:latin typeface="Georgia Regular" panose="02040502050405090303" charset="0"/>
                  <a:ea typeface="微软雅黑" panose="020B0503020204020204" charset="-122"/>
                  <a:cs typeface="Georgia Regular" panose="02040502050405090303" charset="0"/>
                  <a:sym typeface="微软雅黑" panose="020B0503020204020204" charset="-122"/>
                </a:rPr>
                <a:t>T</a:t>
              </a:r>
              <a:r>
                <a:rPr sz="2200" b="0" dirty="0">
                  <a:latin typeface="Georgia Regular" panose="02040502050405090303" charset="0"/>
                  <a:ea typeface="微软雅黑" panose="020B0503020204020204" charset="-122"/>
                  <a:cs typeface="Georgia Regular" panose="02040502050405090303" charset="0"/>
                  <a:sym typeface="微软雅黑" panose="020B0503020204020204" charset="-122"/>
                </a:rPr>
                <a:t>reats the input as a sequence </a:t>
              </a:r>
            </a:p>
            <a:p>
              <a:pPr marL="285750" lvl="0" indent="-285750" algn="l">
                <a:lnSpc>
                  <a:spcPct val="150000"/>
                </a:lnSpc>
                <a:buFont typeface="Arial" panose="020B0604020202020204" pitchFamily="34" charset="0"/>
                <a:buChar char="•"/>
                <a:defRPr>
                  <a:latin typeface="Arial" panose="020B0604020202020204"/>
                  <a:ea typeface="Arial" panose="020B0604020202020204"/>
                  <a:cs typeface="Arial" panose="020B0604020202020204"/>
                  <a:sym typeface="Arial" panose="020B0604020202020204"/>
                </a:defRPr>
              </a:pPr>
              <a:r>
                <a:rPr lang="en-US" sz="2200" b="0" dirty="0">
                  <a:latin typeface="Georgia Regular" panose="02040502050405090303" charset="0"/>
                  <a:ea typeface="微软雅黑" panose="020B0503020204020204" charset="-122"/>
                  <a:cs typeface="Georgia Regular" panose="02040502050405090303" charset="0"/>
                  <a:sym typeface="微软雅黑" panose="020B0503020204020204" charset="-122"/>
                </a:rPr>
                <a:t>T</a:t>
              </a:r>
              <a:r>
                <a:rPr sz="2200" b="0" dirty="0">
                  <a:latin typeface="Georgia Regular" panose="02040502050405090303" charset="0"/>
                  <a:ea typeface="微软雅黑" panose="020B0503020204020204" charset="-122"/>
                  <a:cs typeface="Georgia Regular" panose="02040502050405090303" charset="0"/>
                  <a:sym typeface="微软雅黑" panose="020B0503020204020204" charset="-122"/>
                </a:rPr>
                <a:t>he order of the nodes in a TSP instance is meaningless</a:t>
              </a:r>
            </a:p>
          </p:txBody>
        </p:sp>
      </p:grpSp>
      <p:sp>
        <p:nvSpPr>
          <p:cNvPr id="8" name="矩形 7"/>
          <p:cNvSpPr/>
          <p:nvPr/>
        </p:nvSpPr>
        <p:spPr>
          <a:xfrm>
            <a:off x="767715" y="3839324"/>
            <a:ext cx="4712970" cy="1950085"/>
          </a:xfrm>
          <a:prstGeom prst="rect">
            <a:avLst/>
          </a:prstGeom>
          <a:noFill/>
          <a:ln>
            <a:noFill/>
          </a:ln>
        </p:spPr>
        <p:txBody>
          <a:bodyPr wrap="none" rtlCol="0" anchor="t">
            <a:noAutofit/>
          </a:bodyPr>
          <a:lstStyle/>
          <a:p>
            <a:pPr algn="ctr">
              <a:lnSpc>
                <a:spcPct val="150000"/>
              </a:lnSpc>
            </a:pPr>
            <a:r>
              <a:rPr lang="en-US" altLang="zh-CN" sz="3200" dirty="0">
                <a:solidFill>
                  <a:schemeClr val="bg1">
                    <a:lumMod val="50000"/>
                  </a:schemeClr>
                </a:solidFill>
                <a:latin typeface="Georgia Regular" panose="02040502050405090303" charset="0"/>
                <a:cs typeface="Georgia Regular" panose="02040502050405090303" charset="0"/>
                <a:sym typeface="+mn-ea"/>
              </a:rPr>
              <a:t>S</a:t>
            </a:r>
            <a:r>
              <a:rPr lang="en-US" altLang="zh-CN" sz="3200" dirty="0">
                <a:solidFill>
                  <a:schemeClr val="bg1">
                    <a:lumMod val="50000"/>
                  </a:schemeClr>
                </a:solidFill>
                <a:effectLst/>
                <a:latin typeface="Georgia Regular" panose="02040502050405090303" charset="0"/>
                <a:cs typeface="Georgia Regular" panose="02040502050405090303" charset="0"/>
                <a:sym typeface="+mn-ea"/>
              </a:rPr>
              <a:t>upervised </a:t>
            </a:r>
            <a:r>
              <a:rPr lang="en-US" altLang="zh-CN" sz="3200" dirty="0">
                <a:solidFill>
                  <a:schemeClr val="bg1">
                    <a:lumMod val="50000"/>
                  </a:schemeClr>
                </a:solidFill>
                <a:latin typeface="Georgia Regular" panose="02040502050405090303" charset="0"/>
                <a:cs typeface="Georgia Regular" panose="02040502050405090303" charset="0"/>
                <a:sym typeface="+mn-ea"/>
              </a:rPr>
              <a:t>L</a:t>
            </a:r>
            <a:r>
              <a:rPr lang="en-US" altLang="zh-CN" sz="3200" dirty="0">
                <a:solidFill>
                  <a:schemeClr val="bg1">
                    <a:lumMod val="50000"/>
                  </a:schemeClr>
                </a:solidFill>
                <a:effectLst/>
                <a:latin typeface="Georgia Regular" panose="02040502050405090303" charset="0"/>
                <a:cs typeface="Georgia Regular" panose="02040502050405090303" charset="0"/>
                <a:sym typeface="+mn-ea"/>
              </a:rPr>
              <a:t>earning</a:t>
            </a:r>
            <a:endParaRPr lang="en-US" altLang="zh-CN" sz="3200" b="1" dirty="0">
              <a:ln w="22225">
                <a:solidFill>
                  <a:schemeClr val="accent2"/>
                </a:solidFill>
                <a:prstDash val="solid"/>
              </a:ln>
              <a:solidFill>
                <a:schemeClr val="accent2">
                  <a:lumMod val="40000"/>
                  <a:lumOff val="60000"/>
                  <a:lumMod val="40000"/>
                  <a:lumOff val="60000"/>
                </a:schemeClr>
              </a:solidFill>
              <a:sym typeface="+mn-ea"/>
            </a:endParaRPr>
          </a:p>
          <a:p>
            <a:pPr algn="ctr">
              <a:lnSpc>
                <a:spcPct val="150000"/>
              </a:lnSpc>
            </a:pPr>
            <a:r>
              <a:rPr lang="zh-CN" altLang="en-US" sz="4400" b="1" dirty="0">
                <a:ln w="22225">
                  <a:solidFill>
                    <a:schemeClr val="accent2"/>
                  </a:solidFill>
                  <a:prstDash val="solid"/>
                </a:ln>
                <a:solidFill>
                  <a:schemeClr val="accent2">
                    <a:lumMod val="40000"/>
                    <a:lumOff val="60000"/>
                    <a:lumMod val="40000"/>
                    <a:lumOff val="60000"/>
                  </a:schemeClr>
                </a:solidFill>
                <a:sym typeface="+mn-ea"/>
              </a:rPr>
              <a:t>⬇️</a:t>
            </a:r>
            <a:r>
              <a:rPr lang="en-US" altLang="zh-CN" sz="3200" b="1" dirty="0">
                <a:ln w="22225">
                  <a:solidFill>
                    <a:schemeClr val="accent2"/>
                  </a:solidFill>
                  <a:prstDash val="solid"/>
                </a:ln>
                <a:solidFill>
                  <a:schemeClr val="accent2">
                    <a:lumMod val="40000"/>
                    <a:lumOff val="60000"/>
                    <a:lumMod val="40000"/>
                    <a:lumOff val="60000"/>
                  </a:schemeClr>
                </a:solidFill>
                <a:effectLst/>
              </a:rPr>
              <a:t> </a:t>
            </a:r>
          </a:p>
          <a:p>
            <a:pPr algn="ctr">
              <a:lnSpc>
                <a:spcPct val="150000"/>
              </a:lnSpc>
            </a:pPr>
            <a:r>
              <a:rPr lang="en-US" altLang="zh-CN" sz="3200" b="1" spc="150" dirty="0">
                <a:latin typeface="Georgia Bold" panose="02040502050405090303" charset="0"/>
                <a:cs typeface="Georgia Bold" panose="02040502050405090303" charset="0"/>
              </a:rPr>
              <a:t>R</a:t>
            </a:r>
            <a:r>
              <a:rPr lang="en-US" altLang="zh-CN" sz="3200" b="1" spc="150" dirty="0">
                <a:solidFill>
                  <a:schemeClr val="tx1"/>
                </a:solidFill>
                <a:effectLst/>
                <a:uFillTx/>
                <a:latin typeface="Georgia Bold" panose="02040502050405090303" charset="0"/>
                <a:cs typeface="Georgia Bold" panose="02040502050405090303" charset="0"/>
              </a:rPr>
              <a:t>einforcement </a:t>
            </a:r>
            <a:r>
              <a:rPr lang="en-US" altLang="zh-CN" sz="3200" b="1" spc="150" dirty="0">
                <a:latin typeface="Georgia Bold" panose="02040502050405090303" charset="0"/>
                <a:cs typeface="Georgia Bold" panose="02040502050405090303" charset="0"/>
              </a:rPr>
              <a:t>L</a:t>
            </a:r>
            <a:r>
              <a:rPr lang="en-US" altLang="zh-CN" sz="3200" b="1" spc="150" dirty="0">
                <a:solidFill>
                  <a:schemeClr val="tx1"/>
                </a:solidFill>
                <a:effectLst/>
                <a:uFillTx/>
                <a:latin typeface="Georgia Bold" panose="02040502050405090303" charset="0"/>
                <a:cs typeface="Georgia Bold" panose="02040502050405090303" charset="0"/>
              </a:rPr>
              <a:t>earning</a:t>
            </a:r>
          </a:p>
        </p:txBody>
      </p:sp>
      <p:sp>
        <p:nvSpPr>
          <p:cNvPr id="9" name="矩形 8"/>
          <p:cNvSpPr/>
          <p:nvPr/>
        </p:nvSpPr>
        <p:spPr>
          <a:xfrm>
            <a:off x="6557645" y="3839324"/>
            <a:ext cx="4712970" cy="1737995"/>
          </a:xfrm>
          <a:prstGeom prst="rect">
            <a:avLst/>
          </a:prstGeom>
          <a:noFill/>
          <a:ln>
            <a:noFill/>
          </a:ln>
        </p:spPr>
        <p:txBody>
          <a:bodyPr wrap="none" rtlCol="0" anchor="t">
            <a:noAutofit/>
          </a:bodyPr>
          <a:lstStyle/>
          <a:p>
            <a:pPr algn="ctr">
              <a:lnSpc>
                <a:spcPct val="150000"/>
              </a:lnSpc>
            </a:pPr>
            <a:r>
              <a:rPr lang="en-US" altLang="zh-CN" sz="3200" dirty="0">
                <a:solidFill>
                  <a:schemeClr val="bg1">
                    <a:lumMod val="50000"/>
                  </a:schemeClr>
                </a:solidFill>
                <a:latin typeface="Georgia Regular" panose="02040502050405090303" charset="0"/>
                <a:cs typeface="Georgia Regular" panose="02040502050405090303" charset="0"/>
              </a:rPr>
              <a:t>R</a:t>
            </a:r>
            <a:r>
              <a:rPr lang="en-US" altLang="zh-CN" sz="3200" dirty="0">
                <a:solidFill>
                  <a:schemeClr val="bg1">
                    <a:lumMod val="50000"/>
                  </a:schemeClr>
                </a:solidFill>
                <a:effectLst/>
                <a:latin typeface="Georgia Regular" panose="02040502050405090303" charset="0"/>
                <a:cs typeface="Georgia Regular" panose="02040502050405090303" charset="0"/>
              </a:rPr>
              <a:t>ecurrent </a:t>
            </a:r>
            <a:r>
              <a:rPr lang="en-US" altLang="zh-CN" sz="3200" dirty="0">
                <a:solidFill>
                  <a:schemeClr val="bg1">
                    <a:lumMod val="50000"/>
                  </a:schemeClr>
                </a:solidFill>
                <a:latin typeface="Georgia Regular" panose="02040502050405090303" charset="0"/>
                <a:cs typeface="Georgia Regular" panose="02040502050405090303" charset="0"/>
              </a:rPr>
              <a:t>N</a:t>
            </a:r>
            <a:r>
              <a:rPr lang="en-US" altLang="zh-CN" sz="3200" dirty="0">
                <a:solidFill>
                  <a:schemeClr val="bg1">
                    <a:lumMod val="50000"/>
                  </a:schemeClr>
                </a:solidFill>
                <a:effectLst/>
                <a:latin typeface="Georgia Regular" panose="02040502050405090303" charset="0"/>
                <a:cs typeface="Georgia Regular" panose="02040502050405090303" charset="0"/>
              </a:rPr>
              <a:t>eural </a:t>
            </a:r>
            <a:r>
              <a:rPr lang="en-US" altLang="zh-CN" sz="3200" dirty="0">
                <a:solidFill>
                  <a:schemeClr val="bg1">
                    <a:lumMod val="50000"/>
                  </a:schemeClr>
                </a:solidFill>
                <a:latin typeface="Georgia Regular" panose="02040502050405090303" charset="0"/>
                <a:cs typeface="Georgia Regular" panose="02040502050405090303" charset="0"/>
              </a:rPr>
              <a:t>N</a:t>
            </a:r>
            <a:r>
              <a:rPr lang="en-US" altLang="zh-CN" sz="3200" dirty="0">
                <a:solidFill>
                  <a:schemeClr val="bg1">
                    <a:lumMod val="50000"/>
                  </a:schemeClr>
                </a:solidFill>
                <a:effectLst/>
                <a:latin typeface="Georgia Regular" panose="02040502050405090303" charset="0"/>
                <a:cs typeface="Georgia Regular" panose="02040502050405090303" charset="0"/>
              </a:rPr>
              <a:t>etwork</a:t>
            </a:r>
          </a:p>
          <a:p>
            <a:pPr algn="ctr">
              <a:lnSpc>
                <a:spcPct val="150000"/>
              </a:lnSpc>
            </a:pPr>
            <a:r>
              <a:rPr lang="zh-CN" altLang="en-US" sz="4400" b="1" dirty="0">
                <a:ln w="22225">
                  <a:solidFill>
                    <a:schemeClr val="accent2"/>
                  </a:solidFill>
                  <a:prstDash val="solid"/>
                </a:ln>
                <a:solidFill>
                  <a:schemeClr val="accent2">
                    <a:lumMod val="40000"/>
                    <a:lumOff val="60000"/>
                    <a:lumMod val="40000"/>
                    <a:lumOff val="60000"/>
                  </a:schemeClr>
                </a:solidFill>
                <a:effectLst/>
              </a:rPr>
              <a:t>⬇</a:t>
            </a:r>
            <a:r>
              <a:rPr lang="zh-CN" altLang="en-US" sz="3200" b="1" dirty="0">
                <a:ln w="22225">
                  <a:solidFill>
                    <a:schemeClr val="accent2"/>
                  </a:solidFill>
                  <a:prstDash val="solid"/>
                </a:ln>
                <a:solidFill>
                  <a:schemeClr val="accent2">
                    <a:lumMod val="40000"/>
                    <a:lumOff val="60000"/>
                    <a:lumMod val="40000"/>
                    <a:lumOff val="60000"/>
                  </a:schemeClr>
                </a:solidFill>
                <a:effectLst/>
              </a:rPr>
              <a:t>️</a:t>
            </a:r>
            <a:r>
              <a:rPr lang="en-US" altLang="zh-CN" sz="3200" b="1" dirty="0">
                <a:ln w="22225">
                  <a:solidFill>
                    <a:schemeClr val="accent2"/>
                  </a:solidFill>
                  <a:prstDash val="solid"/>
                </a:ln>
                <a:solidFill>
                  <a:schemeClr val="accent2">
                    <a:lumMod val="40000"/>
                    <a:lumOff val="60000"/>
                    <a:lumMod val="40000"/>
                    <a:lumOff val="60000"/>
                  </a:schemeClr>
                </a:solidFill>
                <a:effectLst/>
              </a:rPr>
              <a:t> </a:t>
            </a:r>
          </a:p>
          <a:p>
            <a:pPr algn="ctr">
              <a:lnSpc>
                <a:spcPct val="150000"/>
              </a:lnSpc>
            </a:pPr>
            <a:r>
              <a:rPr lang="en-US" altLang="zh-CN" sz="3200" b="1" spc="150" dirty="0">
                <a:latin typeface="Georgia Bold" panose="02040502050405090303" charset="0"/>
                <a:cs typeface="Georgia Bold" panose="02040502050405090303" charset="0"/>
              </a:rPr>
              <a:t>E</a:t>
            </a:r>
            <a:r>
              <a:rPr lang="en-US" altLang="zh-CN" sz="3200" b="1" spc="150" dirty="0">
                <a:solidFill>
                  <a:schemeClr val="tx1"/>
                </a:solidFill>
                <a:latin typeface="Georgia Bold" panose="02040502050405090303" charset="0"/>
                <a:cs typeface="Georgia Bold" panose="02040502050405090303" charset="0"/>
              </a:rPr>
              <a:t>mbedding </a:t>
            </a:r>
            <a:r>
              <a:rPr lang="en-US" altLang="zh-CN" sz="3200" b="1" spc="150" dirty="0">
                <a:latin typeface="Georgia Bold" panose="02040502050405090303" charset="0"/>
                <a:cs typeface="Georgia Bold" panose="02040502050405090303" charset="0"/>
              </a:rPr>
              <a:t>L</a:t>
            </a:r>
            <a:r>
              <a:rPr lang="en-US" altLang="zh-CN" sz="3200" b="1" spc="150" dirty="0">
                <a:solidFill>
                  <a:schemeClr val="tx1"/>
                </a:solidFill>
                <a:latin typeface="Georgia Bold" panose="02040502050405090303" charset="0"/>
                <a:cs typeface="Georgia Bold" panose="02040502050405090303" charset="0"/>
              </a:rPr>
              <a:t>ayer</a:t>
            </a:r>
          </a:p>
        </p:txBody>
      </p:sp>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 name="文本框 8"/>
          <p:cNvSpPr txBox="1"/>
          <p:nvPr/>
        </p:nvSpPr>
        <p:spPr>
          <a:xfrm>
            <a:off x="4584065" y="1891665"/>
            <a:ext cx="6233795" cy="2861310"/>
          </a:xfrm>
          <a:prstGeom prst="rect">
            <a:avLst/>
          </a:prstGeom>
          <a:ln w="12700">
            <a:miter lim="400000"/>
          </a:ln>
        </p:spPr>
        <p:txBody>
          <a:bodyPr wrap="square" lIns="45719" rIns="45719">
            <a:spAutoFit/>
          </a:bodyPr>
          <a:lstStyle>
            <a:lvl1pPr defTabSz="457200">
              <a:defRPr sz="4400" b="1">
                <a:solidFill>
                  <a:srgbClr val="404040"/>
                </a:solidFill>
              </a:defRPr>
            </a:lvl1pPr>
          </a:lstStyle>
          <a:p>
            <a:pPr algn="ctr"/>
            <a:r>
              <a:rPr lang="en-US" sz="6000" spc="150">
                <a:solidFill>
                  <a:srgbClr val="404040"/>
                </a:solidFill>
                <a:uFillTx/>
                <a:latin typeface="Georgia Bold" panose="02040502050405090303" charset="0"/>
                <a:cs typeface="Georgia Bold" panose="02040502050405090303" charset="0"/>
              </a:rPr>
              <a:t>Experiments</a:t>
            </a:r>
          </a:p>
          <a:p>
            <a:pPr algn="ctr"/>
            <a:r>
              <a:rPr lang="en-US" sz="6000" spc="150">
                <a:solidFill>
                  <a:srgbClr val="404040"/>
                </a:solidFill>
                <a:uFillTx/>
                <a:latin typeface="Georgia Bold" panose="02040502050405090303" charset="0"/>
                <a:cs typeface="Georgia Bold" panose="02040502050405090303" charset="0"/>
              </a:rPr>
              <a:t>&amp;</a:t>
            </a:r>
          </a:p>
          <a:p>
            <a:pPr algn="ctr"/>
            <a:r>
              <a:rPr lang="en-US" sz="6000" spc="150">
                <a:solidFill>
                  <a:srgbClr val="404040"/>
                </a:solidFill>
                <a:uFillTx/>
                <a:latin typeface="Georgia Bold" panose="02040502050405090303" charset="0"/>
                <a:cs typeface="Georgia Bold" panose="02040502050405090303" charset="0"/>
              </a:rPr>
              <a:t>Conclusion</a:t>
            </a:r>
          </a:p>
        </p:txBody>
      </p:sp>
      <p:sp>
        <p:nvSpPr>
          <p:cNvPr id="212" name="直接连接符 3"/>
          <p:cNvSpPr/>
          <p:nvPr/>
        </p:nvSpPr>
        <p:spPr>
          <a:xfrm>
            <a:off x="4416440" y="2757714"/>
            <a:ext cx="1" cy="1128586"/>
          </a:xfrm>
          <a:prstGeom prst="line">
            <a:avLst/>
          </a:prstGeom>
          <a:ln w="38100">
            <a:solidFill>
              <a:srgbClr val="BFBFBF"/>
            </a:solidFill>
            <a:miter/>
          </a:ln>
        </p:spPr>
        <p:txBody>
          <a:bodyPr lIns="45719" rIns="45719"/>
          <a:lstStyle/>
          <a:p>
            <a:endParaRPr/>
          </a:p>
        </p:txBody>
      </p:sp>
      <p:grpSp>
        <p:nvGrpSpPr>
          <p:cNvPr id="219" name="组合 4"/>
          <p:cNvGrpSpPr/>
          <p:nvPr/>
        </p:nvGrpSpPr>
        <p:grpSpPr>
          <a:xfrm>
            <a:off x="2699657" y="2402969"/>
            <a:ext cx="1547895" cy="1656254"/>
            <a:chOff x="-1" y="-82669"/>
            <a:chExt cx="1547894" cy="1656253"/>
          </a:xfrm>
        </p:grpSpPr>
        <p:grpSp>
          <p:nvGrpSpPr>
            <p:cNvPr id="215" name="椭圆 5"/>
            <p:cNvGrpSpPr/>
            <p:nvPr/>
          </p:nvGrpSpPr>
          <p:grpSpPr>
            <a:xfrm>
              <a:off x="129296" y="-82669"/>
              <a:ext cx="1289300" cy="1501265"/>
              <a:chOff x="0" y="-201294"/>
              <a:chExt cx="1289299" cy="1501263"/>
            </a:xfrm>
          </p:grpSpPr>
          <p:sp>
            <p:nvSpPr>
              <p:cNvPr id="213" name="圆形"/>
              <p:cNvSpPr/>
              <p:nvPr/>
            </p:nvSpPr>
            <p:spPr>
              <a:xfrm>
                <a:off x="0" y="10671"/>
                <a:ext cx="1289299" cy="1289298"/>
              </a:xfrm>
              <a:prstGeom prst="ellipse">
                <a:avLst/>
              </a:prstGeom>
              <a:solidFill>
                <a:schemeClr val="accent2"/>
              </a:solidFill>
              <a:ln w="12700" cap="flat">
                <a:noFill/>
                <a:miter lim="400000"/>
              </a:ln>
              <a:effectLst/>
            </p:spPr>
            <p:txBody>
              <a:bodyPr wrap="square" lIns="45719" tIns="45719" rIns="45719" bIns="45719" numCol="1" anchor="ctr">
                <a:noAutofit/>
              </a:bodyPr>
              <a:lstStyle/>
              <a:p>
                <a:pPr algn="ctr">
                  <a:defRPr sz="8000">
                    <a:solidFill>
                      <a:srgbClr val="FFFFFF"/>
                    </a:solidFill>
                  </a:defRPr>
                </a:pPr>
                <a:endParaRPr/>
              </a:p>
            </p:txBody>
          </p:sp>
          <p:sp>
            <p:nvSpPr>
              <p:cNvPr id="214" name="1"/>
              <p:cNvSpPr txBox="1"/>
              <p:nvPr/>
            </p:nvSpPr>
            <p:spPr>
              <a:xfrm>
                <a:off x="188813" y="-201294"/>
                <a:ext cx="911673" cy="1320797"/>
              </a:xfrm>
              <a:prstGeom prst="rect">
                <a:avLst/>
              </a:prstGeom>
              <a:noFill/>
              <a:ln w="12700" cap="flat">
                <a:noFill/>
                <a:miter lim="400000"/>
              </a:ln>
              <a:effectLst/>
            </p:spPr>
            <p:txBody>
              <a:bodyPr wrap="square" lIns="45719" tIns="45719" rIns="45719" bIns="45719" numCol="1" anchor="ctr">
                <a:spAutoFit/>
              </a:bodyPr>
              <a:lstStyle>
                <a:lvl1pPr algn="ctr">
                  <a:defRPr sz="8000">
                    <a:solidFill>
                      <a:srgbClr val="FFFFFF"/>
                    </a:solidFill>
                  </a:defRPr>
                </a:lvl1pPr>
              </a:lstStyle>
              <a:p>
                <a:r>
                  <a:rPr lang="en-US" altLang="zh-CN">
                    <a:latin typeface="Georgia Regular" panose="02040502050405090303" charset="0"/>
                    <a:cs typeface="Georgia Regular" panose="02040502050405090303" charset="0"/>
                  </a:rPr>
                  <a:t>5</a:t>
                </a:r>
              </a:p>
            </p:txBody>
          </p:sp>
        </p:grpSp>
        <p:sp>
          <p:nvSpPr>
            <p:cNvPr id="216" name="椭圆 6"/>
            <p:cNvSpPr/>
            <p:nvPr/>
          </p:nvSpPr>
          <p:spPr>
            <a:xfrm>
              <a:off x="-1" y="0"/>
              <a:ext cx="1547894" cy="1547893"/>
            </a:xfrm>
            <a:prstGeom prst="ellipse">
              <a:avLst/>
            </a:prstGeom>
            <a:noFill/>
            <a:ln w="12700" cap="flat">
              <a:solidFill>
                <a:srgbClr val="D9D9D9"/>
              </a:solidFill>
              <a:prstDash val="solid"/>
              <a:miter lim="800000"/>
            </a:ln>
            <a:effectLst/>
          </p:spPr>
          <p:txBody>
            <a:bodyPr wrap="square" lIns="45719" tIns="45719" rIns="45719" bIns="45719" numCol="1" anchor="ctr">
              <a:noAutofit/>
            </a:bodyPr>
            <a:lstStyle/>
            <a:p>
              <a:pPr algn="ctr">
                <a:defRPr sz="8000">
                  <a:solidFill>
                    <a:srgbClr val="FFFFFF"/>
                  </a:solidFill>
                </a:defRPr>
              </a:pPr>
              <a:endParaRPr/>
            </a:p>
          </p:txBody>
        </p:sp>
        <p:sp>
          <p:nvSpPr>
            <p:cNvPr id="217" name="椭圆 7"/>
            <p:cNvSpPr/>
            <p:nvPr/>
          </p:nvSpPr>
          <p:spPr>
            <a:xfrm>
              <a:off x="1115473" y="1214173"/>
              <a:ext cx="359411" cy="359411"/>
            </a:xfrm>
            <a:prstGeom prst="ellipse">
              <a:avLst/>
            </a:prstGeom>
            <a:solidFill>
              <a:schemeClr val="accent1">
                <a:alpha val="80000"/>
              </a:schemeClr>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18" name="椭圆 8"/>
            <p:cNvSpPr/>
            <p:nvPr/>
          </p:nvSpPr>
          <p:spPr>
            <a:xfrm>
              <a:off x="129295" y="34341"/>
              <a:ext cx="226115" cy="226115"/>
            </a:xfrm>
            <a:prstGeom prst="ellipse">
              <a:avLst/>
            </a:prstGeom>
            <a:solidFill>
              <a:schemeClr val="accent1">
                <a:alpha val="80000"/>
              </a:schemeClr>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6" name="Slide Number Placeholder 3"/>
          <p:cNvSpPr txBox="1">
            <a:spLocks noGrp="1"/>
          </p:cNvSpPr>
          <p:nvPr>
            <p:ph type="sldNum" sz="quarter" idx="2"/>
          </p:nvPr>
        </p:nvSpPr>
        <p:spPr>
          <a:xfrm>
            <a:off x="11623603" y="454228"/>
            <a:ext cx="127001" cy="135547"/>
          </a:xfrm>
          <a:prstGeom prst="rect">
            <a:avLst/>
          </a:prstGeom>
        </p:spPr>
        <p:txBody>
          <a:bodyPr/>
          <a:lstStyle>
            <a:lvl1pPr>
              <a:defRPr>
                <a:latin typeface="Arial" panose="020B0604020202020204"/>
                <a:ea typeface="Arial" panose="020B0604020202020204"/>
                <a:cs typeface="Arial" panose="020B0604020202020204"/>
                <a:sym typeface="Arial" panose="020B0604020202020204"/>
              </a:defRPr>
            </a:lvl1pPr>
          </a:lstStyle>
          <a:p>
            <a:fld id="{86CB4B4D-7CA3-9044-876B-883B54F8677D}" type="slidenum">
              <a:rPr/>
              <a:t>32</a:t>
            </a:fld>
            <a:endParaRPr/>
          </a:p>
        </p:txBody>
      </p:sp>
      <p:sp>
        <p:nvSpPr>
          <p:cNvPr id="387" name="文本占位符 17"/>
          <p:cNvSpPr txBox="1"/>
          <p:nvPr/>
        </p:nvSpPr>
        <p:spPr>
          <a:xfrm>
            <a:off x="252095" y="454025"/>
            <a:ext cx="3488055" cy="617220"/>
          </a:xfrm>
          <a:prstGeom prst="rect">
            <a:avLst/>
          </a:prstGeom>
          <a:ln w="12700">
            <a:miter lim="400000"/>
          </a:ln>
        </p:spPr>
        <p:txBody>
          <a:bodyPr wrap="square" lIns="45719" rIns="45719">
            <a:spAutoFit/>
          </a:bodyPr>
          <a:lstStyle>
            <a:lvl1pPr>
              <a:lnSpc>
                <a:spcPct val="90000"/>
              </a:lnSpc>
              <a:spcBef>
                <a:spcPts val="1000"/>
              </a:spcBef>
              <a:defRPr sz="2000"/>
            </a:lvl1pPr>
          </a:lstStyle>
          <a:p>
            <a:pPr lvl="0" algn="l">
              <a:defRPr>
                <a:latin typeface="Arial" panose="020B0604020202020204"/>
                <a:ea typeface="Arial" panose="020B0604020202020204"/>
                <a:cs typeface="Arial" panose="020B0604020202020204"/>
                <a:sym typeface="Arial" panose="020B0604020202020204"/>
              </a:defRPr>
            </a:pPr>
            <a:r>
              <a:rPr lang="en-US" sz="3800" b="1" spc="150">
                <a:latin typeface="Georgia Bold" panose="02040502050405090303" charset="0"/>
                <a:ea typeface="微软雅黑" panose="020B0503020204020204" charset="-122"/>
                <a:cs typeface="Georgia Bold" panose="02040502050405090303" charset="0"/>
                <a:sym typeface="微软雅黑" panose="020B0503020204020204" charset="-122"/>
              </a:rPr>
              <a:t>Datasets</a:t>
            </a:r>
          </a:p>
        </p:txBody>
      </p:sp>
      <p:pic>
        <p:nvPicPr>
          <p:cNvPr id="15" name="图片 14" descr="截屏2024-04-11 19.46.11"/>
          <p:cNvPicPr>
            <a:picLocks noChangeAspect="1"/>
          </p:cNvPicPr>
          <p:nvPr/>
        </p:nvPicPr>
        <p:blipFill>
          <a:blip r:embed="rId3"/>
          <a:stretch>
            <a:fillRect/>
          </a:stretch>
        </p:blipFill>
        <p:spPr>
          <a:xfrm>
            <a:off x="695325" y="1428750"/>
            <a:ext cx="4772025" cy="4338320"/>
          </a:xfrm>
          <a:prstGeom prst="rect">
            <a:avLst/>
          </a:prstGeom>
        </p:spPr>
      </p:pic>
      <p:pic>
        <p:nvPicPr>
          <p:cNvPr id="21" name="图片 20" descr="数据集"/>
          <p:cNvPicPr>
            <a:picLocks noChangeAspect="1"/>
          </p:cNvPicPr>
          <p:nvPr/>
        </p:nvPicPr>
        <p:blipFill>
          <a:blip r:embed="rId4"/>
          <a:stretch>
            <a:fillRect/>
          </a:stretch>
        </p:blipFill>
        <p:spPr>
          <a:xfrm>
            <a:off x="5807710" y="1484630"/>
            <a:ext cx="5662930" cy="4248150"/>
          </a:xfrm>
          <a:prstGeom prst="rect">
            <a:avLst/>
          </a:prstGeom>
        </p:spPr>
      </p:pic>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6" name="Slide Number Placeholder 3"/>
          <p:cNvSpPr txBox="1">
            <a:spLocks noGrp="1"/>
          </p:cNvSpPr>
          <p:nvPr>
            <p:ph type="sldNum" sz="quarter" idx="2"/>
          </p:nvPr>
        </p:nvSpPr>
        <p:spPr>
          <a:xfrm>
            <a:off x="11623603" y="454228"/>
            <a:ext cx="127001" cy="135547"/>
          </a:xfrm>
          <a:prstGeom prst="rect">
            <a:avLst/>
          </a:prstGeom>
        </p:spPr>
        <p:txBody>
          <a:bodyPr/>
          <a:lstStyle>
            <a:lvl1pPr>
              <a:defRPr>
                <a:latin typeface="Arial" panose="020B0604020202020204"/>
                <a:ea typeface="Arial" panose="020B0604020202020204"/>
                <a:cs typeface="Arial" panose="020B0604020202020204"/>
                <a:sym typeface="Arial" panose="020B0604020202020204"/>
              </a:defRPr>
            </a:lvl1pPr>
          </a:lstStyle>
          <a:p>
            <a:fld id="{86CB4B4D-7CA3-9044-876B-883B54F8677D}" type="slidenum">
              <a:rPr/>
              <a:t>33</a:t>
            </a:fld>
            <a:endParaRPr/>
          </a:p>
        </p:txBody>
      </p:sp>
      <p:sp>
        <p:nvSpPr>
          <p:cNvPr id="387" name="文本占位符 17"/>
          <p:cNvSpPr txBox="1"/>
          <p:nvPr/>
        </p:nvSpPr>
        <p:spPr>
          <a:xfrm>
            <a:off x="335280" y="410210"/>
            <a:ext cx="4288790" cy="1143000"/>
          </a:xfrm>
          <a:prstGeom prst="rect">
            <a:avLst/>
          </a:prstGeom>
          <a:ln w="12700">
            <a:miter lim="400000"/>
          </a:ln>
        </p:spPr>
        <p:txBody>
          <a:bodyPr wrap="square" lIns="45719" rIns="45719">
            <a:spAutoFit/>
          </a:bodyPr>
          <a:lstStyle>
            <a:lvl1pPr>
              <a:lnSpc>
                <a:spcPct val="90000"/>
              </a:lnSpc>
              <a:spcBef>
                <a:spcPts val="1000"/>
              </a:spcBef>
              <a:defRPr sz="2000"/>
            </a:lvl1pPr>
          </a:lstStyle>
          <a:p>
            <a:pPr lvl="0" algn="l">
              <a:defRPr>
                <a:latin typeface="Arial" panose="020B0604020202020204"/>
                <a:ea typeface="Arial" panose="020B0604020202020204"/>
                <a:cs typeface="Arial" panose="020B0604020202020204"/>
                <a:sym typeface="Arial" panose="020B0604020202020204"/>
              </a:defRPr>
            </a:pPr>
            <a:r>
              <a:rPr lang="en-US" sz="3800" b="1" spc="150">
                <a:latin typeface="Georgia Bold" panose="02040502050405090303" charset="0"/>
                <a:ea typeface="微软雅黑" panose="020B0503020204020204" charset="-122"/>
                <a:cs typeface="Georgia Bold" panose="02040502050405090303" charset="0"/>
                <a:sym typeface="微软雅黑" panose="020B0503020204020204" charset="-122"/>
              </a:rPr>
              <a:t>Results Analysis</a:t>
            </a:r>
          </a:p>
        </p:txBody>
      </p:sp>
      <p:graphicFrame>
        <p:nvGraphicFramePr>
          <p:cNvPr id="6" name="表格 5"/>
          <p:cNvGraphicFramePr/>
          <p:nvPr>
            <p:custDataLst>
              <p:tags r:id="rId1"/>
            </p:custDataLst>
          </p:nvPr>
        </p:nvGraphicFramePr>
        <p:xfrm>
          <a:off x="252095" y="5085080"/>
          <a:ext cx="11597640" cy="1736725"/>
        </p:xfrm>
        <a:graphic>
          <a:graphicData uri="http://schemas.openxmlformats.org/drawingml/2006/table">
            <a:tbl>
              <a:tblPr firstRow="1" bandRow="1">
                <a:tableStyleId>{5940675A-B579-460E-94D1-54222C63F5DA}</a:tableStyleId>
              </a:tblPr>
              <a:tblGrid>
                <a:gridCol w="1932940">
                  <a:extLst>
                    <a:ext uri="{9D8B030D-6E8A-4147-A177-3AD203B41FA5}">
                      <a16:colId xmlns:a16="http://schemas.microsoft.com/office/drawing/2014/main" val="20000"/>
                    </a:ext>
                  </a:extLst>
                </a:gridCol>
                <a:gridCol w="1932940">
                  <a:extLst>
                    <a:ext uri="{9D8B030D-6E8A-4147-A177-3AD203B41FA5}">
                      <a16:colId xmlns:a16="http://schemas.microsoft.com/office/drawing/2014/main" val="20001"/>
                    </a:ext>
                  </a:extLst>
                </a:gridCol>
                <a:gridCol w="1932940">
                  <a:extLst>
                    <a:ext uri="{9D8B030D-6E8A-4147-A177-3AD203B41FA5}">
                      <a16:colId xmlns:a16="http://schemas.microsoft.com/office/drawing/2014/main" val="20002"/>
                    </a:ext>
                  </a:extLst>
                </a:gridCol>
                <a:gridCol w="1932940">
                  <a:extLst>
                    <a:ext uri="{9D8B030D-6E8A-4147-A177-3AD203B41FA5}">
                      <a16:colId xmlns:a16="http://schemas.microsoft.com/office/drawing/2014/main" val="20003"/>
                    </a:ext>
                  </a:extLst>
                </a:gridCol>
                <a:gridCol w="1932940">
                  <a:extLst>
                    <a:ext uri="{9D8B030D-6E8A-4147-A177-3AD203B41FA5}">
                      <a16:colId xmlns:a16="http://schemas.microsoft.com/office/drawing/2014/main" val="20004"/>
                    </a:ext>
                  </a:extLst>
                </a:gridCol>
                <a:gridCol w="1932940">
                  <a:extLst>
                    <a:ext uri="{9D8B030D-6E8A-4147-A177-3AD203B41FA5}">
                      <a16:colId xmlns:a16="http://schemas.microsoft.com/office/drawing/2014/main" val="20005"/>
                    </a:ext>
                  </a:extLst>
                </a:gridCol>
              </a:tblGrid>
              <a:tr h="678180">
                <a:tc>
                  <a:txBody>
                    <a:bodyPr/>
                    <a:lstStyle/>
                    <a:p>
                      <a:pPr algn="ctr">
                        <a:buNone/>
                      </a:pPr>
                      <a:r>
                        <a:rPr lang="en-US" altLang="zh-CN" sz="2200">
                          <a:latin typeface="Georgia Regular" panose="02040502050405090303" charset="0"/>
                          <a:cs typeface="Georgia Regular" panose="02040502050405090303" charset="0"/>
                        </a:rPr>
                        <a:t>Methods</a:t>
                      </a:r>
                    </a:p>
                  </a:txBody>
                  <a:tcPr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lstStyle/>
                    <a:p>
                      <a:pPr algn="ctr">
                        <a:buNone/>
                      </a:pPr>
                      <a:r>
                        <a:rPr lang="en-US" altLang="zh-CN" sz="2200">
                          <a:latin typeface="Georgia Regular" panose="02040502050405090303" charset="0"/>
                          <a:cs typeface="Georgia Regular" panose="02040502050405090303" charset="0"/>
                        </a:rPr>
                        <a:t>Ant Colony Optimization</a:t>
                      </a:r>
                    </a:p>
                    <a:p>
                      <a:pPr algn="ctr">
                        <a:buNone/>
                      </a:pPr>
                      <a:r>
                        <a:rPr lang="en-US" altLang="zh-CN" sz="2200">
                          <a:latin typeface="Georgia Regular" panose="02040502050405090303" charset="0"/>
                          <a:ea typeface="宋体" panose="02010600030101010101" pitchFamily="2" charset="-122"/>
                          <a:cs typeface="Georgia Regular" panose="02040502050405090303" charset="0"/>
                        </a:rPr>
                        <a:t>(ACO)</a:t>
                      </a:r>
                    </a:p>
                  </a:txBody>
                  <a:tcPr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lstStyle/>
                    <a:p>
                      <a:pPr algn="ctr">
                        <a:buNone/>
                      </a:pPr>
                      <a:r>
                        <a:rPr lang="en-US" altLang="zh-CN" sz="2200">
                          <a:latin typeface="Georgia Regular" panose="02040502050405090303" charset="0"/>
                          <a:cs typeface="Georgia Regular" panose="02040502050405090303" charset="0"/>
                        </a:rPr>
                        <a:t>Genetic</a:t>
                      </a:r>
                    </a:p>
                    <a:p>
                      <a:pPr algn="ctr">
                        <a:buNone/>
                      </a:pPr>
                      <a:r>
                        <a:rPr lang="en-US" altLang="zh-CN" sz="2200">
                          <a:latin typeface="Georgia Regular" panose="02040502050405090303" charset="0"/>
                          <a:cs typeface="Georgia Regular" panose="02040502050405090303" charset="0"/>
                        </a:rPr>
                        <a:t>Algorithm</a:t>
                      </a:r>
                    </a:p>
                    <a:p>
                      <a:pPr algn="ctr">
                        <a:buNone/>
                      </a:pPr>
                      <a:r>
                        <a:rPr lang="en-US" altLang="zh-CN" sz="2200">
                          <a:latin typeface="Georgia Regular" panose="02040502050405090303" charset="0"/>
                          <a:ea typeface="宋体" panose="02010600030101010101" pitchFamily="2" charset="-122"/>
                          <a:cs typeface="Georgia Regular" panose="02040502050405090303" charset="0"/>
                          <a:sym typeface="+mn-ea"/>
                        </a:rPr>
                        <a:t>(GA)</a:t>
                      </a:r>
                      <a:endParaRPr lang="en-US" altLang="zh-CN" sz="2200">
                        <a:latin typeface="Georgia Regular" panose="02040502050405090303" charset="0"/>
                        <a:cs typeface="Georgia Regular" panose="02040502050405090303" charset="0"/>
                      </a:endParaRPr>
                    </a:p>
                  </a:txBody>
                  <a:tcPr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lstStyle/>
                    <a:p>
                      <a:pPr algn="ctr">
                        <a:buNone/>
                      </a:pPr>
                      <a:r>
                        <a:rPr lang="en-US" altLang="zh-CN" sz="2200">
                          <a:latin typeface="Georgia Regular" panose="02040502050405090303" charset="0"/>
                          <a:cs typeface="Georgia Regular" panose="02040502050405090303" charset="0"/>
                        </a:rPr>
                        <a:t>Simulated Annealing</a:t>
                      </a:r>
                    </a:p>
                    <a:p>
                      <a:pPr algn="ctr">
                        <a:buNone/>
                      </a:pPr>
                      <a:r>
                        <a:rPr lang="en-US" altLang="zh-CN" sz="2200">
                          <a:latin typeface="Georgia Regular" panose="02040502050405090303" charset="0"/>
                          <a:cs typeface="Georgia Regular" panose="02040502050405090303" charset="0"/>
                        </a:rPr>
                        <a:t>(SA)</a:t>
                      </a:r>
                    </a:p>
                  </a:txBody>
                  <a:tcPr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lstStyle/>
                    <a:p>
                      <a:pPr algn="ctr">
                        <a:buNone/>
                      </a:pPr>
                      <a:r>
                        <a:rPr lang="en-US" altLang="zh-CN" sz="2200">
                          <a:latin typeface="Georgia Regular" panose="02040502050405090303" charset="0"/>
                          <a:cs typeface="Georgia Regular" panose="02040502050405090303" charset="0"/>
                        </a:rPr>
                        <a:t>Dynamic Programming</a:t>
                      </a:r>
                    </a:p>
                    <a:p>
                      <a:pPr algn="ctr">
                        <a:buNone/>
                      </a:pPr>
                      <a:r>
                        <a:rPr lang="en-US" altLang="zh-CN" sz="2200">
                          <a:latin typeface="Georgia Regular" panose="02040502050405090303" charset="0"/>
                          <a:cs typeface="Georgia Regular" panose="02040502050405090303" charset="0"/>
                        </a:rPr>
                        <a:t>(DP)</a:t>
                      </a:r>
                    </a:p>
                  </a:txBody>
                  <a:tcPr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lstStyle/>
                    <a:p>
                      <a:pPr algn="ctr">
                        <a:buNone/>
                      </a:pPr>
                      <a:r>
                        <a:rPr lang="en-US" altLang="zh-CN" sz="2200">
                          <a:latin typeface="Georgia Regular" panose="02040502050405090303" charset="0"/>
                          <a:cs typeface="Georgia Regular" panose="02040502050405090303" charset="0"/>
                        </a:rPr>
                        <a:t>Pointer Network</a:t>
                      </a:r>
                    </a:p>
                    <a:p>
                      <a:pPr algn="ctr">
                        <a:buNone/>
                      </a:pPr>
                      <a:r>
                        <a:rPr lang="en-US" altLang="zh-CN" sz="2200">
                          <a:latin typeface="Georgia Regular" panose="02040502050405090303" charset="0"/>
                          <a:cs typeface="Georgia Regular" panose="02040502050405090303" charset="0"/>
                        </a:rPr>
                        <a:t>(PN)</a:t>
                      </a:r>
                    </a:p>
                  </a:txBody>
                  <a:tcPr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extLst>
                  <a:ext uri="{0D108BD9-81ED-4DB2-BD59-A6C34878D82A}">
                    <a16:rowId xmlns:a16="http://schemas.microsoft.com/office/drawing/2014/main" val="10000"/>
                  </a:ext>
                </a:extLst>
              </a:tr>
              <a:tr h="639445">
                <a:tc>
                  <a:txBody>
                    <a:bodyPr/>
                    <a:lstStyle/>
                    <a:p>
                      <a:pPr algn="ctr">
                        <a:buNone/>
                      </a:pPr>
                      <a:r>
                        <a:rPr lang="en-US" altLang="zh-CN" sz="2200">
                          <a:latin typeface="Georgia Regular" panose="02040502050405090303" charset="0"/>
                          <a:cs typeface="Georgia Regular" panose="02040502050405090303" charset="0"/>
                        </a:rPr>
                        <a:t>Path Length</a:t>
                      </a:r>
                    </a:p>
                  </a:txBody>
                  <a:tcPr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lstStyle/>
                    <a:p>
                      <a:pPr algn="ctr">
                        <a:buNone/>
                      </a:pPr>
                      <a:r>
                        <a:rPr lang="en-US" altLang="zh-CN" sz="2200">
                          <a:latin typeface="Times New Roman Regular" panose="02020603050405020304" charset="0"/>
                          <a:cs typeface="Times New Roman Regular" panose="02020603050405020304" charset="0"/>
                        </a:rPr>
                        <a:t>726</a:t>
                      </a:r>
                    </a:p>
                  </a:txBody>
                  <a:tcPr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lstStyle/>
                    <a:p>
                      <a:pPr algn="ctr">
                        <a:buNone/>
                      </a:pPr>
                      <a:r>
                        <a:rPr lang="en-US" altLang="zh-CN" sz="2200">
                          <a:latin typeface="Times New Roman Regular" panose="02020603050405020304" charset="0"/>
                          <a:cs typeface="Times New Roman Regular" panose="02020603050405020304" charset="0"/>
                        </a:rPr>
                        <a:t>711</a:t>
                      </a:r>
                    </a:p>
                  </a:txBody>
                  <a:tcPr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lstStyle/>
                    <a:p>
                      <a:pPr algn="ctr">
                        <a:buNone/>
                      </a:pPr>
                      <a:r>
                        <a:rPr lang="en-US" altLang="zh-CN" sz="2200">
                          <a:latin typeface="Times New Roman Regular" panose="02020603050405020304" charset="0"/>
                          <a:cs typeface="Times New Roman Regular" panose="02020603050405020304" charset="0"/>
                        </a:rPr>
                        <a:t>714</a:t>
                      </a:r>
                    </a:p>
                  </a:txBody>
                  <a:tcPr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lstStyle/>
                    <a:p>
                      <a:pPr algn="ctr">
                        <a:buNone/>
                      </a:pPr>
                      <a:r>
                        <a:rPr lang="en-US" altLang="zh-CN" sz="2200">
                          <a:latin typeface="Times New Roman Regular" panose="02020603050405020304" charset="0"/>
                          <a:cs typeface="Times New Roman Regular" panose="02020603050405020304" charset="0"/>
                        </a:rPr>
                        <a:t>707</a:t>
                      </a:r>
                    </a:p>
                  </a:txBody>
                  <a:tcPr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lstStyle/>
                    <a:p>
                      <a:pPr algn="ctr">
                        <a:buNone/>
                      </a:pPr>
                      <a:r>
                        <a:rPr lang="en-US" altLang="zh-CN" sz="2200">
                          <a:latin typeface="Times New Roman Regular" panose="02020603050405020304" charset="0"/>
                          <a:cs typeface="Times New Roman Regular" panose="02020603050405020304" charset="0"/>
                        </a:rPr>
                        <a:t>904</a:t>
                      </a:r>
                    </a:p>
                  </a:txBody>
                  <a:tcPr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extLst>
                  <a:ext uri="{0D108BD9-81ED-4DB2-BD59-A6C34878D82A}">
                    <a16:rowId xmlns:a16="http://schemas.microsoft.com/office/drawing/2014/main" val="10001"/>
                  </a:ext>
                </a:extLst>
              </a:tr>
            </a:tbl>
          </a:graphicData>
        </a:graphic>
      </p:graphicFrame>
      <p:grpSp>
        <p:nvGrpSpPr>
          <p:cNvPr id="11" name="组合 10"/>
          <p:cNvGrpSpPr/>
          <p:nvPr/>
        </p:nvGrpSpPr>
        <p:grpSpPr>
          <a:xfrm>
            <a:off x="335280" y="1884045"/>
            <a:ext cx="2818765" cy="2459990"/>
            <a:chOff x="302" y="3086"/>
            <a:chExt cx="4439" cy="3874"/>
          </a:xfrm>
        </p:grpSpPr>
        <p:pic>
          <p:nvPicPr>
            <p:cNvPr id="8" name="图片 7" descr="蚁群"/>
            <p:cNvPicPr>
              <a:picLocks noChangeAspect="1"/>
            </p:cNvPicPr>
            <p:nvPr/>
          </p:nvPicPr>
          <p:blipFill>
            <a:blip r:embed="rId4"/>
            <a:srcRect l="7746" t="11947" r="7730" b="51046"/>
            <a:stretch>
              <a:fillRect/>
            </a:stretch>
          </p:blipFill>
          <p:spPr>
            <a:xfrm>
              <a:off x="302" y="3086"/>
              <a:ext cx="4439" cy="3402"/>
            </a:xfrm>
            <a:prstGeom prst="rect">
              <a:avLst/>
            </a:prstGeom>
          </p:spPr>
        </p:pic>
        <p:sp>
          <p:nvSpPr>
            <p:cNvPr id="10" name="文本框 9"/>
            <p:cNvSpPr txBox="1"/>
            <p:nvPr/>
          </p:nvSpPr>
          <p:spPr>
            <a:xfrm>
              <a:off x="2116" y="6334"/>
              <a:ext cx="1115" cy="626"/>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45719" tIns="45719" rIns="45719" bIns="45719" numCol="1" spcCol="38100" rtlCol="0" anchor="t" forceAA="0">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sz="2000">
                  <a:latin typeface="Georgia Regular" panose="02040502050405090303" charset="0"/>
                  <a:cs typeface="Georgia Regular" panose="02040502050405090303" charset="0"/>
                  <a:sym typeface="+mn-ea"/>
                </a:rPr>
                <a:t>ACO</a:t>
              </a:r>
            </a:p>
          </p:txBody>
        </p:sp>
      </p:grpSp>
      <p:grpSp>
        <p:nvGrpSpPr>
          <p:cNvPr id="13" name="组合 12"/>
          <p:cNvGrpSpPr/>
          <p:nvPr/>
        </p:nvGrpSpPr>
        <p:grpSpPr>
          <a:xfrm>
            <a:off x="4077970" y="13335"/>
            <a:ext cx="2951480" cy="2444115"/>
            <a:chOff x="5518" y="473"/>
            <a:chExt cx="4648" cy="3849"/>
          </a:xfrm>
        </p:grpSpPr>
        <p:pic>
          <p:nvPicPr>
            <p:cNvPr id="9" name="图片 8" descr="遗传2"/>
            <p:cNvPicPr>
              <a:picLocks noChangeAspect="1"/>
            </p:cNvPicPr>
            <p:nvPr/>
          </p:nvPicPr>
          <p:blipFill>
            <a:blip r:embed="rId5"/>
            <a:srcRect l="7389" t="11218" r="7715" b="5961"/>
            <a:stretch>
              <a:fillRect/>
            </a:stretch>
          </p:blipFill>
          <p:spPr>
            <a:xfrm>
              <a:off x="5518" y="473"/>
              <a:ext cx="4648" cy="3402"/>
            </a:xfrm>
            <a:prstGeom prst="rect">
              <a:avLst/>
            </a:prstGeom>
          </p:spPr>
        </p:pic>
        <p:sp>
          <p:nvSpPr>
            <p:cNvPr id="12" name="文本框 11"/>
            <p:cNvSpPr txBox="1"/>
            <p:nvPr/>
          </p:nvSpPr>
          <p:spPr>
            <a:xfrm>
              <a:off x="7559" y="3698"/>
              <a:ext cx="777" cy="624"/>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45719" tIns="45719" rIns="45719" bIns="45719" numCol="1" spcCol="38100" rtlCol="0" anchor="t" forceAA="0">
              <a:noAutofit/>
            </a:bodyPr>
            <a:lstStyle/>
            <a:p>
              <a:pPr marL="0" marR="0" indent="0" algn="l" defTabSz="914400" rtl="0" fontAlgn="auto" latinLnBrk="0" hangingPunct="0">
                <a:lnSpc>
                  <a:spcPct val="100000"/>
                </a:lnSpc>
                <a:spcBef>
                  <a:spcPts val="0"/>
                </a:spcBef>
                <a:spcAft>
                  <a:spcPts val="0"/>
                </a:spcAft>
                <a:buClrTx/>
                <a:buSzTx/>
                <a:buFontTx/>
                <a:buNone/>
              </a:pPr>
              <a:r>
                <a:rPr lang="en-US" altLang="zh-CN" sz="2000">
                  <a:latin typeface="Georgia Regular" panose="02040502050405090303" charset="0"/>
                  <a:cs typeface="Georgia Regular" panose="02040502050405090303" charset="0"/>
                  <a:sym typeface="+mn-ea"/>
                </a:rPr>
                <a:t>GA</a:t>
              </a:r>
            </a:p>
          </p:txBody>
        </p:sp>
      </p:grpSp>
      <p:grpSp>
        <p:nvGrpSpPr>
          <p:cNvPr id="19" name="组合 18"/>
          <p:cNvGrpSpPr/>
          <p:nvPr/>
        </p:nvGrpSpPr>
        <p:grpSpPr>
          <a:xfrm>
            <a:off x="3777615" y="2637155"/>
            <a:ext cx="3717398" cy="2449195"/>
            <a:chOff x="11188" y="298"/>
            <a:chExt cx="5854" cy="3857"/>
          </a:xfrm>
        </p:grpSpPr>
        <p:pic>
          <p:nvPicPr>
            <p:cNvPr id="14" name="图片 13" descr="模拟退火"/>
            <p:cNvPicPr>
              <a:picLocks noChangeAspect="1"/>
            </p:cNvPicPr>
            <p:nvPr/>
          </p:nvPicPr>
          <p:blipFill>
            <a:blip r:embed="rId6"/>
            <a:srcRect l="8009" t="11567" r="9306" b="50000"/>
            <a:stretch>
              <a:fillRect/>
            </a:stretch>
          </p:blipFill>
          <p:spPr>
            <a:xfrm>
              <a:off x="11188" y="298"/>
              <a:ext cx="5854" cy="3402"/>
            </a:xfrm>
            <a:prstGeom prst="rect">
              <a:avLst/>
            </a:prstGeom>
          </p:spPr>
        </p:pic>
        <p:sp>
          <p:nvSpPr>
            <p:cNvPr id="16" name="文本框 15"/>
            <p:cNvSpPr txBox="1"/>
            <p:nvPr/>
          </p:nvSpPr>
          <p:spPr>
            <a:xfrm>
              <a:off x="13726" y="3531"/>
              <a:ext cx="777" cy="624"/>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45719" tIns="45719" rIns="45719" bIns="45719" numCol="1" spcCol="38100" rtlCol="0" anchor="t" forceAA="0">
              <a:noAutofit/>
            </a:bodyPr>
            <a:lstStyle/>
            <a:p>
              <a:pPr marL="0" marR="0" indent="0" algn="l" defTabSz="914400" rtl="0" fontAlgn="auto" latinLnBrk="0" hangingPunct="0">
                <a:lnSpc>
                  <a:spcPct val="100000"/>
                </a:lnSpc>
                <a:spcBef>
                  <a:spcPts val="0"/>
                </a:spcBef>
                <a:spcAft>
                  <a:spcPts val="0"/>
                </a:spcAft>
                <a:buClrTx/>
                <a:buSzTx/>
                <a:buFontTx/>
                <a:buNone/>
              </a:pPr>
              <a:r>
                <a:rPr lang="en-US" altLang="zh-CN" sz="2000">
                  <a:latin typeface="Georgia Regular" panose="02040502050405090303" charset="0"/>
                  <a:cs typeface="Georgia Regular" panose="02040502050405090303" charset="0"/>
                  <a:sym typeface="+mn-ea"/>
                </a:rPr>
                <a:t>SA</a:t>
              </a:r>
            </a:p>
          </p:txBody>
        </p:sp>
      </p:grpSp>
      <p:grpSp>
        <p:nvGrpSpPr>
          <p:cNvPr id="22" name="组合 21"/>
          <p:cNvGrpSpPr/>
          <p:nvPr/>
        </p:nvGrpSpPr>
        <p:grpSpPr>
          <a:xfrm>
            <a:off x="7823200" y="45085"/>
            <a:ext cx="3611482" cy="2449830"/>
            <a:chOff x="11868" y="71"/>
            <a:chExt cx="5687" cy="3858"/>
          </a:xfrm>
        </p:grpSpPr>
        <p:pic>
          <p:nvPicPr>
            <p:cNvPr id="18" name="图片 17" descr="动态规划1"/>
            <p:cNvPicPr>
              <a:picLocks noChangeAspect="1"/>
            </p:cNvPicPr>
            <p:nvPr/>
          </p:nvPicPr>
          <p:blipFill>
            <a:blip r:embed="rId7"/>
            <a:srcRect l="854" r="1591"/>
            <a:stretch>
              <a:fillRect/>
            </a:stretch>
          </p:blipFill>
          <p:spPr>
            <a:xfrm>
              <a:off x="11868" y="71"/>
              <a:ext cx="5687" cy="3402"/>
            </a:xfrm>
            <a:prstGeom prst="rect">
              <a:avLst/>
            </a:prstGeom>
          </p:spPr>
        </p:pic>
        <p:sp>
          <p:nvSpPr>
            <p:cNvPr id="20" name="文本框 19"/>
            <p:cNvSpPr txBox="1"/>
            <p:nvPr/>
          </p:nvSpPr>
          <p:spPr>
            <a:xfrm>
              <a:off x="14323" y="3305"/>
              <a:ext cx="777" cy="624"/>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45719" tIns="45719" rIns="45719" bIns="45719" numCol="1" spcCol="38100" rtlCol="0" anchor="t" forceAA="0">
              <a:noAutofit/>
            </a:bodyPr>
            <a:lstStyle/>
            <a:p>
              <a:pPr marL="0" marR="0" indent="0" algn="l" defTabSz="914400" rtl="0" fontAlgn="auto" latinLnBrk="0" hangingPunct="0">
                <a:lnSpc>
                  <a:spcPct val="100000"/>
                </a:lnSpc>
                <a:spcBef>
                  <a:spcPts val="0"/>
                </a:spcBef>
                <a:spcAft>
                  <a:spcPts val="0"/>
                </a:spcAft>
                <a:buClrTx/>
                <a:buSzTx/>
                <a:buFontTx/>
                <a:buNone/>
              </a:pPr>
              <a:r>
                <a:rPr lang="en-US" altLang="zh-CN" sz="2000">
                  <a:latin typeface="Georgia Regular" panose="02040502050405090303" charset="0"/>
                  <a:cs typeface="Georgia Regular" panose="02040502050405090303" charset="0"/>
                  <a:sym typeface="+mn-ea"/>
                </a:rPr>
                <a:t>DP</a:t>
              </a:r>
            </a:p>
          </p:txBody>
        </p:sp>
      </p:grpSp>
      <p:grpSp>
        <p:nvGrpSpPr>
          <p:cNvPr id="25" name="组合 24"/>
          <p:cNvGrpSpPr/>
          <p:nvPr/>
        </p:nvGrpSpPr>
        <p:grpSpPr>
          <a:xfrm>
            <a:off x="8111490" y="2636520"/>
            <a:ext cx="2896870" cy="2448560"/>
            <a:chOff x="12435" y="4039"/>
            <a:chExt cx="4562" cy="3856"/>
          </a:xfrm>
        </p:grpSpPr>
        <p:pic>
          <p:nvPicPr>
            <p:cNvPr id="23" name="图片 22" descr="指针new"/>
            <p:cNvPicPr>
              <a:picLocks noChangeAspect="1"/>
            </p:cNvPicPr>
            <p:nvPr/>
          </p:nvPicPr>
          <p:blipFill>
            <a:blip r:embed="rId8"/>
            <a:srcRect l="7250" t="10300" r="9113" b="6550"/>
            <a:stretch>
              <a:fillRect/>
            </a:stretch>
          </p:blipFill>
          <p:spPr>
            <a:xfrm>
              <a:off x="12435" y="4039"/>
              <a:ext cx="4562" cy="3402"/>
            </a:xfrm>
            <a:prstGeom prst="rect">
              <a:avLst/>
            </a:prstGeom>
          </p:spPr>
        </p:pic>
        <p:sp>
          <p:nvSpPr>
            <p:cNvPr id="24" name="文本框 23"/>
            <p:cNvSpPr txBox="1"/>
            <p:nvPr/>
          </p:nvSpPr>
          <p:spPr>
            <a:xfrm>
              <a:off x="14323" y="7271"/>
              <a:ext cx="777" cy="624"/>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45719" tIns="45719" rIns="45719" bIns="45719" numCol="1" spcCol="38100" rtlCol="0" anchor="t" forceAA="0">
              <a:noAutofit/>
            </a:bodyPr>
            <a:lstStyle/>
            <a:p>
              <a:pPr marL="0" marR="0" indent="0" algn="l" defTabSz="914400" rtl="0" fontAlgn="auto" latinLnBrk="0" hangingPunct="0">
                <a:lnSpc>
                  <a:spcPct val="100000"/>
                </a:lnSpc>
                <a:spcBef>
                  <a:spcPts val="0"/>
                </a:spcBef>
                <a:spcAft>
                  <a:spcPts val="0"/>
                </a:spcAft>
                <a:buClrTx/>
                <a:buSzTx/>
                <a:buFontTx/>
                <a:buNone/>
              </a:pPr>
              <a:r>
                <a:rPr lang="en-US" altLang="zh-CN" sz="2000">
                  <a:latin typeface="Georgia Regular" panose="02040502050405090303" charset="0"/>
                  <a:cs typeface="Georgia Regular" panose="02040502050405090303" charset="0"/>
                  <a:sym typeface="+mn-ea"/>
                </a:rPr>
                <a:t>PN</a:t>
              </a:r>
            </a:p>
          </p:txBody>
        </p:sp>
      </p:grpSp>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6" name="Slide Number Placeholder 3"/>
          <p:cNvSpPr txBox="1">
            <a:spLocks noGrp="1"/>
          </p:cNvSpPr>
          <p:nvPr>
            <p:ph type="sldNum" sz="quarter" idx="2"/>
          </p:nvPr>
        </p:nvSpPr>
        <p:spPr>
          <a:xfrm>
            <a:off x="11623603" y="454228"/>
            <a:ext cx="127001" cy="135547"/>
          </a:xfrm>
          <a:prstGeom prst="rect">
            <a:avLst/>
          </a:prstGeom>
        </p:spPr>
        <p:txBody>
          <a:bodyPr/>
          <a:lstStyle>
            <a:lvl1pPr>
              <a:defRPr>
                <a:latin typeface="Arial" panose="020B0604020202020204"/>
                <a:ea typeface="Arial" panose="020B0604020202020204"/>
                <a:cs typeface="Arial" panose="020B0604020202020204"/>
                <a:sym typeface="Arial" panose="020B0604020202020204"/>
              </a:defRPr>
            </a:lvl1pPr>
          </a:lstStyle>
          <a:p>
            <a:fld id="{86CB4B4D-7CA3-9044-876B-883B54F8677D}" type="slidenum">
              <a:rPr/>
              <a:t>34</a:t>
            </a:fld>
            <a:endParaRPr/>
          </a:p>
        </p:txBody>
      </p:sp>
      <p:grpSp>
        <p:nvGrpSpPr>
          <p:cNvPr id="2" name="组合 1"/>
          <p:cNvGrpSpPr/>
          <p:nvPr/>
        </p:nvGrpSpPr>
        <p:grpSpPr>
          <a:xfrm>
            <a:off x="193675" y="1258802"/>
            <a:ext cx="3747770" cy="590550"/>
            <a:chOff x="1435" y="2238"/>
            <a:chExt cx="5902" cy="930"/>
          </a:xfrm>
        </p:grpSpPr>
        <p:sp>
          <p:nvSpPr>
            <p:cNvPr id="348" name="Text Placeholder 33"/>
            <p:cNvSpPr txBox="1"/>
            <p:nvPr/>
          </p:nvSpPr>
          <p:spPr>
            <a:xfrm>
              <a:off x="2469" y="2238"/>
              <a:ext cx="4868" cy="582"/>
            </a:xfrm>
            <a:prstGeom prst="rect">
              <a:avLst/>
            </a:prstGeom>
            <a:ln w="12700">
              <a:miter lim="400000"/>
            </a:ln>
          </p:spPr>
          <p:txBody>
            <a:bodyPr wrap="square" lIns="0" tIns="0" rIns="0" bIns="0">
              <a:noAutofit/>
            </a:bodyPr>
            <a:lstStyle>
              <a:lvl1pPr defTabSz="685800">
                <a:lnSpc>
                  <a:spcPct val="90000"/>
                </a:lnSpc>
                <a:spcBef>
                  <a:spcPts val="700"/>
                </a:spcBef>
                <a:defRPr sz="1600">
                  <a:solidFill>
                    <a:schemeClr val="accent2"/>
                  </a:solidFill>
                </a:defRPr>
              </a:lvl1pPr>
            </a:lstStyle>
            <a:p>
              <a:pPr>
                <a:defRPr>
                  <a:latin typeface="Arial" panose="020B0604020202020204"/>
                  <a:ea typeface="Arial" panose="020B0604020202020204"/>
                  <a:cs typeface="Arial" panose="020B0604020202020204"/>
                  <a:sym typeface="Arial" panose="020B0604020202020204"/>
                </a:defRPr>
              </a:pPr>
              <a:r>
                <a:rPr sz="2400" b="1" spc="150" dirty="0">
                  <a:solidFill>
                    <a:schemeClr val="tx1"/>
                  </a:solidFill>
                  <a:uFillTx/>
                  <a:latin typeface="Georgia Bold" panose="02040502050405090303" charset="0"/>
                  <a:ea typeface="微软雅黑" panose="020B0503020204020204" charset="-122"/>
                  <a:cs typeface="Georgia Bold" panose="02040502050405090303" charset="0"/>
                  <a:sym typeface="微软雅黑" panose="020B0503020204020204" charset="-122"/>
                </a:rPr>
                <a:t>Heuristic Algorithm</a:t>
              </a:r>
            </a:p>
          </p:txBody>
        </p:sp>
        <p:sp>
          <p:nvSpPr>
            <p:cNvPr id="349" name="Oval 117"/>
            <p:cNvSpPr/>
            <p:nvPr/>
          </p:nvSpPr>
          <p:spPr>
            <a:xfrm>
              <a:off x="1435" y="2346"/>
              <a:ext cx="822" cy="822"/>
            </a:xfrm>
            <a:prstGeom prst="ellipse">
              <a:avLst/>
            </a:prstGeom>
            <a:solidFill>
              <a:schemeClr val="accent1"/>
            </a:solidFill>
            <a:ln w="12700">
              <a:miter lim="400000"/>
            </a:ln>
          </p:spPr>
          <p:txBody>
            <a:bodyPr lIns="45719" rIns="45719" anchor="ctr"/>
            <a:lstStyle/>
            <a:p>
              <a:pPr algn="ctr">
                <a:defRPr sz="1600">
                  <a:solidFill>
                    <a:srgbClr val="FFFFFF"/>
                  </a:solidFill>
                  <a:latin typeface="Arial" panose="020B0604020202020204"/>
                  <a:ea typeface="Arial" panose="020B0604020202020204"/>
                  <a:cs typeface="Arial" panose="020B0604020202020204"/>
                  <a:sym typeface="Arial" panose="020B0604020202020204"/>
                </a:defRPr>
              </a:pPr>
              <a:endParaRPr sz="1800"/>
            </a:p>
          </p:txBody>
        </p:sp>
        <p:sp>
          <p:nvSpPr>
            <p:cNvPr id="359" name="Freeform 129"/>
            <p:cNvSpPr/>
            <p:nvPr/>
          </p:nvSpPr>
          <p:spPr>
            <a:xfrm>
              <a:off x="1566" y="2583"/>
              <a:ext cx="570" cy="292"/>
            </a:xfrm>
            <a:custGeom>
              <a:avLst/>
              <a:gdLst/>
              <a:ahLst/>
              <a:cxnLst>
                <a:cxn ang="0">
                  <a:pos x="wd2" y="hd2"/>
                </a:cxn>
                <a:cxn ang="5400000">
                  <a:pos x="wd2" y="hd2"/>
                </a:cxn>
                <a:cxn ang="10800000">
                  <a:pos x="wd2" y="hd2"/>
                </a:cxn>
                <a:cxn ang="16200000">
                  <a:pos x="wd2" y="hd2"/>
                </a:cxn>
              </a:cxnLst>
              <a:rect l="0" t="0" r="r" b="b"/>
              <a:pathLst>
                <a:path w="21600" h="21600" extrusionOk="0">
                  <a:moveTo>
                    <a:pt x="18800" y="9421"/>
                  </a:moveTo>
                  <a:cubicBezTo>
                    <a:pt x="18400" y="9421"/>
                    <a:pt x="18100" y="9651"/>
                    <a:pt x="17800" y="9881"/>
                  </a:cubicBezTo>
                  <a:cubicBezTo>
                    <a:pt x="17500" y="4366"/>
                    <a:pt x="15400" y="0"/>
                    <a:pt x="12900" y="0"/>
                  </a:cubicBezTo>
                  <a:cubicBezTo>
                    <a:pt x="12200" y="0"/>
                    <a:pt x="11600" y="230"/>
                    <a:pt x="11100" y="689"/>
                  </a:cubicBezTo>
                  <a:cubicBezTo>
                    <a:pt x="10900" y="919"/>
                    <a:pt x="10800" y="1149"/>
                    <a:pt x="10800" y="1379"/>
                  </a:cubicBezTo>
                  <a:cubicBezTo>
                    <a:pt x="10800" y="20911"/>
                    <a:pt x="10800" y="20911"/>
                    <a:pt x="10800" y="20911"/>
                  </a:cubicBezTo>
                  <a:cubicBezTo>
                    <a:pt x="10800" y="21370"/>
                    <a:pt x="11000" y="21600"/>
                    <a:pt x="11100" y="21600"/>
                  </a:cubicBezTo>
                  <a:cubicBezTo>
                    <a:pt x="11100" y="21600"/>
                    <a:pt x="18800" y="21600"/>
                    <a:pt x="18800" y="21600"/>
                  </a:cubicBezTo>
                  <a:cubicBezTo>
                    <a:pt x="20400" y="21600"/>
                    <a:pt x="21600" y="18843"/>
                    <a:pt x="21600" y="15626"/>
                  </a:cubicBezTo>
                  <a:cubicBezTo>
                    <a:pt x="21600" y="12179"/>
                    <a:pt x="20400" y="9421"/>
                    <a:pt x="18800" y="9421"/>
                  </a:cubicBezTo>
                  <a:close/>
                  <a:moveTo>
                    <a:pt x="8500" y="21600"/>
                  </a:moveTo>
                  <a:cubicBezTo>
                    <a:pt x="9100" y="21600"/>
                    <a:pt x="9100" y="21600"/>
                    <a:pt x="9100" y="21600"/>
                  </a:cubicBezTo>
                  <a:cubicBezTo>
                    <a:pt x="9500" y="10800"/>
                    <a:pt x="9500" y="10800"/>
                    <a:pt x="9500" y="10800"/>
                  </a:cubicBezTo>
                  <a:cubicBezTo>
                    <a:pt x="9100" y="0"/>
                    <a:pt x="9100" y="0"/>
                    <a:pt x="9100" y="0"/>
                  </a:cubicBezTo>
                  <a:cubicBezTo>
                    <a:pt x="8500" y="0"/>
                    <a:pt x="8500" y="0"/>
                    <a:pt x="8500" y="0"/>
                  </a:cubicBezTo>
                  <a:cubicBezTo>
                    <a:pt x="8100" y="10800"/>
                    <a:pt x="8100" y="10800"/>
                    <a:pt x="8100" y="10800"/>
                  </a:cubicBezTo>
                  <a:lnTo>
                    <a:pt x="8500" y="21600"/>
                  </a:lnTo>
                  <a:close/>
                  <a:moveTo>
                    <a:pt x="6400" y="21600"/>
                  </a:moveTo>
                  <a:cubicBezTo>
                    <a:pt x="5800" y="21600"/>
                    <a:pt x="5800" y="21600"/>
                    <a:pt x="5800" y="21600"/>
                  </a:cubicBezTo>
                  <a:cubicBezTo>
                    <a:pt x="5400" y="13787"/>
                    <a:pt x="5400" y="13787"/>
                    <a:pt x="5400" y="13787"/>
                  </a:cubicBezTo>
                  <a:cubicBezTo>
                    <a:pt x="5800" y="6204"/>
                    <a:pt x="5800" y="6204"/>
                    <a:pt x="5800" y="6204"/>
                  </a:cubicBezTo>
                  <a:cubicBezTo>
                    <a:pt x="6400" y="6204"/>
                    <a:pt x="6400" y="6204"/>
                    <a:pt x="6400" y="6204"/>
                  </a:cubicBezTo>
                  <a:cubicBezTo>
                    <a:pt x="6800" y="14017"/>
                    <a:pt x="6800" y="14017"/>
                    <a:pt x="6800" y="14017"/>
                  </a:cubicBezTo>
                  <a:lnTo>
                    <a:pt x="6400" y="21600"/>
                  </a:lnTo>
                  <a:close/>
                  <a:moveTo>
                    <a:pt x="3100" y="21600"/>
                  </a:moveTo>
                  <a:cubicBezTo>
                    <a:pt x="3700" y="21600"/>
                    <a:pt x="3700" y="21600"/>
                    <a:pt x="3700" y="21600"/>
                  </a:cubicBezTo>
                  <a:cubicBezTo>
                    <a:pt x="4100" y="15396"/>
                    <a:pt x="4100" y="15396"/>
                    <a:pt x="4100" y="15396"/>
                  </a:cubicBezTo>
                  <a:cubicBezTo>
                    <a:pt x="3700" y="9191"/>
                    <a:pt x="3700" y="9191"/>
                    <a:pt x="3700" y="9191"/>
                  </a:cubicBezTo>
                  <a:cubicBezTo>
                    <a:pt x="3100" y="9191"/>
                    <a:pt x="3100" y="9191"/>
                    <a:pt x="3100" y="9191"/>
                  </a:cubicBezTo>
                  <a:cubicBezTo>
                    <a:pt x="2700" y="15396"/>
                    <a:pt x="2700" y="15396"/>
                    <a:pt x="2700" y="15396"/>
                  </a:cubicBezTo>
                  <a:lnTo>
                    <a:pt x="3100" y="21600"/>
                  </a:lnTo>
                  <a:close/>
                  <a:moveTo>
                    <a:pt x="400" y="18613"/>
                  </a:moveTo>
                  <a:cubicBezTo>
                    <a:pt x="1000" y="18613"/>
                    <a:pt x="1000" y="18613"/>
                    <a:pt x="1000" y="18613"/>
                  </a:cubicBezTo>
                  <a:cubicBezTo>
                    <a:pt x="1400" y="15396"/>
                    <a:pt x="1400" y="15396"/>
                    <a:pt x="1400" y="15396"/>
                  </a:cubicBezTo>
                  <a:cubicBezTo>
                    <a:pt x="1000" y="12409"/>
                    <a:pt x="1000" y="12409"/>
                    <a:pt x="1000" y="12409"/>
                  </a:cubicBezTo>
                  <a:cubicBezTo>
                    <a:pt x="400" y="12409"/>
                    <a:pt x="400" y="12409"/>
                    <a:pt x="400" y="12409"/>
                  </a:cubicBezTo>
                  <a:cubicBezTo>
                    <a:pt x="0" y="15396"/>
                    <a:pt x="0" y="15396"/>
                    <a:pt x="0" y="15396"/>
                  </a:cubicBezTo>
                  <a:lnTo>
                    <a:pt x="400" y="18613"/>
                  </a:lnTo>
                  <a:close/>
                </a:path>
              </a:pathLst>
            </a:custGeom>
            <a:solidFill>
              <a:srgbClr val="FFFFFF"/>
            </a:solidFill>
            <a:ln w="12700">
              <a:miter lim="400000"/>
            </a:ln>
          </p:spPr>
          <p:txBody>
            <a:bodyPr lIns="45719" rIns="45719"/>
            <a:lstStyle/>
            <a:p>
              <a:pPr>
                <a:defRPr>
                  <a:latin typeface="Arial" panose="020B0604020202020204"/>
                  <a:ea typeface="Arial" panose="020B0604020202020204"/>
                  <a:cs typeface="Arial" panose="020B0604020202020204"/>
                  <a:sym typeface="Arial" panose="020B0604020202020204"/>
                </a:defRPr>
              </a:pPr>
              <a:endParaRPr/>
            </a:p>
          </p:txBody>
        </p:sp>
      </p:grpSp>
      <p:grpSp>
        <p:nvGrpSpPr>
          <p:cNvPr id="4" name="组合 3"/>
          <p:cNvGrpSpPr/>
          <p:nvPr/>
        </p:nvGrpSpPr>
        <p:grpSpPr>
          <a:xfrm>
            <a:off x="4475817" y="1265310"/>
            <a:ext cx="3202669" cy="579177"/>
            <a:chOff x="6995" y="2256"/>
            <a:chExt cx="5043" cy="912"/>
          </a:xfrm>
        </p:grpSpPr>
        <p:sp>
          <p:nvSpPr>
            <p:cNvPr id="352" name="Text Placeholder 33"/>
            <p:cNvSpPr txBox="1"/>
            <p:nvPr/>
          </p:nvSpPr>
          <p:spPr>
            <a:xfrm>
              <a:off x="8012" y="2256"/>
              <a:ext cx="4026" cy="585"/>
            </a:xfrm>
            <a:prstGeom prst="rect">
              <a:avLst/>
            </a:prstGeom>
            <a:ln w="12700">
              <a:miter lim="400000"/>
            </a:ln>
          </p:spPr>
          <p:txBody>
            <a:bodyPr wrap="square" lIns="0" tIns="0" rIns="0" bIns="0">
              <a:noAutofit/>
            </a:bodyPr>
            <a:lstStyle>
              <a:lvl1pPr defTabSz="685800">
                <a:lnSpc>
                  <a:spcPct val="90000"/>
                </a:lnSpc>
                <a:spcBef>
                  <a:spcPts val="700"/>
                </a:spcBef>
                <a:defRPr sz="1600">
                  <a:solidFill>
                    <a:schemeClr val="accent2"/>
                  </a:solidFill>
                </a:defRPr>
              </a:lvl1pPr>
            </a:lstStyle>
            <a:p>
              <a:pPr lvl="0" algn="l">
                <a:defRPr>
                  <a:latin typeface="Arial" panose="020B0604020202020204"/>
                  <a:ea typeface="Arial" panose="020B0604020202020204"/>
                  <a:cs typeface="Arial" panose="020B0604020202020204"/>
                  <a:sym typeface="Arial" panose="020B0604020202020204"/>
                </a:defRPr>
              </a:pPr>
              <a:r>
                <a:rPr sz="2400" b="1" spc="150" dirty="0">
                  <a:solidFill>
                    <a:schemeClr val="tx1"/>
                  </a:solidFill>
                  <a:uFillTx/>
                  <a:latin typeface="Georgia Bold" panose="02040502050405090303" charset="0"/>
                  <a:ea typeface="微软雅黑" panose="020B0503020204020204" charset="-122"/>
                  <a:cs typeface="Georgia Bold" panose="02040502050405090303" charset="0"/>
                  <a:sym typeface="微软雅黑" panose="020B0503020204020204" charset="-122"/>
                </a:rPr>
                <a:t>Exact </a:t>
              </a:r>
              <a:r>
                <a:rPr sz="2400" b="1" spc="150" dirty="0">
                  <a:solidFill>
                    <a:schemeClr val="tx1"/>
                  </a:solidFill>
                  <a:latin typeface="Georgia Bold" panose="02040502050405090303" charset="0"/>
                  <a:ea typeface="微软雅黑" panose="020B0503020204020204" charset="-122"/>
                  <a:cs typeface="Georgia Bold" panose="02040502050405090303" charset="0"/>
                  <a:sym typeface="微软雅黑" panose="020B0503020204020204" charset="-122"/>
                </a:rPr>
                <a:t>Algorithm</a:t>
              </a:r>
            </a:p>
          </p:txBody>
        </p:sp>
        <p:sp>
          <p:nvSpPr>
            <p:cNvPr id="353" name="Oval 121"/>
            <p:cNvSpPr/>
            <p:nvPr/>
          </p:nvSpPr>
          <p:spPr>
            <a:xfrm>
              <a:off x="6995" y="2346"/>
              <a:ext cx="822" cy="822"/>
            </a:xfrm>
            <a:prstGeom prst="ellipse">
              <a:avLst/>
            </a:prstGeom>
            <a:solidFill>
              <a:schemeClr val="accent1"/>
            </a:solidFill>
            <a:ln w="12700">
              <a:miter lim="400000"/>
            </a:ln>
          </p:spPr>
          <p:txBody>
            <a:bodyPr lIns="45719" rIns="45719" anchor="ctr"/>
            <a:lstStyle/>
            <a:p>
              <a:pPr algn="ctr">
                <a:defRPr sz="1600">
                  <a:solidFill>
                    <a:srgbClr val="FFFFFF"/>
                  </a:solidFill>
                  <a:latin typeface="Arial" panose="020B0604020202020204"/>
                  <a:ea typeface="Arial" panose="020B0604020202020204"/>
                  <a:cs typeface="Arial" panose="020B0604020202020204"/>
                  <a:sym typeface="Arial" panose="020B0604020202020204"/>
                </a:defRPr>
              </a:pPr>
              <a:endParaRPr sz="1800"/>
            </a:p>
          </p:txBody>
        </p:sp>
        <p:sp>
          <p:nvSpPr>
            <p:cNvPr id="360" name="Freeform 129"/>
            <p:cNvSpPr/>
            <p:nvPr/>
          </p:nvSpPr>
          <p:spPr>
            <a:xfrm>
              <a:off x="7121" y="2583"/>
              <a:ext cx="570" cy="292"/>
            </a:xfrm>
            <a:custGeom>
              <a:avLst/>
              <a:gdLst/>
              <a:ahLst/>
              <a:cxnLst>
                <a:cxn ang="0">
                  <a:pos x="wd2" y="hd2"/>
                </a:cxn>
                <a:cxn ang="5400000">
                  <a:pos x="wd2" y="hd2"/>
                </a:cxn>
                <a:cxn ang="10800000">
                  <a:pos x="wd2" y="hd2"/>
                </a:cxn>
                <a:cxn ang="16200000">
                  <a:pos x="wd2" y="hd2"/>
                </a:cxn>
              </a:cxnLst>
              <a:rect l="0" t="0" r="r" b="b"/>
              <a:pathLst>
                <a:path w="21600" h="21600" extrusionOk="0">
                  <a:moveTo>
                    <a:pt x="18800" y="9421"/>
                  </a:moveTo>
                  <a:cubicBezTo>
                    <a:pt x="18400" y="9421"/>
                    <a:pt x="18100" y="9651"/>
                    <a:pt x="17800" y="9881"/>
                  </a:cubicBezTo>
                  <a:cubicBezTo>
                    <a:pt x="17500" y="4366"/>
                    <a:pt x="15400" y="0"/>
                    <a:pt x="12900" y="0"/>
                  </a:cubicBezTo>
                  <a:cubicBezTo>
                    <a:pt x="12200" y="0"/>
                    <a:pt x="11600" y="230"/>
                    <a:pt x="11100" y="689"/>
                  </a:cubicBezTo>
                  <a:cubicBezTo>
                    <a:pt x="10900" y="919"/>
                    <a:pt x="10800" y="1149"/>
                    <a:pt x="10800" y="1379"/>
                  </a:cubicBezTo>
                  <a:cubicBezTo>
                    <a:pt x="10800" y="20911"/>
                    <a:pt x="10800" y="20911"/>
                    <a:pt x="10800" y="20911"/>
                  </a:cubicBezTo>
                  <a:cubicBezTo>
                    <a:pt x="10800" y="21370"/>
                    <a:pt x="11000" y="21600"/>
                    <a:pt x="11100" y="21600"/>
                  </a:cubicBezTo>
                  <a:cubicBezTo>
                    <a:pt x="11100" y="21600"/>
                    <a:pt x="18800" y="21600"/>
                    <a:pt x="18800" y="21600"/>
                  </a:cubicBezTo>
                  <a:cubicBezTo>
                    <a:pt x="20400" y="21600"/>
                    <a:pt x="21600" y="18843"/>
                    <a:pt x="21600" y="15626"/>
                  </a:cubicBezTo>
                  <a:cubicBezTo>
                    <a:pt x="21600" y="12179"/>
                    <a:pt x="20400" y="9421"/>
                    <a:pt x="18800" y="9421"/>
                  </a:cubicBezTo>
                  <a:close/>
                  <a:moveTo>
                    <a:pt x="8500" y="21600"/>
                  </a:moveTo>
                  <a:cubicBezTo>
                    <a:pt x="9100" y="21600"/>
                    <a:pt x="9100" y="21600"/>
                    <a:pt x="9100" y="21600"/>
                  </a:cubicBezTo>
                  <a:cubicBezTo>
                    <a:pt x="9500" y="10800"/>
                    <a:pt x="9500" y="10800"/>
                    <a:pt x="9500" y="10800"/>
                  </a:cubicBezTo>
                  <a:cubicBezTo>
                    <a:pt x="9100" y="0"/>
                    <a:pt x="9100" y="0"/>
                    <a:pt x="9100" y="0"/>
                  </a:cubicBezTo>
                  <a:cubicBezTo>
                    <a:pt x="8500" y="0"/>
                    <a:pt x="8500" y="0"/>
                    <a:pt x="8500" y="0"/>
                  </a:cubicBezTo>
                  <a:cubicBezTo>
                    <a:pt x="8100" y="10800"/>
                    <a:pt x="8100" y="10800"/>
                    <a:pt x="8100" y="10800"/>
                  </a:cubicBezTo>
                  <a:lnTo>
                    <a:pt x="8500" y="21600"/>
                  </a:lnTo>
                  <a:close/>
                  <a:moveTo>
                    <a:pt x="6400" y="21600"/>
                  </a:moveTo>
                  <a:cubicBezTo>
                    <a:pt x="5800" y="21600"/>
                    <a:pt x="5800" y="21600"/>
                    <a:pt x="5800" y="21600"/>
                  </a:cubicBezTo>
                  <a:cubicBezTo>
                    <a:pt x="5400" y="13787"/>
                    <a:pt x="5400" y="13787"/>
                    <a:pt x="5400" y="13787"/>
                  </a:cubicBezTo>
                  <a:cubicBezTo>
                    <a:pt x="5800" y="6204"/>
                    <a:pt x="5800" y="6204"/>
                    <a:pt x="5800" y="6204"/>
                  </a:cubicBezTo>
                  <a:cubicBezTo>
                    <a:pt x="6400" y="6204"/>
                    <a:pt x="6400" y="6204"/>
                    <a:pt x="6400" y="6204"/>
                  </a:cubicBezTo>
                  <a:cubicBezTo>
                    <a:pt x="6800" y="14017"/>
                    <a:pt x="6800" y="14017"/>
                    <a:pt x="6800" y="14017"/>
                  </a:cubicBezTo>
                  <a:lnTo>
                    <a:pt x="6400" y="21600"/>
                  </a:lnTo>
                  <a:close/>
                  <a:moveTo>
                    <a:pt x="3100" y="21600"/>
                  </a:moveTo>
                  <a:cubicBezTo>
                    <a:pt x="3700" y="21600"/>
                    <a:pt x="3700" y="21600"/>
                    <a:pt x="3700" y="21600"/>
                  </a:cubicBezTo>
                  <a:cubicBezTo>
                    <a:pt x="4100" y="15396"/>
                    <a:pt x="4100" y="15396"/>
                    <a:pt x="4100" y="15396"/>
                  </a:cubicBezTo>
                  <a:cubicBezTo>
                    <a:pt x="3700" y="9191"/>
                    <a:pt x="3700" y="9191"/>
                    <a:pt x="3700" y="9191"/>
                  </a:cubicBezTo>
                  <a:cubicBezTo>
                    <a:pt x="3100" y="9191"/>
                    <a:pt x="3100" y="9191"/>
                    <a:pt x="3100" y="9191"/>
                  </a:cubicBezTo>
                  <a:cubicBezTo>
                    <a:pt x="2700" y="15396"/>
                    <a:pt x="2700" y="15396"/>
                    <a:pt x="2700" y="15396"/>
                  </a:cubicBezTo>
                  <a:lnTo>
                    <a:pt x="3100" y="21600"/>
                  </a:lnTo>
                  <a:close/>
                  <a:moveTo>
                    <a:pt x="400" y="18613"/>
                  </a:moveTo>
                  <a:cubicBezTo>
                    <a:pt x="1000" y="18613"/>
                    <a:pt x="1000" y="18613"/>
                    <a:pt x="1000" y="18613"/>
                  </a:cubicBezTo>
                  <a:cubicBezTo>
                    <a:pt x="1400" y="15396"/>
                    <a:pt x="1400" y="15396"/>
                    <a:pt x="1400" y="15396"/>
                  </a:cubicBezTo>
                  <a:cubicBezTo>
                    <a:pt x="1000" y="12409"/>
                    <a:pt x="1000" y="12409"/>
                    <a:pt x="1000" y="12409"/>
                  </a:cubicBezTo>
                  <a:cubicBezTo>
                    <a:pt x="400" y="12409"/>
                    <a:pt x="400" y="12409"/>
                    <a:pt x="400" y="12409"/>
                  </a:cubicBezTo>
                  <a:cubicBezTo>
                    <a:pt x="0" y="15396"/>
                    <a:pt x="0" y="15396"/>
                    <a:pt x="0" y="15396"/>
                  </a:cubicBezTo>
                  <a:lnTo>
                    <a:pt x="400" y="18613"/>
                  </a:lnTo>
                  <a:close/>
                </a:path>
              </a:pathLst>
            </a:custGeom>
            <a:solidFill>
              <a:srgbClr val="FFFFFF"/>
            </a:solidFill>
            <a:ln w="12700">
              <a:miter lim="400000"/>
            </a:ln>
          </p:spPr>
          <p:txBody>
            <a:bodyPr lIns="45719" rIns="45719"/>
            <a:lstStyle/>
            <a:p>
              <a:pPr>
                <a:defRPr>
                  <a:latin typeface="Arial" panose="020B0604020202020204"/>
                  <a:ea typeface="Arial" panose="020B0604020202020204"/>
                  <a:cs typeface="Arial" panose="020B0604020202020204"/>
                  <a:sym typeface="Arial" panose="020B0604020202020204"/>
                </a:defRPr>
              </a:pPr>
              <a:endParaRPr/>
            </a:p>
          </p:txBody>
        </p:sp>
      </p:grpSp>
      <p:sp>
        <p:nvSpPr>
          <p:cNvPr id="387" name="文本占位符 17"/>
          <p:cNvSpPr txBox="1"/>
          <p:nvPr/>
        </p:nvSpPr>
        <p:spPr>
          <a:xfrm>
            <a:off x="276957" y="443402"/>
            <a:ext cx="3817475" cy="617220"/>
          </a:xfrm>
          <a:prstGeom prst="rect">
            <a:avLst/>
          </a:prstGeom>
          <a:ln w="12700">
            <a:miter lim="400000"/>
          </a:ln>
        </p:spPr>
        <p:txBody>
          <a:bodyPr wrap="square" lIns="45719" rIns="45719">
            <a:spAutoFit/>
          </a:bodyPr>
          <a:lstStyle>
            <a:lvl1pPr>
              <a:lnSpc>
                <a:spcPct val="90000"/>
              </a:lnSpc>
              <a:spcBef>
                <a:spcPts val="1000"/>
              </a:spcBef>
              <a:defRPr sz="2000"/>
            </a:lvl1pPr>
          </a:lstStyle>
          <a:p>
            <a:pPr lvl="0" algn="l">
              <a:defRPr>
                <a:latin typeface="Arial" panose="020B0604020202020204"/>
                <a:ea typeface="Arial" panose="020B0604020202020204"/>
                <a:cs typeface="Arial" panose="020B0604020202020204"/>
                <a:sym typeface="Arial" panose="020B0604020202020204"/>
              </a:defRPr>
            </a:pPr>
            <a:r>
              <a:rPr lang="en-US" sz="3800" b="1" spc="150">
                <a:latin typeface="Georgia Bold" panose="02040502050405090303" charset="0"/>
                <a:ea typeface="微软雅黑" panose="020B0503020204020204" charset="-122"/>
                <a:cs typeface="Georgia Bold" panose="02040502050405090303" charset="0"/>
                <a:sym typeface="微软雅黑" panose="020B0503020204020204" charset="-122"/>
              </a:rPr>
              <a:t>Conclusion</a:t>
            </a:r>
          </a:p>
        </p:txBody>
      </p:sp>
      <p:sp>
        <p:nvSpPr>
          <p:cNvPr id="3" name="Text Placeholder 33"/>
          <p:cNvSpPr txBox="1"/>
          <p:nvPr/>
        </p:nvSpPr>
        <p:spPr>
          <a:xfrm>
            <a:off x="337185" y="2140182"/>
            <a:ext cx="3604260" cy="1320165"/>
          </a:xfrm>
          <a:prstGeom prst="rect">
            <a:avLst/>
          </a:prstGeom>
          <a:ln w="12700">
            <a:miter lim="400000"/>
          </a:ln>
        </p:spPr>
        <p:txBody>
          <a:bodyPr lIns="0" tIns="0" rIns="0" bIns="0">
            <a:noAutofit/>
          </a:bodyPr>
          <a:lstStyle>
            <a:lvl1pPr defTabSz="685800">
              <a:lnSpc>
                <a:spcPct val="90000"/>
              </a:lnSpc>
              <a:defRPr sz="1300" b="1">
                <a:solidFill>
                  <a:srgbClr val="FFFFFF"/>
                </a:solidFill>
              </a:defRPr>
            </a:lvl1pPr>
          </a:lstStyle>
          <a:p>
            <a:pPr marL="342900" indent="-342900">
              <a:buClr>
                <a:srgbClr val="C00000"/>
              </a:buClr>
              <a:buFont typeface="Wingdings" panose="05000000000000000000" charset="0"/>
              <a:buChar char=""/>
              <a:defRPr>
                <a:latin typeface="Arial" panose="020B0604020202020204"/>
                <a:ea typeface="Arial" panose="020B0604020202020204"/>
                <a:cs typeface="Arial" panose="020B0604020202020204"/>
                <a:sym typeface="Arial" panose="020B0604020202020204"/>
              </a:defRPr>
            </a:pPr>
            <a:r>
              <a:rPr lang="en-US" sz="2200" b="0">
                <a:solidFill>
                  <a:schemeClr val="tx1"/>
                </a:solidFill>
                <a:latin typeface="Georgia Regular" panose="02040502050405090303" charset="0"/>
                <a:ea typeface="微软雅黑" panose="020B0503020204020204" charset="-122"/>
                <a:cs typeface="Georgia Regular" panose="02040502050405090303" charset="0"/>
                <a:sym typeface="微软雅黑" panose="020B0503020204020204" charset="-122"/>
              </a:rPr>
              <a:t>efficient </a:t>
            </a:r>
            <a:r>
              <a:rPr sz="2200" b="0">
                <a:solidFill>
                  <a:schemeClr val="tx1"/>
                </a:solidFill>
                <a:latin typeface="Georgia Regular" panose="02040502050405090303" charset="0"/>
                <a:ea typeface="微软雅黑" panose="020B0503020204020204" charset="-122"/>
                <a:cs typeface="Georgia Regular" panose="02040502050405090303" charset="0"/>
                <a:sym typeface="微软雅黑" panose="020B0503020204020204" charset="-122"/>
              </a:rPr>
              <a:t>for large problem instances</a:t>
            </a:r>
          </a:p>
          <a:p>
            <a:pPr marL="342900" indent="-342900">
              <a:buClr>
                <a:srgbClr val="C00000"/>
              </a:buClr>
              <a:buFont typeface="Wingdings" panose="05000000000000000000" charset="0"/>
              <a:buChar char=""/>
              <a:defRPr>
                <a:latin typeface="Arial" panose="020B0604020202020204"/>
                <a:ea typeface="Arial" panose="020B0604020202020204"/>
                <a:cs typeface="Arial" panose="020B0604020202020204"/>
                <a:sym typeface="Arial" panose="020B0604020202020204"/>
              </a:defRPr>
            </a:pPr>
            <a:r>
              <a:rPr sz="2200" b="0">
                <a:solidFill>
                  <a:schemeClr val="tx1"/>
                </a:solidFill>
                <a:latin typeface="Georgia Regular" panose="02040502050405090303" charset="0"/>
                <a:ea typeface="微软雅黑" panose="020B0503020204020204" charset="-122"/>
                <a:cs typeface="Georgia Regular" panose="02040502050405090303" charset="0"/>
                <a:sym typeface="微软雅黑" panose="020B0503020204020204" charset="-122"/>
              </a:rPr>
              <a:t>simple to implement and understand</a:t>
            </a:r>
          </a:p>
        </p:txBody>
      </p:sp>
      <p:grpSp>
        <p:nvGrpSpPr>
          <p:cNvPr id="5" name="组合 4"/>
          <p:cNvGrpSpPr/>
          <p:nvPr/>
        </p:nvGrpSpPr>
        <p:grpSpPr>
          <a:xfrm>
            <a:off x="7900270" y="1270390"/>
            <a:ext cx="4037671" cy="579177"/>
            <a:chOff x="12554" y="2256"/>
            <a:chExt cx="6359" cy="912"/>
          </a:xfrm>
        </p:grpSpPr>
        <p:sp>
          <p:nvSpPr>
            <p:cNvPr id="356" name="Text Placeholder 33"/>
            <p:cNvSpPr txBox="1"/>
            <p:nvPr/>
          </p:nvSpPr>
          <p:spPr>
            <a:xfrm>
              <a:off x="13658" y="2256"/>
              <a:ext cx="5255" cy="514"/>
            </a:xfrm>
            <a:prstGeom prst="rect">
              <a:avLst/>
            </a:prstGeom>
            <a:ln w="12700">
              <a:miter lim="400000"/>
            </a:ln>
          </p:spPr>
          <p:txBody>
            <a:bodyPr wrap="square" lIns="0" tIns="0" rIns="0" bIns="0">
              <a:noAutofit/>
            </a:bodyPr>
            <a:lstStyle>
              <a:lvl1pPr defTabSz="685800">
                <a:lnSpc>
                  <a:spcPct val="90000"/>
                </a:lnSpc>
                <a:spcBef>
                  <a:spcPts val="700"/>
                </a:spcBef>
                <a:defRPr sz="1600">
                  <a:solidFill>
                    <a:schemeClr val="accent2"/>
                  </a:solidFill>
                </a:defRPr>
              </a:lvl1pPr>
            </a:lstStyle>
            <a:p>
              <a:pPr lvl="0" algn="l">
                <a:defRPr>
                  <a:latin typeface="Arial" panose="020B0604020202020204"/>
                  <a:ea typeface="Arial" panose="020B0604020202020204"/>
                  <a:cs typeface="Arial" panose="020B0604020202020204"/>
                  <a:sym typeface="Arial" panose="020B0604020202020204"/>
                </a:defRPr>
              </a:pPr>
              <a:r>
                <a:rPr sz="2400" b="1" spc="150" dirty="0">
                  <a:solidFill>
                    <a:schemeClr val="tx1"/>
                  </a:solidFill>
                  <a:latin typeface="Georgia Bold" panose="02040502050405090303" charset="0"/>
                  <a:ea typeface="微软雅黑" panose="020B0503020204020204" charset="-122"/>
                  <a:cs typeface="Georgia Bold" panose="02040502050405090303" charset="0"/>
                  <a:sym typeface="微软雅黑" panose="020B0503020204020204" charset="-122"/>
                </a:rPr>
                <a:t>Deep Neural Network</a:t>
              </a:r>
            </a:p>
          </p:txBody>
        </p:sp>
        <p:sp>
          <p:nvSpPr>
            <p:cNvPr id="357" name="Oval 128"/>
            <p:cNvSpPr/>
            <p:nvPr/>
          </p:nvSpPr>
          <p:spPr>
            <a:xfrm>
              <a:off x="12554" y="2346"/>
              <a:ext cx="822" cy="822"/>
            </a:xfrm>
            <a:prstGeom prst="ellipse">
              <a:avLst/>
            </a:prstGeom>
            <a:solidFill>
              <a:schemeClr val="accent1"/>
            </a:solidFill>
            <a:ln w="12700">
              <a:miter lim="400000"/>
            </a:ln>
          </p:spPr>
          <p:txBody>
            <a:bodyPr lIns="45719" rIns="45719" anchor="ctr"/>
            <a:lstStyle/>
            <a:p>
              <a:pPr algn="ctr">
                <a:defRPr sz="1600">
                  <a:solidFill>
                    <a:srgbClr val="FFFFFF"/>
                  </a:solidFill>
                  <a:latin typeface="Arial" panose="020B0604020202020204"/>
                  <a:ea typeface="Arial" panose="020B0604020202020204"/>
                  <a:cs typeface="Arial" panose="020B0604020202020204"/>
                  <a:sym typeface="Arial" panose="020B0604020202020204"/>
                </a:defRPr>
              </a:pPr>
              <a:endParaRPr sz="1800"/>
            </a:p>
          </p:txBody>
        </p:sp>
        <p:sp>
          <p:nvSpPr>
            <p:cNvPr id="361" name="Freeform 129"/>
            <p:cNvSpPr/>
            <p:nvPr/>
          </p:nvSpPr>
          <p:spPr>
            <a:xfrm>
              <a:off x="12681" y="2583"/>
              <a:ext cx="570" cy="292"/>
            </a:xfrm>
            <a:custGeom>
              <a:avLst/>
              <a:gdLst/>
              <a:ahLst/>
              <a:cxnLst>
                <a:cxn ang="0">
                  <a:pos x="wd2" y="hd2"/>
                </a:cxn>
                <a:cxn ang="5400000">
                  <a:pos x="wd2" y="hd2"/>
                </a:cxn>
                <a:cxn ang="10800000">
                  <a:pos x="wd2" y="hd2"/>
                </a:cxn>
                <a:cxn ang="16200000">
                  <a:pos x="wd2" y="hd2"/>
                </a:cxn>
              </a:cxnLst>
              <a:rect l="0" t="0" r="r" b="b"/>
              <a:pathLst>
                <a:path w="21600" h="21600" extrusionOk="0">
                  <a:moveTo>
                    <a:pt x="18800" y="9421"/>
                  </a:moveTo>
                  <a:cubicBezTo>
                    <a:pt x="18400" y="9421"/>
                    <a:pt x="18100" y="9651"/>
                    <a:pt x="17800" y="9881"/>
                  </a:cubicBezTo>
                  <a:cubicBezTo>
                    <a:pt x="17500" y="4366"/>
                    <a:pt x="15400" y="0"/>
                    <a:pt x="12900" y="0"/>
                  </a:cubicBezTo>
                  <a:cubicBezTo>
                    <a:pt x="12200" y="0"/>
                    <a:pt x="11600" y="230"/>
                    <a:pt x="11100" y="689"/>
                  </a:cubicBezTo>
                  <a:cubicBezTo>
                    <a:pt x="10900" y="919"/>
                    <a:pt x="10800" y="1149"/>
                    <a:pt x="10800" y="1379"/>
                  </a:cubicBezTo>
                  <a:cubicBezTo>
                    <a:pt x="10800" y="20911"/>
                    <a:pt x="10800" y="20911"/>
                    <a:pt x="10800" y="20911"/>
                  </a:cubicBezTo>
                  <a:cubicBezTo>
                    <a:pt x="10800" y="21370"/>
                    <a:pt x="11000" y="21600"/>
                    <a:pt x="11100" y="21600"/>
                  </a:cubicBezTo>
                  <a:cubicBezTo>
                    <a:pt x="11100" y="21600"/>
                    <a:pt x="18800" y="21600"/>
                    <a:pt x="18800" y="21600"/>
                  </a:cubicBezTo>
                  <a:cubicBezTo>
                    <a:pt x="20400" y="21600"/>
                    <a:pt x="21600" y="18843"/>
                    <a:pt x="21600" y="15626"/>
                  </a:cubicBezTo>
                  <a:cubicBezTo>
                    <a:pt x="21600" y="12179"/>
                    <a:pt x="20400" y="9421"/>
                    <a:pt x="18800" y="9421"/>
                  </a:cubicBezTo>
                  <a:close/>
                  <a:moveTo>
                    <a:pt x="8500" y="21600"/>
                  </a:moveTo>
                  <a:cubicBezTo>
                    <a:pt x="9100" y="21600"/>
                    <a:pt x="9100" y="21600"/>
                    <a:pt x="9100" y="21600"/>
                  </a:cubicBezTo>
                  <a:cubicBezTo>
                    <a:pt x="9500" y="10800"/>
                    <a:pt x="9500" y="10800"/>
                    <a:pt x="9500" y="10800"/>
                  </a:cubicBezTo>
                  <a:cubicBezTo>
                    <a:pt x="9100" y="0"/>
                    <a:pt x="9100" y="0"/>
                    <a:pt x="9100" y="0"/>
                  </a:cubicBezTo>
                  <a:cubicBezTo>
                    <a:pt x="8500" y="0"/>
                    <a:pt x="8500" y="0"/>
                    <a:pt x="8500" y="0"/>
                  </a:cubicBezTo>
                  <a:cubicBezTo>
                    <a:pt x="8100" y="10800"/>
                    <a:pt x="8100" y="10800"/>
                    <a:pt x="8100" y="10800"/>
                  </a:cubicBezTo>
                  <a:lnTo>
                    <a:pt x="8500" y="21600"/>
                  </a:lnTo>
                  <a:close/>
                  <a:moveTo>
                    <a:pt x="6400" y="21600"/>
                  </a:moveTo>
                  <a:cubicBezTo>
                    <a:pt x="5800" y="21600"/>
                    <a:pt x="5800" y="21600"/>
                    <a:pt x="5800" y="21600"/>
                  </a:cubicBezTo>
                  <a:cubicBezTo>
                    <a:pt x="5400" y="13787"/>
                    <a:pt x="5400" y="13787"/>
                    <a:pt x="5400" y="13787"/>
                  </a:cubicBezTo>
                  <a:cubicBezTo>
                    <a:pt x="5800" y="6204"/>
                    <a:pt x="5800" y="6204"/>
                    <a:pt x="5800" y="6204"/>
                  </a:cubicBezTo>
                  <a:cubicBezTo>
                    <a:pt x="6400" y="6204"/>
                    <a:pt x="6400" y="6204"/>
                    <a:pt x="6400" y="6204"/>
                  </a:cubicBezTo>
                  <a:cubicBezTo>
                    <a:pt x="6800" y="14017"/>
                    <a:pt x="6800" y="14017"/>
                    <a:pt x="6800" y="14017"/>
                  </a:cubicBezTo>
                  <a:lnTo>
                    <a:pt x="6400" y="21600"/>
                  </a:lnTo>
                  <a:close/>
                  <a:moveTo>
                    <a:pt x="3100" y="21600"/>
                  </a:moveTo>
                  <a:cubicBezTo>
                    <a:pt x="3700" y="21600"/>
                    <a:pt x="3700" y="21600"/>
                    <a:pt x="3700" y="21600"/>
                  </a:cubicBezTo>
                  <a:cubicBezTo>
                    <a:pt x="4100" y="15396"/>
                    <a:pt x="4100" y="15396"/>
                    <a:pt x="4100" y="15396"/>
                  </a:cubicBezTo>
                  <a:cubicBezTo>
                    <a:pt x="3700" y="9191"/>
                    <a:pt x="3700" y="9191"/>
                    <a:pt x="3700" y="9191"/>
                  </a:cubicBezTo>
                  <a:cubicBezTo>
                    <a:pt x="3100" y="9191"/>
                    <a:pt x="3100" y="9191"/>
                    <a:pt x="3100" y="9191"/>
                  </a:cubicBezTo>
                  <a:cubicBezTo>
                    <a:pt x="2700" y="15396"/>
                    <a:pt x="2700" y="15396"/>
                    <a:pt x="2700" y="15396"/>
                  </a:cubicBezTo>
                  <a:lnTo>
                    <a:pt x="3100" y="21600"/>
                  </a:lnTo>
                  <a:close/>
                  <a:moveTo>
                    <a:pt x="400" y="18613"/>
                  </a:moveTo>
                  <a:cubicBezTo>
                    <a:pt x="1000" y="18613"/>
                    <a:pt x="1000" y="18613"/>
                    <a:pt x="1000" y="18613"/>
                  </a:cubicBezTo>
                  <a:cubicBezTo>
                    <a:pt x="1400" y="15396"/>
                    <a:pt x="1400" y="15396"/>
                    <a:pt x="1400" y="15396"/>
                  </a:cubicBezTo>
                  <a:cubicBezTo>
                    <a:pt x="1000" y="12409"/>
                    <a:pt x="1000" y="12409"/>
                    <a:pt x="1000" y="12409"/>
                  </a:cubicBezTo>
                  <a:cubicBezTo>
                    <a:pt x="400" y="12409"/>
                    <a:pt x="400" y="12409"/>
                    <a:pt x="400" y="12409"/>
                  </a:cubicBezTo>
                  <a:cubicBezTo>
                    <a:pt x="0" y="15396"/>
                    <a:pt x="0" y="15396"/>
                    <a:pt x="0" y="15396"/>
                  </a:cubicBezTo>
                  <a:lnTo>
                    <a:pt x="400" y="18613"/>
                  </a:lnTo>
                  <a:close/>
                </a:path>
              </a:pathLst>
            </a:custGeom>
            <a:solidFill>
              <a:srgbClr val="FFFFFF"/>
            </a:solidFill>
            <a:ln w="12700">
              <a:miter lim="400000"/>
            </a:ln>
          </p:spPr>
          <p:txBody>
            <a:bodyPr lIns="45719" rIns="45719"/>
            <a:lstStyle/>
            <a:p>
              <a:pPr>
                <a:defRPr>
                  <a:latin typeface="Arial" panose="020B0604020202020204"/>
                  <a:ea typeface="Arial" panose="020B0604020202020204"/>
                  <a:cs typeface="Arial" panose="020B0604020202020204"/>
                  <a:sym typeface="Arial" panose="020B0604020202020204"/>
                </a:defRPr>
              </a:pPr>
              <a:endParaRPr/>
            </a:p>
          </p:txBody>
        </p:sp>
      </p:grpSp>
      <p:sp>
        <p:nvSpPr>
          <p:cNvPr id="6" name="Text Placeholder 33"/>
          <p:cNvSpPr txBox="1"/>
          <p:nvPr/>
        </p:nvSpPr>
        <p:spPr>
          <a:xfrm>
            <a:off x="337185" y="3757527"/>
            <a:ext cx="4135120" cy="1336675"/>
          </a:xfrm>
          <a:prstGeom prst="rect">
            <a:avLst/>
          </a:prstGeom>
          <a:ln w="12700">
            <a:miter lim="400000"/>
          </a:ln>
        </p:spPr>
        <p:txBody>
          <a:bodyPr lIns="0" tIns="0" rIns="0" bIns="0">
            <a:noAutofit/>
          </a:bodyPr>
          <a:lstStyle>
            <a:lvl1pPr defTabSz="685800">
              <a:lnSpc>
                <a:spcPct val="90000"/>
              </a:lnSpc>
              <a:defRPr sz="1300" b="1">
                <a:solidFill>
                  <a:srgbClr val="FFFFFF"/>
                </a:solidFill>
              </a:defRPr>
            </a:lvl1pPr>
          </a:lstStyle>
          <a:p>
            <a:pPr marL="342900" indent="-342900">
              <a:buClr>
                <a:srgbClr val="535353"/>
              </a:buClr>
              <a:buSzPct val="80000"/>
              <a:buFont typeface="Wingdings" panose="05000000000000000000" charset="0"/>
              <a:buChar char=""/>
              <a:defRPr>
                <a:latin typeface="Arial" panose="020B0604020202020204"/>
                <a:ea typeface="Arial" panose="020B0604020202020204"/>
                <a:cs typeface="Arial" panose="020B0604020202020204"/>
                <a:sym typeface="Arial" panose="020B0604020202020204"/>
              </a:defRPr>
            </a:pPr>
            <a:r>
              <a:rPr sz="2200" b="0">
                <a:solidFill>
                  <a:schemeClr val="tx1"/>
                </a:solidFill>
                <a:latin typeface="Georgia Regular" panose="02040502050405090303" charset="0"/>
                <a:ea typeface="微软雅黑" panose="020B0503020204020204" charset="-122"/>
                <a:cs typeface="Georgia Regular" panose="02040502050405090303" charset="0"/>
                <a:sym typeface="微软雅黑" panose="020B0503020204020204" charset="-122"/>
              </a:rPr>
              <a:t>do not guarantee an optimal solution </a:t>
            </a:r>
          </a:p>
          <a:p>
            <a:pPr marL="342900" indent="-342900">
              <a:buClr>
                <a:srgbClr val="535353"/>
              </a:buClr>
              <a:buSzPct val="80000"/>
              <a:buFont typeface="Wingdings" panose="05000000000000000000" charset="0"/>
              <a:buChar char=""/>
              <a:defRPr>
                <a:latin typeface="Arial" panose="020B0604020202020204"/>
                <a:ea typeface="Arial" panose="020B0604020202020204"/>
                <a:cs typeface="Arial" panose="020B0604020202020204"/>
                <a:sym typeface="Arial" panose="020B0604020202020204"/>
              </a:defRPr>
            </a:pPr>
            <a:r>
              <a:rPr sz="2200" b="0">
                <a:solidFill>
                  <a:schemeClr val="tx1"/>
                </a:solidFill>
                <a:latin typeface="Georgia Regular" panose="02040502050405090303" charset="0"/>
                <a:ea typeface="微软雅黑" panose="020B0503020204020204" charset="-122"/>
                <a:cs typeface="Georgia Regular" panose="02040502050405090303" charset="0"/>
                <a:sym typeface="微软雅黑" panose="020B0503020204020204" charset="-122"/>
              </a:rPr>
              <a:t>performance and effectiveness can be inconsistent</a:t>
            </a:r>
          </a:p>
        </p:txBody>
      </p:sp>
      <p:grpSp>
        <p:nvGrpSpPr>
          <p:cNvPr id="8" name="组合 7"/>
          <p:cNvGrpSpPr/>
          <p:nvPr/>
        </p:nvGrpSpPr>
        <p:grpSpPr>
          <a:xfrm>
            <a:off x="653415" y="4936722"/>
            <a:ext cx="2971800" cy="1363345"/>
            <a:chOff x="1597" y="7668"/>
            <a:chExt cx="4680" cy="2147"/>
          </a:xfrm>
        </p:grpSpPr>
        <p:sp>
          <p:nvSpPr>
            <p:cNvPr id="838" name="Text Placeholder 33"/>
            <p:cNvSpPr txBox="1"/>
            <p:nvPr/>
          </p:nvSpPr>
          <p:spPr>
            <a:xfrm>
              <a:off x="1597" y="8689"/>
              <a:ext cx="4680" cy="1126"/>
            </a:xfrm>
            <a:prstGeom prst="rect">
              <a:avLst/>
            </a:prstGeom>
            <a:ln w="12700">
              <a:miter lim="400000"/>
            </a:ln>
          </p:spPr>
          <p:txBody>
            <a:bodyPr wrap="square" lIns="0" tIns="0" rIns="0" bIns="0">
              <a:noAutofit/>
            </a:bodyPr>
            <a:lstStyle>
              <a:lvl1pPr defTabSz="685800">
                <a:lnSpc>
                  <a:spcPct val="90000"/>
                </a:lnSpc>
                <a:spcBef>
                  <a:spcPts val="700"/>
                </a:spcBef>
                <a:defRPr sz="1300" b="1">
                  <a:solidFill>
                    <a:schemeClr val="accent2"/>
                  </a:solidFill>
                  <a:latin typeface="Arial" panose="020B0604020202020204"/>
                  <a:ea typeface="Arial" panose="020B0604020202020204"/>
                  <a:cs typeface="Arial" panose="020B0604020202020204"/>
                  <a:sym typeface="Arial" panose="020B0604020202020204"/>
                </a:defRPr>
              </a:lvl1pPr>
            </a:lstStyle>
            <a:p>
              <a:pPr algn="ctr"/>
              <a:r>
                <a:rPr sz="2200" b="0">
                  <a:latin typeface="Georgia" panose="02040502050405020303" pitchFamily="18" charset="0"/>
                  <a:cs typeface="Georgia" panose="02040502050405020303" pitchFamily="18" charset="0"/>
                </a:rPr>
                <a:t>suitable for </a:t>
              </a:r>
              <a:r>
                <a:rPr sz="2200" spc="150">
                  <a:solidFill>
                    <a:schemeClr val="accent2"/>
                  </a:solidFill>
                  <a:uFillTx/>
                  <a:latin typeface="Georgia Bold" panose="02040502050405090303" charset="0"/>
                  <a:ea typeface="Arial Bold" panose="020B0604020202090204" charset="0"/>
                  <a:cs typeface="Georgia Bold" panose="02040502050405090303" charset="0"/>
                </a:rPr>
                <a:t>large </a:t>
              </a:r>
              <a:r>
                <a:rPr sz="2200" b="0">
                  <a:latin typeface="Georgia" panose="02040502050405020303" pitchFamily="18" charset="0"/>
                  <a:cs typeface="Georgia" panose="02040502050405020303" pitchFamily="18" charset="0"/>
                </a:rPr>
                <a:t>or </a:t>
              </a:r>
              <a:r>
                <a:rPr sz="2200" spc="150">
                  <a:latin typeface="Georgia Bold" panose="02040502050405090303" charset="0"/>
                  <a:ea typeface="Arial Bold" panose="020B0604020202090204" charset="0"/>
                  <a:cs typeface="Georgia Bold" panose="02040502050405090303" charset="0"/>
                </a:rPr>
                <a:t>real-time</a:t>
              </a:r>
              <a:r>
                <a:rPr sz="2200" b="0">
                  <a:latin typeface="Georgia" panose="02040502050405020303" pitchFamily="18" charset="0"/>
                  <a:cs typeface="Georgia" panose="02040502050405020303" pitchFamily="18" charset="0"/>
                </a:rPr>
                <a:t> applications</a:t>
              </a:r>
            </a:p>
          </p:txBody>
        </p:sp>
        <p:sp>
          <p:nvSpPr>
            <p:cNvPr id="7" name="文本框 6"/>
            <p:cNvSpPr txBox="1"/>
            <p:nvPr/>
          </p:nvSpPr>
          <p:spPr>
            <a:xfrm>
              <a:off x="3590" y="7668"/>
              <a:ext cx="656" cy="1037"/>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45719" tIns="45719" rIns="45719" bIns="45719" numCol="1" spcCol="38100" rtlCol="0" anchor="t" forceAA="0">
              <a:noAutofit/>
            </a:bodyPr>
            <a:lstStyle/>
            <a:p>
              <a:pPr marL="0" marR="0" indent="0" algn="l" defTabSz="914400" rtl="0" fontAlgn="auto" latinLnBrk="0" hangingPunct="0">
                <a:lnSpc>
                  <a:spcPct val="100000"/>
                </a:lnSpc>
                <a:spcBef>
                  <a:spcPts val="0"/>
                </a:spcBef>
                <a:spcAft>
                  <a:spcPts val="0"/>
                </a:spcAft>
                <a:buClrTx/>
                <a:buSzTx/>
                <a:buFontTx/>
                <a:buNone/>
              </a:pPr>
              <a:r>
                <a:rPr lang="zh-CN" altLang="en-US" sz="4400" b="1">
                  <a:ln w="22225">
                    <a:solidFill>
                      <a:schemeClr val="accent2"/>
                    </a:solidFill>
                    <a:prstDash val="solid"/>
                  </a:ln>
                  <a:solidFill>
                    <a:schemeClr val="accent2">
                      <a:lumMod val="40000"/>
                      <a:lumOff val="60000"/>
                      <a:lumMod val="40000"/>
                      <a:lumOff val="60000"/>
                    </a:schemeClr>
                  </a:solidFill>
                  <a:sym typeface="+mn-ea"/>
                </a:rPr>
                <a:t>⬇</a:t>
              </a:r>
              <a:endParaRPr kumimoji="0" lang="zh-CN" altLang="en-US" sz="4400" b="1" i="0" u="none" strike="noStrike" cap="none" spc="0" normalizeH="0" baseline="0">
                <a:ln w="22225">
                  <a:solidFill>
                    <a:schemeClr val="accent2"/>
                  </a:solidFill>
                  <a:prstDash val="solid"/>
                </a:ln>
                <a:solidFill>
                  <a:schemeClr val="accent2">
                    <a:lumMod val="40000"/>
                    <a:lumOff val="60000"/>
                    <a:lumMod val="40000"/>
                    <a:lumOff val="60000"/>
                  </a:schemeClr>
                </a:solidFill>
                <a:effectLst/>
                <a:uFillTx/>
                <a:latin typeface="微软雅黑" panose="020B0503020204020204" charset="-122"/>
                <a:ea typeface="微软雅黑" panose="020B0503020204020204" charset="-122"/>
                <a:cs typeface="微软雅黑" panose="020B0503020204020204" charset="-122"/>
                <a:sym typeface="+mn-ea"/>
              </a:endParaRPr>
            </a:p>
          </p:txBody>
        </p:sp>
      </p:grpSp>
      <p:grpSp>
        <p:nvGrpSpPr>
          <p:cNvPr id="9" name="组合 8"/>
          <p:cNvGrpSpPr/>
          <p:nvPr/>
        </p:nvGrpSpPr>
        <p:grpSpPr>
          <a:xfrm>
            <a:off x="4316730" y="4706217"/>
            <a:ext cx="3571875" cy="1581785"/>
            <a:chOff x="1403" y="7668"/>
            <a:chExt cx="5625" cy="2491"/>
          </a:xfrm>
        </p:grpSpPr>
        <p:sp>
          <p:nvSpPr>
            <p:cNvPr id="10" name="Text Placeholder 33"/>
            <p:cNvSpPr txBox="1"/>
            <p:nvPr/>
          </p:nvSpPr>
          <p:spPr>
            <a:xfrm>
              <a:off x="1403" y="8689"/>
              <a:ext cx="5625" cy="1470"/>
            </a:xfrm>
            <a:prstGeom prst="rect">
              <a:avLst/>
            </a:prstGeom>
            <a:ln w="12700">
              <a:miter lim="400000"/>
            </a:ln>
          </p:spPr>
          <p:txBody>
            <a:bodyPr wrap="square" lIns="0" tIns="0" rIns="0" bIns="0">
              <a:noAutofit/>
            </a:bodyPr>
            <a:lstStyle>
              <a:lvl1pPr defTabSz="685800">
                <a:lnSpc>
                  <a:spcPct val="90000"/>
                </a:lnSpc>
                <a:spcBef>
                  <a:spcPts val="700"/>
                </a:spcBef>
                <a:defRPr sz="1300" b="1">
                  <a:solidFill>
                    <a:schemeClr val="accent2"/>
                  </a:solidFill>
                  <a:latin typeface="Arial" panose="020B0604020202020204"/>
                  <a:ea typeface="Arial" panose="020B0604020202020204"/>
                  <a:cs typeface="Arial" panose="020B0604020202020204"/>
                  <a:sym typeface="Arial" panose="020B0604020202020204"/>
                </a:defRPr>
              </a:lvl1pPr>
            </a:lstStyle>
            <a:p>
              <a:pPr algn="ctr"/>
              <a:r>
                <a:rPr sz="2200" b="0">
                  <a:latin typeface="Georgia" panose="02040502050405020303" pitchFamily="18" charset="0"/>
                  <a:cs typeface="Georgia" panose="02040502050405020303" pitchFamily="18" charset="0"/>
                </a:rPr>
                <a:t>invaluable for </a:t>
              </a:r>
              <a:r>
                <a:rPr sz="2200" spc="150">
                  <a:latin typeface="Georgia Bold" panose="02040502050405090303" charset="0"/>
                  <a:ea typeface="Arial Bold" panose="020B0604020202090204" charset="0"/>
                  <a:cs typeface="Georgia Bold" panose="02040502050405090303" charset="0"/>
                </a:rPr>
                <a:t>smaller</a:t>
              </a:r>
              <a:r>
                <a:rPr sz="2200" b="0">
                  <a:latin typeface="Georgia" panose="02040502050405020303" pitchFamily="18" charset="0"/>
                  <a:cs typeface="Georgia" panose="02040502050405020303" pitchFamily="18" charset="0"/>
                </a:rPr>
                <a:t> instances where an </a:t>
              </a:r>
              <a:r>
                <a:rPr sz="2200" spc="150">
                  <a:latin typeface="Georgia Bold" panose="02040502050405090303" charset="0"/>
                  <a:ea typeface="Arial Bold" panose="020B0604020202090204" charset="0"/>
                  <a:cs typeface="Georgia Bold" panose="02040502050405090303" charset="0"/>
                </a:rPr>
                <a:t>optimal solution</a:t>
              </a:r>
              <a:r>
                <a:rPr sz="2200" b="0">
                  <a:latin typeface="Georgia" panose="02040502050405020303" pitchFamily="18" charset="0"/>
                  <a:cs typeface="Georgia" panose="02040502050405020303" pitchFamily="18" charset="0"/>
                </a:rPr>
                <a:t> is paramount</a:t>
              </a:r>
            </a:p>
          </p:txBody>
        </p:sp>
        <p:sp>
          <p:nvSpPr>
            <p:cNvPr id="11" name="文本框 10"/>
            <p:cNvSpPr txBox="1"/>
            <p:nvPr/>
          </p:nvSpPr>
          <p:spPr>
            <a:xfrm>
              <a:off x="3978" y="7668"/>
              <a:ext cx="656" cy="1037"/>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45719" tIns="45719" rIns="45719" bIns="45719" numCol="1" spcCol="38100" rtlCol="0" anchor="t" forceAA="0">
              <a:noAutofit/>
            </a:bodyPr>
            <a:lstStyle/>
            <a:p>
              <a:pPr marL="0" marR="0" indent="0" algn="l" defTabSz="914400" rtl="0" fontAlgn="auto" latinLnBrk="0" hangingPunct="0">
                <a:lnSpc>
                  <a:spcPct val="100000"/>
                </a:lnSpc>
                <a:spcBef>
                  <a:spcPts val="0"/>
                </a:spcBef>
                <a:spcAft>
                  <a:spcPts val="0"/>
                </a:spcAft>
                <a:buClrTx/>
                <a:buSzTx/>
                <a:buFontTx/>
                <a:buNone/>
              </a:pPr>
              <a:r>
                <a:rPr lang="zh-CN" altLang="en-US" sz="4400" b="1">
                  <a:ln w="22225">
                    <a:solidFill>
                      <a:schemeClr val="accent2"/>
                    </a:solidFill>
                    <a:prstDash val="solid"/>
                  </a:ln>
                  <a:solidFill>
                    <a:schemeClr val="accent2">
                      <a:lumMod val="40000"/>
                      <a:lumOff val="60000"/>
                      <a:lumMod val="40000"/>
                      <a:lumOff val="60000"/>
                    </a:schemeClr>
                  </a:solidFill>
                  <a:sym typeface="+mn-ea"/>
                </a:rPr>
                <a:t>⬇</a:t>
              </a:r>
              <a:endParaRPr kumimoji="0" lang="zh-CN" altLang="en-US" sz="4400" b="1" i="0" u="none" strike="noStrike" cap="none" spc="0" normalizeH="0" baseline="0">
                <a:ln w="22225">
                  <a:solidFill>
                    <a:schemeClr val="accent2"/>
                  </a:solidFill>
                  <a:prstDash val="solid"/>
                </a:ln>
                <a:solidFill>
                  <a:schemeClr val="accent2">
                    <a:lumMod val="40000"/>
                    <a:lumOff val="60000"/>
                    <a:lumMod val="40000"/>
                    <a:lumOff val="60000"/>
                  </a:schemeClr>
                </a:solidFill>
                <a:effectLst/>
                <a:uFillTx/>
                <a:latin typeface="微软雅黑" panose="020B0503020204020204" charset="-122"/>
                <a:ea typeface="微软雅黑" panose="020B0503020204020204" charset="-122"/>
                <a:cs typeface="微软雅黑" panose="020B0503020204020204" charset="-122"/>
                <a:sym typeface="+mn-ea"/>
              </a:endParaRPr>
            </a:p>
          </p:txBody>
        </p:sp>
      </p:grpSp>
      <p:grpSp>
        <p:nvGrpSpPr>
          <p:cNvPr id="12" name="组合 11"/>
          <p:cNvGrpSpPr/>
          <p:nvPr/>
        </p:nvGrpSpPr>
        <p:grpSpPr>
          <a:xfrm>
            <a:off x="8265795" y="4706217"/>
            <a:ext cx="3382010" cy="1581785"/>
            <a:chOff x="1597" y="7668"/>
            <a:chExt cx="5326" cy="2491"/>
          </a:xfrm>
        </p:grpSpPr>
        <p:sp>
          <p:nvSpPr>
            <p:cNvPr id="13" name="Text Placeholder 33"/>
            <p:cNvSpPr txBox="1"/>
            <p:nvPr/>
          </p:nvSpPr>
          <p:spPr>
            <a:xfrm>
              <a:off x="1597" y="8689"/>
              <a:ext cx="5326" cy="1470"/>
            </a:xfrm>
            <a:prstGeom prst="rect">
              <a:avLst/>
            </a:prstGeom>
            <a:ln w="12700">
              <a:miter lim="400000"/>
            </a:ln>
          </p:spPr>
          <p:txBody>
            <a:bodyPr wrap="square" lIns="0" tIns="0" rIns="0" bIns="0">
              <a:noAutofit/>
            </a:bodyPr>
            <a:lstStyle>
              <a:lvl1pPr defTabSz="685800">
                <a:lnSpc>
                  <a:spcPct val="90000"/>
                </a:lnSpc>
                <a:spcBef>
                  <a:spcPts val="700"/>
                </a:spcBef>
                <a:defRPr sz="1300" b="1">
                  <a:solidFill>
                    <a:schemeClr val="accent2"/>
                  </a:solidFill>
                  <a:latin typeface="Arial" panose="020B0604020202020204"/>
                  <a:ea typeface="Arial" panose="020B0604020202020204"/>
                  <a:cs typeface="Arial" panose="020B0604020202020204"/>
                  <a:sym typeface="Arial" panose="020B0604020202020204"/>
                </a:defRPr>
              </a:lvl1pPr>
            </a:lstStyle>
            <a:p>
              <a:pPr algn="ctr"/>
              <a:r>
                <a:rPr sz="2200" b="0">
                  <a:latin typeface="Georgia" panose="02040502050405020303" pitchFamily="18" charset="0"/>
                  <a:cs typeface="Georgia" panose="02040502050405020303" pitchFamily="18" charset="0"/>
                </a:rPr>
                <a:t>a </a:t>
              </a:r>
              <a:r>
                <a:rPr sz="2200" spc="150">
                  <a:latin typeface="Georgia Bold" panose="02040502050405090303" charset="0"/>
                  <a:ea typeface="Arial Bold" panose="020B0604020202090204" charset="0"/>
                  <a:cs typeface="Georgia Bold" panose="02040502050405090303" charset="0"/>
                </a:rPr>
                <a:t>cutting-edge</a:t>
              </a:r>
              <a:r>
                <a:rPr sz="2200" b="0">
                  <a:latin typeface="Georgia" panose="02040502050405020303" pitchFamily="18" charset="0"/>
                  <a:cs typeface="Georgia" panose="02040502050405020303" pitchFamily="18" charset="0"/>
                </a:rPr>
                <a:t> approach with the potential to revolutionize</a:t>
              </a:r>
              <a:r>
                <a:rPr lang="en-US" sz="2200" b="0">
                  <a:latin typeface="Georgia" panose="02040502050405020303" pitchFamily="18" charset="0"/>
                  <a:cs typeface="Georgia" panose="02040502050405020303" pitchFamily="18" charset="0"/>
                </a:rPr>
                <a:t> solutions</a:t>
              </a:r>
            </a:p>
          </p:txBody>
        </p:sp>
        <p:sp>
          <p:nvSpPr>
            <p:cNvPr id="14" name="文本框 13"/>
            <p:cNvSpPr txBox="1"/>
            <p:nvPr/>
          </p:nvSpPr>
          <p:spPr>
            <a:xfrm>
              <a:off x="3978" y="7668"/>
              <a:ext cx="656" cy="1037"/>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45719" tIns="45719" rIns="45719" bIns="45719" numCol="1" spcCol="38100" rtlCol="0" anchor="t" forceAA="0">
              <a:noAutofit/>
            </a:bodyPr>
            <a:lstStyle/>
            <a:p>
              <a:pPr marL="0" marR="0" indent="0" algn="l" defTabSz="914400" rtl="0" fontAlgn="auto" latinLnBrk="0" hangingPunct="0">
                <a:lnSpc>
                  <a:spcPct val="100000"/>
                </a:lnSpc>
                <a:spcBef>
                  <a:spcPts val="0"/>
                </a:spcBef>
                <a:spcAft>
                  <a:spcPts val="0"/>
                </a:spcAft>
                <a:buClrTx/>
                <a:buSzTx/>
                <a:buFontTx/>
                <a:buNone/>
              </a:pPr>
              <a:r>
                <a:rPr lang="zh-CN" altLang="en-US" sz="4400" b="1">
                  <a:ln w="22225">
                    <a:solidFill>
                      <a:schemeClr val="accent2"/>
                    </a:solidFill>
                    <a:prstDash val="solid"/>
                  </a:ln>
                  <a:solidFill>
                    <a:schemeClr val="accent2">
                      <a:lumMod val="40000"/>
                      <a:lumOff val="60000"/>
                      <a:lumMod val="40000"/>
                      <a:lumOff val="60000"/>
                    </a:schemeClr>
                  </a:solidFill>
                  <a:sym typeface="+mn-ea"/>
                </a:rPr>
                <a:t>⬇</a:t>
              </a:r>
              <a:endParaRPr kumimoji="0" lang="zh-CN" altLang="en-US" sz="4400" b="1" i="0" u="none" strike="noStrike" cap="none" spc="0" normalizeH="0" baseline="0">
                <a:ln w="22225">
                  <a:solidFill>
                    <a:schemeClr val="accent2"/>
                  </a:solidFill>
                  <a:prstDash val="solid"/>
                </a:ln>
                <a:solidFill>
                  <a:schemeClr val="accent2">
                    <a:lumMod val="40000"/>
                    <a:lumOff val="60000"/>
                    <a:lumMod val="40000"/>
                    <a:lumOff val="60000"/>
                  </a:schemeClr>
                </a:solidFill>
                <a:effectLst/>
                <a:uFillTx/>
                <a:latin typeface="微软雅黑" panose="020B0503020204020204" charset="-122"/>
                <a:ea typeface="微软雅黑" panose="020B0503020204020204" charset="-122"/>
                <a:cs typeface="微软雅黑" panose="020B0503020204020204" charset="-122"/>
                <a:sym typeface="+mn-ea"/>
              </a:endParaRPr>
            </a:p>
          </p:txBody>
        </p:sp>
      </p:grpSp>
      <p:sp>
        <p:nvSpPr>
          <p:cNvPr id="16" name="Text Placeholder 33"/>
          <p:cNvSpPr txBox="1"/>
          <p:nvPr/>
        </p:nvSpPr>
        <p:spPr>
          <a:xfrm>
            <a:off x="4619625" y="2136372"/>
            <a:ext cx="3035300" cy="1012190"/>
          </a:xfrm>
          <a:prstGeom prst="rect">
            <a:avLst/>
          </a:prstGeom>
          <a:ln w="12700">
            <a:miter lim="400000"/>
          </a:ln>
        </p:spPr>
        <p:txBody>
          <a:bodyPr lIns="0" tIns="0" rIns="0" bIns="0">
            <a:noAutofit/>
          </a:bodyPr>
          <a:lstStyle>
            <a:lvl1pPr defTabSz="685800">
              <a:lnSpc>
                <a:spcPct val="90000"/>
              </a:lnSpc>
              <a:defRPr sz="1300" b="1">
                <a:solidFill>
                  <a:srgbClr val="FFFFFF"/>
                </a:solidFill>
              </a:defRPr>
            </a:lvl1pPr>
          </a:lstStyle>
          <a:p>
            <a:pPr marL="342900" lvl="0" indent="-342900" algn="l">
              <a:buClr>
                <a:srgbClr val="C00000"/>
              </a:buClr>
              <a:buFont typeface="Wingdings" panose="05000000000000000000" charset="0"/>
              <a:buChar char=""/>
              <a:defRPr>
                <a:latin typeface="Arial" panose="020B0604020202020204"/>
                <a:ea typeface="Arial" panose="020B0604020202020204"/>
                <a:cs typeface="Arial" panose="020B0604020202020204"/>
                <a:sym typeface="Arial" panose="020B0604020202020204"/>
              </a:defRPr>
            </a:pPr>
            <a:r>
              <a:rPr sz="2200" b="0">
                <a:solidFill>
                  <a:schemeClr val="tx1"/>
                </a:solidFill>
                <a:latin typeface="Georgia Regular" panose="02040502050405090303" charset="0"/>
                <a:ea typeface="微软雅黑" panose="020B0503020204020204" charset="-122"/>
                <a:cs typeface="Georgia Regular" panose="02040502050405090303" charset="0"/>
                <a:sym typeface="微软雅黑" panose="020B0503020204020204" charset="-122"/>
              </a:rPr>
              <a:t>guarantee</a:t>
            </a:r>
            <a:r>
              <a:rPr lang="en-US" sz="2200" b="0">
                <a:solidFill>
                  <a:schemeClr val="tx1"/>
                </a:solidFill>
                <a:latin typeface="Georgia Regular" panose="02040502050405090303" charset="0"/>
                <a:ea typeface="微软雅黑" panose="020B0503020204020204" charset="-122"/>
                <a:cs typeface="Georgia Regular" panose="02040502050405090303" charset="0"/>
                <a:sym typeface="微软雅黑" panose="020B0503020204020204" charset="-122"/>
              </a:rPr>
              <a:t> to find the optimal solution</a:t>
            </a:r>
          </a:p>
          <a:p>
            <a:pPr marL="342900" lvl="0" indent="-342900" algn="l">
              <a:buClr>
                <a:srgbClr val="C00000"/>
              </a:buClr>
              <a:buFont typeface="Wingdings" panose="05000000000000000000" charset="0"/>
              <a:buChar char=""/>
              <a:defRPr>
                <a:latin typeface="Arial" panose="020B0604020202020204"/>
                <a:ea typeface="Arial" panose="020B0604020202020204"/>
                <a:cs typeface="Arial" panose="020B0604020202020204"/>
                <a:sym typeface="Arial" panose="020B0604020202020204"/>
              </a:defRPr>
            </a:pPr>
            <a:r>
              <a:rPr lang="en-US" sz="2200" b="0">
                <a:solidFill>
                  <a:schemeClr val="tx1"/>
                </a:solidFill>
                <a:latin typeface="Georgia Regular" panose="02040502050405090303" charset="0"/>
                <a:ea typeface="微软雅黑" panose="020B0503020204020204" charset="-122"/>
                <a:cs typeface="Georgia Regular" panose="02040502050405090303" charset="0"/>
                <a:sym typeface="微软雅黑" panose="020B0503020204020204" charset="-122"/>
              </a:rPr>
              <a:t>perform consistently </a:t>
            </a:r>
          </a:p>
        </p:txBody>
      </p:sp>
      <p:sp>
        <p:nvSpPr>
          <p:cNvPr id="17" name="Text Placeholder 33"/>
          <p:cNvSpPr txBox="1"/>
          <p:nvPr/>
        </p:nvSpPr>
        <p:spPr>
          <a:xfrm>
            <a:off x="4619625" y="3769592"/>
            <a:ext cx="2696210" cy="1065530"/>
          </a:xfrm>
          <a:prstGeom prst="rect">
            <a:avLst/>
          </a:prstGeom>
          <a:ln w="12700">
            <a:miter lim="400000"/>
          </a:ln>
        </p:spPr>
        <p:txBody>
          <a:bodyPr lIns="0" tIns="0" rIns="0" bIns="0">
            <a:noAutofit/>
          </a:bodyPr>
          <a:lstStyle>
            <a:lvl1pPr defTabSz="685800">
              <a:lnSpc>
                <a:spcPct val="90000"/>
              </a:lnSpc>
              <a:defRPr sz="1300" b="1">
                <a:solidFill>
                  <a:srgbClr val="FFFFFF"/>
                </a:solidFill>
              </a:defRPr>
            </a:lvl1pPr>
          </a:lstStyle>
          <a:p>
            <a:pPr marL="342900" lvl="0" indent="-342900" algn="l">
              <a:buClr>
                <a:srgbClr val="535353"/>
              </a:buClr>
              <a:buSzPct val="80000"/>
              <a:buFont typeface="Wingdings" panose="05000000000000000000" charset="0"/>
              <a:buChar char=""/>
              <a:defRPr>
                <a:latin typeface="Arial" panose="020B0604020202020204"/>
                <a:ea typeface="Arial" panose="020B0604020202020204"/>
                <a:cs typeface="Arial" panose="020B0604020202020204"/>
                <a:sym typeface="Arial" panose="020B0604020202020204"/>
              </a:defRPr>
            </a:pPr>
            <a:r>
              <a:rPr sz="2200" b="0">
                <a:solidFill>
                  <a:schemeClr val="tx1"/>
                </a:solidFill>
                <a:latin typeface="Georgia Regular" panose="02040502050405090303" charset="0"/>
                <a:ea typeface="微软雅黑" panose="020B0503020204020204" charset="-122"/>
                <a:cs typeface="Georgia Regular" panose="02040502050405090303" charset="0"/>
                <a:sym typeface="微软雅黑" panose="020B0503020204020204" charset="-122"/>
              </a:rPr>
              <a:t>require significant computational resources</a:t>
            </a:r>
          </a:p>
        </p:txBody>
      </p:sp>
      <p:sp>
        <p:nvSpPr>
          <p:cNvPr id="18" name="Text Placeholder 33"/>
          <p:cNvSpPr txBox="1"/>
          <p:nvPr/>
        </p:nvSpPr>
        <p:spPr>
          <a:xfrm>
            <a:off x="8053070" y="2113512"/>
            <a:ext cx="3604260" cy="1473835"/>
          </a:xfrm>
          <a:prstGeom prst="rect">
            <a:avLst/>
          </a:prstGeom>
          <a:ln w="12700">
            <a:miter lim="400000"/>
          </a:ln>
        </p:spPr>
        <p:txBody>
          <a:bodyPr lIns="0" tIns="0" rIns="0" bIns="0">
            <a:noAutofit/>
          </a:bodyPr>
          <a:lstStyle>
            <a:lvl1pPr defTabSz="685800">
              <a:lnSpc>
                <a:spcPct val="90000"/>
              </a:lnSpc>
              <a:defRPr sz="1300" b="1">
                <a:solidFill>
                  <a:srgbClr val="FFFFFF"/>
                </a:solidFill>
              </a:defRPr>
            </a:lvl1pPr>
          </a:lstStyle>
          <a:p>
            <a:pPr marL="342900" lvl="0" indent="-342900" algn="l">
              <a:buClr>
                <a:srgbClr val="C00000"/>
              </a:buClr>
              <a:buFont typeface="Wingdings" panose="05000000000000000000" charset="0"/>
              <a:buChar char=""/>
              <a:defRPr>
                <a:latin typeface="Arial" panose="020B0604020202020204"/>
                <a:ea typeface="Arial" panose="020B0604020202020204"/>
                <a:cs typeface="Arial" panose="020B0604020202020204"/>
                <a:sym typeface="Arial" panose="020B0604020202020204"/>
              </a:defRPr>
            </a:pPr>
            <a:r>
              <a:rPr lang="en-US" sz="2200" b="0" dirty="0">
                <a:solidFill>
                  <a:schemeClr val="tx1"/>
                </a:solidFill>
                <a:latin typeface="Georgia Regular" panose="02040502050405090303" charset="0"/>
                <a:ea typeface="微软雅黑" panose="020B0503020204020204" charset="-122"/>
                <a:cs typeface="Georgia Regular" panose="02040502050405090303" charset="0"/>
                <a:sym typeface="微软雅黑" panose="020B0503020204020204" charset="-122"/>
              </a:rPr>
              <a:t>earn complex patterns and relationships within the data</a:t>
            </a:r>
          </a:p>
          <a:p>
            <a:pPr marL="342900" lvl="0" indent="-342900" algn="l">
              <a:buClr>
                <a:srgbClr val="C00000"/>
              </a:buClr>
              <a:buFont typeface="Wingdings" panose="05000000000000000000" charset="0"/>
              <a:buChar char=""/>
              <a:defRPr>
                <a:latin typeface="Arial" panose="020B0604020202020204"/>
                <a:ea typeface="Arial" panose="020B0604020202020204"/>
                <a:cs typeface="Arial" panose="020B0604020202020204"/>
                <a:sym typeface="Arial" panose="020B0604020202020204"/>
              </a:defRPr>
            </a:pPr>
            <a:r>
              <a:rPr lang="en-US" sz="2200" b="0" dirty="0">
                <a:solidFill>
                  <a:schemeClr val="tx1"/>
                </a:solidFill>
                <a:latin typeface="Georgia Regular" panose="02040502050405090303" charset="0"/>
                <a:ea typeface="微软雅黑" panose="020B0503020204020204" charset="-122"/>
                <a:cs typeface="Georgia Regular" panose="02040502050405090303" charset="0"/>
                <a:sym typeface="微软雅黑" panose="020B0503020204020204" charset="-122"/>
              </a:rPr>
              <a:t>quickly generate solutions for new instances </a:t>
            </a:r>
          </a:p>
        </p:txBody>
      </p:sp>
      <p:sp>
        <p:nvSpPr>
          <p:cNvPr id="19" name="Text Placeholder 33"/>
          <p:cNvSpPr txBox="1"/>
          <p:nvPr/>
        </p:nvSpPr>
        <p:spPr>
          <a:xfrm>
            <a:off x="8053070" y="3769592"/>
            <a:ext cx="3367405" cy="1065530"/>
          </a:xfrm>
          <a:prstGeom prst="rect">
            <a:avLst/>
          </a:prstGeom>
          <a:ln w="12700">
            <a:miter lim="400000"/>
          </a:ln>
        </p:spPr>
        <p:txBody>
          <a:bodyPr lIns="0" tIns="0" rIns="0" bIns="0">
            <a:noAutofit/>
          </a:bodyPr>
          <a:lstStyle>
            <a:lvl1pPr defTabSz="685800">
              <a:lnSpc>
                <a:spcPct val="90000"/>
              </a:lnSpc>
              <a:defRPr sz="1300" b="1">
                <a:solidFill>
                  <a:srgbClr val="FFFFFF"/>
                </a:solidFill>
              </a:defRPr>
            </a:lvl1pPr>
          </a:lstStyle>
          <a:p>
            <a:pPr marL="342900" lvl="0" indent="-342900" algn="l">
              <a:buClr>
                <a:srgbClr val="535353"/>
              </a:buClr>
              <a:buSzPct val="80000"/>
              <a:buFont typeface="Wingdings" panose="05000000000000000000" charset="0"/>
              <a:buChar char=""/>
              <a:defRPr>
                <a:latin typeface="Arial" panose="020B0604020202020204"/>
                <a:ea typeface="Arial" panose="020B0604020202020204"/>
                <a:cs typeface="Arial" panose="020B0604020202020204"/>
                <a:sym typeface="Arial" panose="020B0604020202020204"/>
              </a:defRPr>
            </a:pPr>
            <a:r>
              <a:rPr sz="2200" b="0">
                <a:solidFill>
                  <a:schemeClr val="tx1"/>
                </a:solidFill>
                <a:latin typeface="Georgia Regular" panose="02040502050405090303" charset="0"/>
                <a:ea typeface="微软雅黑" panose="020B0503020204020204" charset="-122"/>
                <a:cs typeface="Georgia Regular" panose="02040502050405090303" charset="0"/>
                <a:sym typeface="微软雅黑" panose="020B0503020204020204" charset="-122"/>
              </a:rPr>
              <a:t>require a large amount of training data </a:t>
            </a:r>
          </a:p>
          <a:p>
            <a:pPr marL="342900" lvl="0" indent="-342900" algn="l">
              <a:buClr>
                <a:srgbClr val="535353"/>
              </a:buClr>
              <a:buSzPct val="80000"/>
              <a:buFont typeface="Wingdings" panose="05000000000000000000" charset="0"/>
              <a:buChar char=""/>
              <a:defRPr>
                <a:latin typeface="Arial" panose="020B0604020202020204"/>
                <a:ea typeface="Arial" panose="020B0604020202020204"/>
                <a:cs typeface="Arial" panose="020B0604020202020204"/>
                <a:sym typeface="Arial" panose="020B0604020202020204"/>
              </a:defRPr>
            </a:pPr>
            <a:r>
              <a:rPr sz="2200" b="0">
                <a:solidFill>
                  <a:schemeClr val="tx1"/>
                </a:solidFill>
                <a:latin typeface="Georgia Regular" panose="02040502050405090303" charset="0"/>
                <a:ea typeface="微软雅黑" panose="020B0503020204020204" charset="-122"/>
                <a:cs typeface="Georgia Regular" panose="02040502050405090303" charset="0"/>
                <a:sym typeface="微软雅黑" panose="020B0503020204020204" charset="-122"/>
              </a:rPr>
              <a:t>difficult to understand</a:t>
            </a:r>
          </a:p>
        </p:txBody>
      </p:sp>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6" name="Slide Number Placeholder 3"/>
          <p:cNvSpPr txBox="1">
            <a:spLocks noGrp="1"/>
          </p:cNvSpPr>
          <p:nvPr>
            <p:ph type="sldNum" sz="quarter" idx="2"/>
          </p:nvPr>
        </p:nvSpPr>
        <p:spPr>
          <a:xfrm>
            <a:off x="11623603" y="454228"/>
            <a:ext cx="127001" cy="135547"/>
          </a:xfrm>
          <a:prstGeom prst="rect">
            <a:avLst/>
          </a:prstGeom>
        </p:spPr>
        <p:txBody>
          <a:bodyPr/>
          <a:lstStyle>
            <a:lvl1pPr>
              <a:defRPr>
                <a:latin typeface="Arial" panose="020B0604020202020204"/>
                <a:ea typeface="Arial" panose="020B0604020202020204"/>
                <a:cs typeface="Arial" panose="020B0604020202020204"/>
                <a:sym typeface="Arial" panose="020B0604020202020204"/>
              </a:defRPr>
            </a:lvl1pPr>
          </a:lstStyle>
          <a:p>
            <a:fld id="{86CB4B4D-7CA3-9044-876B-883B54F8677D}" type="slidenum">
              <a:rPr/>
              <a:t>35</a:t>
            </a:fld>
            <a:endParaRPr/>
          </a:p>
        </p:txBody>
      </p:sp>
      <p:sp>
        <p:nvSpPr>
          <p:cNvPr id="387" name="文本占位符 17"/>
          <p:cNvSpPr txBox="1"/>
          <p:nvPr/>
        </p:nvSpPr>
        <p:spPr>
          <a:xfrm>
            <a:off x="252095" y="378460"/>
            <a:ext cx="4262120" cy="617220"/>
          </a:xfrm>
          <a:prstGeom prst="rect">
            <a:avLst/>
          </a:prstGeom>
          <a:ln w="12700">
            <a:miter lim="400000"/>
          </a:ln>
        </p:spPr>
        <p:txBody>
          <a:bodyPr wrap="square" lIns="45719" rIns="45719">
            <a:spAutoFit/>
          </a:bodyPr>
          <a:lstStyle>
            <a:lvl1pPr>
              <a:lnSpc>
                <a:spcPct val="90000"/>
              </a:lnSpc>
              <a:spcBef>
                <a:spcPts val="1000"/>
              </a:spcBef>
              <a:defRPr sz="2000"/>
            </a:lvl1pPr>
          </a:lstStyle>
          <a:p>
            <a:pPr lvl="0" algn="l">
              <a:defRPr>
                <a:latin typeface="Arial" panose="020B0604020202020204"/>
                <a:ea typeface="Arial" panose="020B0604020202020204"/>
                <a:cs typeface="Arial" panose="020B0604020202020204"/>
                <a:sym typeface="Arial" panose="020B0604020202020204"/>
              </a:defRPr>
            </a:pPr>
            <a:r>
              <a:rPr lang="en-US" altLang="zh-CN" sz="3800" b="1" spc="150">
                <a:latin typeface="Georgia Bold" panose="02040502050405090303" charset="0"/>
                <a:ea typeface="微软雅黑" panose="020B0503020204020204" charset="-122"/>
                <a:cs typeface="Georgia Bold" panose="02040502050405090303" charset="0"/>
                <a:sym typeface="微软雅黑" panose="020B0503020204020204" charset="-122"/>
              </a:rPr>
              <a:t>References</a:t>
            </a:r>
          </a:p>
        </p:txBody>
      </p:sp>
      <p:sp>
        <p:nvSpPr>
          <p:cNvPr id="2" name="文本框 1"/>
          <p:cNvSpPr txBox="1"/>
          <p:nvPr/>
        </p:nvSpPr>
        <p:spPr>
          <a:xfrm>
            <a:off x="344805" y="908685"/>
            <a:ext cx="11405870" cy="590677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45719" tIns="45719" rIns="45719" bIns="45719" numCol="1" spcCol="38100" rtlCol="0" anchor="t" forceAA="0">
            <a:spAutoFit/>
          </a:bodyPr>
          <a:lstStyle/>
          <a:p>
            <a:pPr marL="0" marR="0" indent="0" algn="l" defTabSz="914400" rtl="0" fontAlgn="auto" latinLnBrk="0" hangingPunct="0">
              <a:lnSpc>
                <a:spcPct val="100000"/>
              </a:lnSpc>
              <a:spcBef>
                <a:spcPts val="0"/>
              </a:spcBef>
              <a:spcAft>
                <a:spcPts val="0"/>
              </a:spcAft>
              <a:buClrTx/>
              <a:buSzTx/>
              <a:buFontTx/>
              <a:buNone/>
            </a:pPr>
            <a:r>
              <a:rPr lang="zh-CN" altLang="en-US">
                <a:latin typeface="Georgia Regular" panose="02040502050405090303" charset="0"/>
                <a:cs typeface="Georgia Regular" panose="02040502050405090303" charset="0"/>
                <a:sym typeface="微软雅黑" panose="020B0503020204020204" charset="-122"/>
              </a:rPr>
              <a:t>[1]</a:t>
            </a:r>
            <a:r>
              <a:rPr lang="en-US" altLang="zh-CN">
                <a:latin typeface="Georgia Regular" panose="02040502050405090303" charset="0"/>
                <a:cs typeface="Georgia Regular" panose="02040502050405090303" charset="0"/>
                <a:sym typeface="微软雅黑" panose="020B0503020204020204" charset="-122"/>
              </a:rPr>
              <a:t> Dorigo, M., &amp; Gambardella, L. M. (1997). Ant colony system: A cooperative learning approach to the traveling salesman problem. IEEE Transactions on Evolutionary Computation, 1(1), 53-66.</a:t>
            </a:r>
          </a:p>
          <a:p>
            <a:pPr marL="0" marR="0" indent="0" algn="l" defTabSz="914400" rtl="0" fontAlgn="auto" latinLnBrk="0" hangingPunct="0">
              <a:lnSpc>
                <a:spcPct val="100000"/>
              </a:lnSpc>
              <a:spcBef>
                <a:spcPts val="0"/>
              </a:spcBef>
              <a:spcAft>
                <a:spcPts val="0"/>
              </a:spcAft>
              <a:buClrTx/>
              <a:buSzTx/>
              <a:buFontTx/>
              <a:buNone/>
            </a:pPr>
            <a:r>
              <a:rPr lang="zh-CN" altLang="en-US">
                <a:latin typeface="Georgia Regular" panose="02040502050405090303" charset="0"/>
                <a:cs typeface="Georgia Regular" panose="02040502050405090303" charset="0"/>
                <a:sym typeface="微软雅黑" panose="020B0503020204020204" charset="-122"/>
              </a:rPr>
              <a:t>[</a:t>
            </a:r>
            <a:r>
              <a:rPr lang="en-US" altLang="zh-CN">
                <a:latin typeface="Georgia Regular" panose="02040502050405090303" charset="0"/>
                <a:cs typeface="Georgia Regular" panose="02040502050405090303" charset="0"/>
                <a:sym typeface="微软雅黑" panose="020B0503020204020204" charset="-122"/>
              </a:rPr>
              <a:t>2</a:t>
            </a:r>
            <a:r>
              <a:rPr lang="zh-CN" altLang="en-US">
                <a:latin typeface="Georgia Regular" panose="02040502050405090303" charset="0"/>
                <a:cs typeface="Georgia Regular" panose="02040502050405090303" charset="0"/>
                <a:sym typeface="微软雅黑" panose="020B0503020204020204" charset="-122"/>
              </a:rPr>
              <a:t>]</a:t>
            </a:r>
            <a:r>
              <a:rPr lang="en-US" altLang="zh-CN">
                <a:latin typeface="Georgia Regular" panose="02040502050405090303" charset="0"/>
                <a:cs typeface="Georgia Regular" panose="02040502050405090303" charset="0"/>
                <a:sym typeface="微软雅黑" panose="020B0503020204020204" charset="-122"/>
              </a:rPr>
              <a:t> Mirjalili, S., &amp; Mirjalili, S. (2019). Genetic algorithm. Evolutionary algorithms and neural networks: Theory and applications, 43-55.</a:t>
            </a:r>
          </a:p>
          <a:p>
            <a:pPr marL="0" marR="0" indent="0" algn="l" defTabSz="914400" rtl="0" fontAlgn="auto" latinLnBrk="0" hangingPunct="0">
              <a:lnSpc>
                <a:spcPct val="100000"/>
              </a:lnSpc>
              <a:spcBef>
                <a:spcPts val="0"/>
              </a:spcBef>
              <a:spcAft>
                <a:spcPts val="0"/>
              </a:spcAft>
              <a:buClrTx/>
              <a:buSzTx/>
              <a:buFontTx/>
              <a:buNone/>
            </a:pPr>
            <a:r>
              <a:rPr lang="zh-CN" altLang="en-US">
                <a:latin typeface="Georgia Regular" panose="02040502050405090303" charset="0"/>
                <a:cs typeface="Georgia Regular" panose="02040502050405090303" charset="0"/>
                <a:sym typeface="微软雅黑" panose="020B0503020204020204" charset="-122"/>
              </a:rPr>
              <a:t>[</a:t>
            </a:r>
            <a:r>
              <a:rPr lang="en-US" altLang="zh-CN">
                <a:latin typeface="Georgia Regular" panose="02040502050405090303" charset="0"/>
                <a:cs typeface="Georgia Regular" panose="02040502050405090303" charset="0"/>
                <a:sym typeface="微软雅黑" panose="020B0503020204020204" charset="-122"/>
              </a:rPr>
              <a:t>3</a:t>
            </a:r>
            <a:r>
              <a:rPr lang="zh-CN" altLang="en-US">
                <a:latin typeface="Georgia Regular" panose="02040502050405090303" charset="0"/>
                <a:cs typeface="Georgia Regular" panose="02040502050405090303" charset="0"/>
                <a:sym typeface="微软雅黑" panose="020B0503020204020204" charset="-122"/>
              </a:rPr>
              <a:t>]</a:t>
            </a:r>
            <a:r>
              <a:rPr lang="en-US" altLang="zh-CN">
                <a:latin typeface="Georgia Regular" panose="02040502050405090303" charset="0"/>
                <a:cs typeface="Georgia Regular" panose="02040502050405090303" charset="0"/>
                <a:sym typeface="微软雅黑" panose="020B0503020204020204" charset="-122"/>
              </a:rPr>
              <a:t> Zhang, Yuan &amp; Yuan, Yu &amp; Lu, Kejing. (2019). E-commerce information system data analytics by advanced ACO for asymmetric capacitated vehicle delivery routing. Information Systems and e-Business Management. 18. 10.1007/s10257-019-00405-y. </a:t>
            </a:r>
          </a:p>
          <a:p>
            <a:pPr marL="0" marR="0" indent="0" algn="l" defTabSz="914400" rtl="0" fontAlgn="auto" latinLnBrk="0" hangingPunct="0">
              <a:lnSpc>
                <a:spcPct val="100000"/>
              </a:lnSpc>
              <a:spcBef>
                <a:spcPts val="0"/>
              </a:spcBef>
              <a:spcAft>
                <a:spcPts val="0"/>
              </a:spcAft>
              <a:buClrTx/>
              <a:buSzTx/>
              <a:buFontTx/>
              <a:buNone/>
            </a:pPr>
            <a:r>
              <a:rPr lang="zh-CN" altLang="en-US">
                <a:latin typeface="Georgia Regular" panose="02040502050405090303" charset="0"/>
                <a:cs typeface="Georgia Regular" panose="02040502050405090303" charset="0"/>
                <a:sym typeface="微软雅黑" panose="020B0503020204020204" charset="-122"/>
              </a:rPr>
              <a:t>[</a:t>
            </a:r>
            <a:r>
              <a:rPr lang="en-US" altLang="zh-CN">
                <a:latin typeface="Georgia Regular" panose="02040502050405090303" charset="0"/>
                <a:cs typeface="Georgia Regular" panose="02040502050405090303" charset="0"/>
                <a:sym typeface="微软雅黑" panose="020B0503020204020204" charset="-122"/>
              </a:rPr>
              <a:t>4</a:t>
            </a:r>
            <a:r>
              <a:rPr lang="zh-CN" altLang="en-US">
                <a:latin typeface="Georgia Regular" panose="02040502050405090303" charset="0"/>
                <a:cs typeface="Georgia Regular" panose="02040502050405090303" charset="0"/>
                <a:sym typeface="微软雅黑" panose="020B0503020204020204" charset="-122"/>
              </a:rPr>
              <a:t>]</a:t>
            </a:r>
            <a:r>
              <a:rPr lang="en-US" altLang="zh-CN">
                <a:latin typeface="Georgia Regular" panose="02040502050405090303" charset="0"/>
                <a:cs typeface="Georgia Regular" panose="02040502050405090303" charset="0"/>
                <a:sym typeface="微软雅黑" panose="020B0503020204020204" charset="-122"/>
              </a:rPr>
              <a:t> GfG. (2023, October 3). Nth Fibonacci number. GeeksforGeeks. https://www.geeksforgeeks.org/program-for-nth-fibonacci-number/ </a:t>
            </a:r>
          </a:p>
          <a:p>
            <a:pPr marL="0" marR="0" indent="0" algn="l" defTabSz="914400" rtl="0" fontAlgn="auto" latinLnBrk="0" hangingPunct="0">
              <a:lnSpc>
                <a:spcPct val="100000"/>
              </a:lnSpc>
              <a:spcBef>
                <a:spcPts val="0"/>
              </a:spcBef>
              <a:spcAft>
                <a:spcPts val="0"/>
              </a:spcAft>
              <a:buClrTx/>
              <a:buSzTx/>
              <a:buFontTx/>
              <a:buNone/>
            </a:pPr>
            <a:r>
              <a:rPr lang="zh-CN" altLang="en-US">
                <a:latin typeface="Georgia Regular" panose="02040502050405090303" charset="0"/>
                <a:cs typeface="Georgia Regular" panose="02040502050405090303" charset="0"/>
                <a:sym typeface="微软雅黑" panose="020B0503020204020204" charset="-122"/>
              </a:rPr>
              <a:t>[</a:t>
            </a:r>
            <a:r>
              <a:rPr lang="en-US" altLang="zh-CN">
                <a:latin typeface="Georgia Regular" panose="02040502050405090303" charset="0"/>
                <a:cs typeface="Georgia Regular" panose="02040502050405090303" charset="0"/>
                <a:sym typeface="微软雅黑" panose="020B0503020204020204" charset="-122"/>
              </a:rPr>
              <a:t>5</a:t>
            </a:r>
            <a:r>
              <a:rPr lang="zh-CN" altLang="en-US">
                <a:latin typeface="Georgia Regular" panose="02040502050405090303" charset="0"/>
                <a:cs typeface="Georgia Regular" panose="02040502050405090303" charset="0"/>
                <a:sym typeface="微软雅黑" panose="020B0503020204020204" charset="-122"/>
              </a:rPr>
              <a:t>]</a:t>
            </a:r>
            <a:r>
              <a:rPr lang="en-US" altLang="zh-CN">
                <a:latin typeface="Georgia Regular" panose="02040502050405090303" charset="0"/>
                <a:cs typeface="Georgia Regular" panose="02040502050405090303" charset="0"/>
                <a:sym typeface="微软雅黑" panose="020B0503020204020204" charset="-122"/>
              </a:rPr>
              <a:t> G.H, Amaal &amp; Ahmed, Tariq. (2008). Enhanced Bees Algorithms. 10.13140/RG.2.2.12666.95687.</a:t>
            </a:r>
          </a:p>
          <a:p>
            <a:pPr marL="0" marR="0" indent="0" algn="l" defTabSz="914400" rtl="0" fontAlgn="auto" latinLnBrk="0" hangingPunct="0">
              <a:lnSpc>
                <a:spcPct val="100000"/>
              </a:lnSpc>
              <a:spcBef>
                <a:spcPts val="0"/>
              </a:spcBef>
              <a:spcAft>
                <a:spcPts val="0"/>
              </a:spcAft>
              <a:buClrTx/>
              <a:buSzTx/>
              <a:buFontTx/>
              <a:buNone/>
            </a:pPr>
            <a:r>
              <a:rPr lang="zh-CN" altLang="en-US">
                <a:latin typeface="Georgia Regular" panose="02040502050405090303" charset="0"/>
                <a:cs typeface="Georgia Regular" panose="02040502050405090303" charset="0"/>
                <a:sym typeface="微软雅黑" panose="020B0503020204020204" charset="-122"/>
              </a:rPr>
              <a:t>[</a:t>
            </a:r>
            <a:r>
              <a:rPr lang="en-US" altLang="zh-CN">
                <a:latin typeface="Georgia Regular" panose="02040502050405090303" charset="0"/>
                <a:cs typeface="Georgia Regular" panose="02040502050405090303" charset="0"/>
                <a:sym typeface="微软雅黑" panose="020B0503020204020204" charset="-122"/>
              </a:rPr>
              <a:t>6</a:t>
            </a:r>
            <a:r>
              <a:rPr lang="zh-CN" altLang="en-US">
                <a:latin typeface="Georgia Regular" panose="02040502050405090303" charset="0"/>
                <a:cs typeface="Georgia Regular" panose="02040502050405090303" charset="0"/>
                <a:sym typeface="微软雅黑" panose="020B0503020204020204" charset="-122"/>
              </a:rPr>
              <a:t>]</a:t>
            </a:r>
            <a:r>
              <a:rPr kumimoji="0" lang="zh-CN" altLang="en-US" b="0" i="0" u="none" strike="noStrike" cap="none" spc="0" normalizeH="0" baseline="0">
                <a:ln>
                  <a:noFill/>
                </a:ln>
                <a:solidFill>
                  <a:srgbClr val="000000"/>
                </a:solidFill>
                <a:effectLst/>
                <a:uFillTx/>
                <a:latin typeface="Georgia Regular" panose="02040502050405090303" charset="0"/>
                <a:ea typeface="微软雅黑" panose="020B0503020204020204" charset="-122"/>
                <a:cs typeface="Georgia Regular" panose="02040502050405090303" charset="0"/>
                <a:sym typeface="微软雅黑" panose="020B0503020204020204" charset="-122"/>
              </a:rPr>
              <a:t> Konda V, Tsitsiklis J. Actor-critic algorithms[J]. Advances in neural information processing systems, 1999, 12.</a:t>
            </a:r>
          </a:p>
          <a:p>
            <a:pPr marL="0" marR="0" indent="0" algn="l" defTabSz="914400" rtl="0" fontAlgn="auto" latinLnBrk="0" hangingPunct="0">
              <a:lnSpc>
                <a:spcPct val="100000"/>
              </a:lnSpc>
              <a:spcBef>
                <a:spcPts val="0"/>
              </a:spcBef>
              <a:spcAft>
                <a:spcPts val="0"/>
              </a:spcAft>
              <a:buClrTx/>
              <a:buSzTx/>
              <a:buFontTx/>
              <a:buNone/>
            </a:pPr>
            <a:r>
              <a:rPr lang="zh-CN" altLang="en-US">
                <a:latin typeface="Georgia Regular" panose="02040502050405090303" charset="0"/>
                <a:cs typeface="Georgia Regular" panose="02040502050405090303" charset="0"/>
                <a:sym typeface="微软雅黑" panose="020B0503020204020204" charset="-122"/>
              </a:rPr>
              <a:t>[</a:t>
            </a:r>
            <a:r>
              <a:rPr lang="en-US" altLang="zh-CN">
                <a:latin typeface="Georgia Regular" panose="02040502050405090303" charset="0"/>
                <a:cs typeface="Georgia Regular" panose="02040502050405090303" charset="0"/>
                <a:sym typeface="微软雅黑" panose="020B0503020204020204" charset="-122"/>
              </a:rPr>
              <a:t>7</a:t>
            </a:r>
            <a:r>
              <a:rPr lang="zh-CN" altLang="en-US">
                <a:latin typeface="Georgia Regular" panose="02040502050405090303" charset="0"/>
                <a:cs typeface="Georgia Regular" panose="02040502050405090303" charset="0"/>
                <a:sym typeface="微软雅黑" panose="020B0503020204020204" charset="-122"/>
              </a:rPr>
              <a:t>]</a:t>
            </a:r>
            <a:r>
              <a:rPr kumimoji="0" lang="zh-CN" altLang="en-US" b="0" i="0" u="none" strike="noStrike" cap="none" spc="0" normalizeH="0" baseline="0">
                <a:ln>
                  <a:noFill/>
                </a:ln>
                <a:solidFill>
                  <a:srgbClr val="000000"/>
                </a:solidFill>
                <a:effectLst/>
                <a:uFillTx/>
                <a:latin typeface="Georgia Regular" panose="02040502050405090303" charset="0"/>
                <a:ea typeface="微软雅黑" panose="020B0503020204020204" charset="-122"/>
                <a:cs typeface="Georgia Regular" panose="02040502050405090303" charset="0"/>
                <a:sym typeface="微软雅黑" panose="020B0503020204020204" charset="-122"/>
              </a:rPr>
              <a:t> Peters J, Schaal S. Natural actor-critic[J]. Neurocomputing, 2008, 71(7-9): 1180-1190.</a:t>
            </a:r>
          </a:p>
          <a:p>
            <a:pPr marL="0" marR="0" indent="0" algn="l" defTabSz="914400" rtl="0" fontAlgn="auto" latinLnBrk="0" hangingPunct="0">
              <a:lnSpc>
                <a:spcPct val="100000"/>
              </a:lnSpc>
              <a:spcBef>
                <a:spcPts val="0"/>
              </a:spcBef>
              <a:spcAft>
                <a:spcPts val="0"/>
              </a:spcAft>
              <a:buClrTx/>
              <a:buSzTx/>
              <a:buFontTx/>
              <a:buNone/>
            </a:pPr>
            <a:r>
              <a:rPr lang="zh-CN" altLang="en-US">
                <a:latin typeface="Georgia Regular" panose="02040502050405090303" charset="0"/>
                <a:cs typeface="Georgia Regular" panose="02040502050405090303" charset="0"/>
                <a:sym typeface="微软雅黑" panose="020B0503020204020204" charset="-122"/>
              </a:rPr>
              <a:t>[</a:t>
            </a:r>
            <a:r>
              <a:rPr lang="en-US" altLang="zh-CN">
                <a:latin typeface="Georgia Regular" panose="02040502050405090303" charset="0"/>
                <a:cs typeface="Georgia Regular" panose="02040502050405090303" charset="0"/>
                <a:sym typeface="微软雅黑" panose="020B0503020204020204" charset="-122"/>
              </a:rPr>
              <a:t>8</a:t>
            </a:r>
            <a:r>
              <a:rPr lang="zh-CN" altLang="en-US">
                <a:latin typeface="Georgia Regular" panose="02040502050405090303" charset="0"/>
                <a:cs typeface="Georgia Regular" panose="02040502050405090303" charset="0"/>
                <a:sym typeface="微软雅黑" panose="020B0503020204020204" charset="-122"/>
              </a:rPr>
              <a:t>]</a:t>
            </a:r>
            <a:r>
              <a:rPr kumimoji="0" lang="zh-CN" altLang="en-US" b="0" i="0" u="none" strike="noStrike" cap="none" spc="0" normalizeH="0" baseline="0">
                <a:ln>
                  <a:noFill/>
                </a:ln>
                <a:solidFill>
                  <a:srgbClr val="000000"/>
                </a:solidFill>
                <a:effectLst/>
                <a:uFillTx/>
                <a:latin typeface="Georgia Regular" panose="02040502050405090303" charset="0"/>
                <a:ea typeface="微软雅黑" panose="020B0503020204020204" charset="-122"/>
                <a:cs typeface="Georgia Regular" panose="02040502050405090303" charset="0"/>
                <a:sym typeface="微软雅黑" panose="020B0503020204020204" charset="-122"/>
              </a:rPr>
              <a:t> Bello I, Pham H, Le Q V, et al. Neural combinatorial optimization with reinforcement learning[J]. arXiv preprint arXiv:1611.09940, 2016.</a:t>
            </a:r>
          </a:p>
          <a:p>
            <a:pPr marL="0" marR="0" indent="0" algn="l" defTabSz="914400" rtl="0" fontAlgn="auto" latinLnBrk="0" hangingPunct="0">
              <a:lnSpc>
                <a:spcPct val="100000"/>
              </a:lnSpc>
              <a:spcBef>
                <a:spcPts val="0"/>
              </a:spcBef>
              <a:spcAft>
                <a:spcPts val="0"/>
              </a:spcAft>
              <a:buClrTx/>
              <a:buSzTx/>
              <a:buFontTx/>
              <a:buNone/>
            </a:pPr>
            <a:r>
              <a:rPr lang="zh-CN" altLang="en-US">
                <a:latin typeface="Georgia Regular" panose="02040502050405090303" charset="0"/>
                <a:cs typeface="Georgia Regular" panose="02040502050405090303" charset="0"/>
                <a:sym typeface="微软雅黑" panose="020B0503020204020204" charset="-122"/>
              </a:rPr>
              <a:t>[</a:t>
            </a:r>
            <a:r>
              <a:rPr lang="en-US" altLang="zh-CN">
                <a:latin typeface="Georgia Regular" panose="02040502050405090303" charset="0"/>
                <a:cs typeface="Georgia Regular" panose="02040502050405090303" charset="0"/>
                <a:sym typeface="微软雅黑" panose="020B0503020204020204" charset="-122"/>
              </a:rPr>
              <a:t>9</a:t>
            </a:r>
            <a:r>
              <a:rPr lang="zh-CN" altLang="en-US">
                <a:latin typeface="Georgia Regular" panose="02040502050405090303" charset="0"/>
                <a:cs typeface="Georgia Regular" panose="02040502050405090303" charset="0"/>
                <a:sym typeface="微软雅黑" panose="020B0503020204020204" charset="-122"/>
              </a:rPr>
              <a:t>]</a:t>
            </a:r>
            <a:r>
              <a:rPr kumimoji="0" lang="zh-CN" altLang="en-US" b="0" i="0" u="none" strike="noStrike" cap="none" spc="0" normalizeH="0" baseline="0">
                <a:ln>
                  <a:noFill/>
                </a:ln>
                <a:solidFill>
                  <a:srgbClr val="000000"/>
                </a:solidFill>
                <a:effectLst/>
                <a:uFillTx/>
                <a:latin typeface="Georgia Regular" panose="02040502050405090303" charset="0"/>
                <a:ea typeface="微软雅黑" panose="020B0503020204020204" charset="-122"/>
                <a:cs typeface="Georgia Regular" panose="02040502050405090303" charset="0"/>
                <a:sym typeface="微软雅黑" panose="020B0503020204020204" charset="-122"/>
              </a:rPr>
              <a:t> Vinyals O, Fortunato M, Jaitly N. Pointer networks[J]. Advances in neural information processing systems, 2015, 28.</a:t>
            </a:r>
          </a:p>
          <a:p>
            <a:pPr marL="0" marR="0" indent="0" algn="l" defTabSz="914400" rtl="0" fontAlgn="auto" latinLnBrk="0" hangingPunct="0">
              <a:lnSpc>
                <a:spcPct val="100000"/>
              </a:lnSpc>
              <a:spcBef>
                <a:spcPts val="0"/>
              </a:spcBef>
              <a:spcAft>
                <a:spcPts val="0"/>
              </a:spcAft>
              <a:buClrTx/>
              <a:buSzTx/>
              <a:buFontTx/>
              <a:buNone/>
            </a:pPr>
            <a:r>
              <a:rPr lang="en-US" altLang="zh-CN">
                <a:latin typeface="Georgia Regular" panose="02040502050405090303" charset="0"/>
                <a:cs typeface="Georgia Regular" panose="02040502050405090303" charset="0"/>
                <a:sym typeface="微软雅黑" panose="020B0503020204020204" charset="-122"/>
              </a:rPr>
              <a:t>[10] Liu, S., Zhang, Y., Tang, K., &amp; Yao, X. (2023). How good is neural combinatorial optimization? A systematic evaluation on the traveling salesman problem. IEEE Computational Intelligence Magazine, 18(3), 14-28.</a:t>
            </a:r>
          </a:p>
          <a:p>
            <a:pPr marL="0" marR="0" indent="0" algn="l" defTabSz="914400" rtl="0" fontAlgn="auto" latinLnBrk="0" hangingPunct="0">
              <a:lnSpc>
                <a:spcPct val="100000"/>
              </a:lnSpc>
              <a:spcBef>
                <a:spcPts val="0"/>
              </a:spcBef>
              <a:spcAft>
                <a:spcPts val="0"/>
              </a:spcAft>
              <a:buClrTx/>
              <a:buSzTx/>
              <a:buFontTx/>
              <a:buNone/>
            </a:pPr>
            <a:r>
              <a:rPr lang="en-US" altLang="zh-CN">
                <a:latin typeface="Georgia Regular" panose="02040502050405090303" charset="0"/>
                <a:cs typeface="Georgia Regular" panose="02040502050405090303" charset="0"/>
                <a:sym typeface="微软雅黑" panose="020B0503020204020204" charset="-122"/>
              </a:rPr>
              <a:t>[11] Bresson, X., &amp; Laurent, T. (2021). The transformer network for the traveling salesman problem. arXiv preprint arXiv:2103.03012.</a:t>
            </a:r>
          </a:p>
        </p:txBody>
      </p:sp>
    </p:spTree>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1" name="椭圆 1"/>
          <p:cNvSpPr/>
          <p:nvPr/>
        </p:nvSpPr>
        <p:spPr>
          <a:xfrm>
            <a:off x="1959688" y="-511830"/>
            <a:ext cx="8511676" cy="7915520"/>
          </a:xfrm>
          <a:prstGeom prst="ellipse">
            <a:avLst/>
          </a:prstGeom>
          <a:solidFill>
            <a:srgbClr val="FFFFFF">
              <a:alpha val="50000"/>
            </a:srgbClr>
          </a:solidFill>
          <a:ln w="12700">
            <a:miter lim="400000"/>
          </a:ln>
        </p:spPr>
        <p:txBody>
          <a:bodyPr lIns="45719" rIns="45719" anchor="ctr"/>
          <a:lstStyle/>
          <a:p>
            <a:pPr algn="ctr">
              <a:defRPr>
                <a:solidFill>
                  <a:srgbClr val="FFFFFF"/>
                </a:solidFill>
              </a:defRPr>
            </a:pPr>
            <a:endParaRPr/>
          </a:p>
        </p:txBody>
      </p:sp>
      <p:sp>
        <p:nvSpPr>
          <p:cNvPr id="1112" name="椭圆 2"/>
          <p:cNvSpPr/>
          <p:nvPr/>
        </p:nvSpPr>
        <p:spPr>
          <a:xfrm>
            <a:off x="1588485" y="-1160759"/>
            <a:ext cx="9254082" cy="9213378"/>
          </a:xfrm>
          <a:prstGeom prst="ellipse">
            <a:avLst/>
          </a:prstGeom>
          <a:ln w="12700">
            <a:solidFill>
              <a:srgbClr val="404040"/>
            </a:solidFill>
            <a:miter/>
          </a:ln>
        </p:spPr>
        <p:txBody>
          <a:bodyPr lIns="45719" rIns="45719" anchor="ctr"/>
          <a:lstStyle/>
          <a:p>
            <a:pPr algn="ctr">
              <a:defRPr>
                <a:solidFill>
                  <a:srgbClr val="FFFFFF"/>
                </a:solidFill>
              </a:defRPr>
            </a:pPr>
            <a:endParaRPr/>
          </a:p>
        </p:txBody>
      </p:sp>
      <p:grpSp>
        <p:nvGrpSpPr>
          <p:cNvPr id="1115" name="组合 3"/>
          <p:cNvGrpSpPr/>
          <p:nvPr/>
        </p:nvGrpSpPr>
        <p:grpSpPr>
          <a:xfrm>
            <a:off x="2063110" y="930359"/>
            <a:ext cx="8065771" cy="5446340"/>
            <a:chOff x="0" y="0"/>
            <a:chExt cx="8065769" cy="5446338"/>
          </a:xfrm>
        </p:grpSpPr>
        <p:sp>
          <p:nvSpPr>
            <p:cNvPr id="1113" name="椭圆 4"/>
            <p:cNvSpPr/>
            <p:nvPr/>
          </p:nvSpPr>
          <p:spPr>
            <a:xfrm>
              <a:off x="-1" y="0"/>
              <a:ext cx="340939" cy="340939"/>
            </a:xfrm>
            <a:prstGeom prst="ellipse">
              <a:avLst/>
            </a:prstGeom>
            <a:solidFill>
              <a:schemeClr val="accent1"/>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114" name="椭圆 5"/>
            <p:cNvSpPr/>
            <p:nvPr/>
          </p:nvSpPr>
          <p:spPr>
            <a:xfrm>
              <a:off x="7724831" y="5105400"/>
              <a:ext cx="340939" cy="340939"/>
            </a:xfrm>
            <a:prstGeom prst="ellipse">
              <a:avLst/>
            </a:prstGeom>
            <a:solidFill>
              <a:schemeClr val="accent1"/>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sp>
        <p:nvSpPr>
          <p:cNvPr id="1116" name="自由: 形状 27"/>
          <p:cNvSpPr/>
          <p:nvPr/>
        </p:nvSpPr>
        <p:spPr>
          <a:xfrm rot="13500000">
            <a:off x="6068576" y="783409"/>
            <a:ext cx="293902" cy="293902"/>
          </a:xfrm>
          <a:custGeom>
            <a:avLst/>
            <a:gdLst/>
            <a:ahLst/>
            <a:cxnLst>
              <a:cxn ang="0">
                <a:pos x="wd2" y="hd2"/>
              </a:cxn>
              <a:cxn ang="5400000">
                <a:pos x="wd2" y="hd2"/>
              </a:cxn>
              <a:cxn ang="10800000">
                <a:pos x="wd2" y="hd2"/>
              </a:cxn>
              <a:cxn ang="16200000">
                <a:pos x="wd2" y="hd2"/>
              </a:cxn>
            </a:cxnLst>
            <a:rect l="0" t="0" r="r" b="b"/>
            <a:pathLst>
              <a:path w="21600" h="21600" extrusionOk="0">
                <a:moveTo>
                  <a:pt x="17900" y="0"/>
                </a:moveTo>
                <a:lnTo>
                  <a:pt x="21600" y="0"/>
                </a:lnTo>
                <a:lnTo>
                  <a:pt x="21600" y="21600"/>
                </a:lnTo>
                <a:lnTo>
                  <a:pt x="0" y="21600"/>
                </a:lnTo>
                <a:lnTo>
                  <a:pt x="0" y="17697"/>
                </a:lnTo>
                <a:lnTo>
                  <a:pt x="17900" y="17697"/>
                </a:lnTo>
                <a:close/>
              </a:path>
            </a:pathLst>
          </a:custGeom>
          <a:solidFill>
            <a:schemeClr val="accent2"/>
          </a:solidFill>
          <a:ln w="12700">
            <a:miter lim="400000"/>
          </a:ln>
        </p:spPr>
        <p:txBody>
          <a:bodyPr lIns="45719" rIns="45719" anchor="ctr"/>
          <a:lstStyle/>
          <a:p>
            <a:pPr algn="ctr">
              <a:defRPr>
                <a:solidFill>
                  <a:srgbClr val="FFFFFF"/>
                </a:solidFill>
              </a:defRPr>
            </a:pPr>
            <a:endParaRPr/>
          </a:p>
        </p:txBody>
      </p:sp>
      <p:sp>
        <p:nvSpPr>
          <p:cNvPr id="1117" name="空心弧 2"/>
          <p:cNvSpPr/>
          <p:nvPr/>
        </p:nvSpPr>
        <p:spPr>
          <a:xfrm rot="7086271">
            <a:off x="6496186" y="2687846"/>
            <a:ext cx="1482799" cy="1482427"/>
          </a:xfrm>
          <a:custGeom>
            <a:avLst/>
            <a:gdLst/>
            <a:ahLst/>
            <a:cxnLst>
              <a:cxn ang="0">
                <a:pos x="wd2" y="hd2"/>
              </a:cxn>
              <a:cxn ang="5400000">
                <a:pos x="wd2" y="hd2"/>
              </a:cxn>
              <a:cxn ang="10800000">
                <a:pos x="wd2" y="hd2"/>
              </a:cxn>
              <a:cxn ang="16200000">
                <a:pos x="wd2" y="hd2"/>
              </a:cxn>
            </a:cxnLst>
            <a:rect l="0" t="0" r="r" b="b"/>
            <a:pathLst>
              <a:path w="19975" h="20603" extrusionOk="0">
                <a:moveTo>
                  <a:pt x="9690" y="20603"/>
                </a:moveTo>
                <a:cubicBezTo>
                  <a:pt x="5151" y="20463"/>
                  <a:pt x="1275" y="17182"/>
                  <a:pt x="256" y="12616"/>
                </a:cubicBezTo>
                <a:cubicBezTo>
                  <a:pt x="-763" y="8050"/>
                  <a:pt x="1332" y="3350"/>
                  <a:pt x="5355" y="1177"/>
                </a:cubicBezTo>
                <a:cubicBezTo>
                  <a:pt x="9377" y="-997"/>
                  <a:pt x="14315" y="-97"/>
                  <a:pt x="17373" y="3367"/>
                </a:cubicBezTo>
                <a:cubicBezTo>
                  <a:pt x="20430" y="6831"/>
                  <a:pt x="20837" y="11988"/>
                  <a:pt x="18363" y="15917"/>
                </a:cubicBezTo>
                <a:lnTo>
                  <a:pt x="18187" y="15798"/>
                </a:lnTo>
                <a:cubicBezTo>
                  <a:pt x="20609" y="11952"/>
                  <a:pt x="20210" y="6905"/>
                  <a:pt x="17217" y="3513"/>
                </a:cubicBezTo>
                <a:cubicBezTo>
                  <a:pt x="14224" y="122"/>
                  <a:pt x="9390" y="-759"/>
                  <a:pt x="5452" y="1369"/>
                </a:cubicBezTo>
                <a:cubicBezTo>
                  <a:pt x="1514" y="3497"/>
                  <a:pt x="-537" y="8098"/>
                  <a:pt x="461" y="12567"/>
                </a:cubicBezTo>
                <a:cubicBezTo>
                  <a:pt x="1458" y="17037"/>
                  <a:pt x="5253" y="20249"/>
                  <a:pt x="9697" y="20386"/>
                </a:cubicBezTo>
                <a:cubicBezTo>
                  <a:pt x="9695" y="20458"/>
                  <a:pt x="9692" y="20531"/>
                  <a:pt x="9690" y="20603"/>
                </a:cubicBezTo>
                <a:close/>
              </a:path>
            </a:pathLst>
          </a:custGeom>
          <a:solidFill>
            <a:srgbClr val="FFFFFF"/>
          </a:solidFill>
          <a:ln w="3175">
            <a:solidFill>
              <a:srgbClr val="FFFFFF"/>
            </a:solidFill>
          </a:ln>
        </p:spPr>
        <p:txBody>
          <a:bodyPr lIns="45719" rIns="45719"/>
          <a:lstStyle/>
          <a:p>
            <a:endParaRPr/>
          </a:p>
        </p:txBody>
      </p:sp>
      <p:sp>
        <p:nvSpPr>
          <p:cNvPr id="1118" name="TextBox 8"/>
          <p:cNvSpPr txBox="1"/>
          <p:nvPr/>
        </p:nvSpPr>
        <p:spPr>
          <a:xfrm>
            <a:off x="4360862" y="3773487"/>
            <a:ext cx="2192338" cy="408941"/>
          </a:xfrm>
          <a:prstGeom prst="rect">
            <a:avLst/>
          </a:prstGeom>
          <a:ln w="12700">
            <a:miter lim="400000"/>
          </a:ln>
        </p:spPr>
        <p:txBody>
          <a:bodyPr lIns="45719" rIns="45719">
            <a:spAutoFit/>
          </a:bodyPr>
          <a:lstStyle>
            <a:lvl1pPr algn="just">
              <a:defRPr>
                <a:solidFill>
                  <a:srgbClr val="FFFFFF"/>
                </a:solidFill>
              </a:defRPr>
            </a:lvl1pPr>
          </a:lstStyle>
          <a:p>
            <a:r>
              <a:t>谢谢聆听</a:t>
            </a:r>
          </a:p>
        </p:txBody>
      </p:sp>
      <p:sp>
        <p:nvSpPr>
          <p:cNvPr id="1119" name="TextBox 1"/>
          <p:cNvSpPr txBox="1"/>
          <p:nvPr/>
        </p:nvSpPr>
        <p:spPr>
          <a:xfrm>
            <a:off x="1766570" y="3860800"/>
            <a:ext cx="8897620" cy="1106805"/>
          </a:xfrm>
          <a:prstGeom prst="rect">
            <a:avLst/>
          </a:prstGeom>
          <a:ln w="12700">
            <a:miter lim="400000"/>
          </a:ln>
        </p:spPr>
        <p:txBody>
          <a:bodyPr wrap="square" lIns="45719" rIns="45719">
            <a:spAutoFit/>
          </a:bodyPr>
          <a:lstStyle>
            <a:lvl1pPr algn="just">
              <a:defRPr sz="2400">
                <a:solidFill>
                  <a:schemeClr val="accent2"/>
                </a:solidFill>
              </a:defRPr>
            </a:lvl1pPr>
          </a:lstStyle>
          <a:p>
            <a:pPr algn="ctr"/>
            <a:r>
              <a:rPr lang="en-US" altLang="zh-CN" sz="2200" dirty="0">
                <a:latin typeface="Georgia Regular" panose="02040502050405090303" charset="0"/>
                <a:cs typeface="Georgia Regular" panose="02040502050405090303" charset="0"/>
                <a:sym typeface="+mn-ea"/>
              </a:rPr>
              <a:t>Group Members: </a:t>
            </a:r>
          </a:p>
          <a:p>
            <a:pPr algn="ctr"/>
            <a:r>
              <a:rPr lang="en-US" altLang="zh-CN" sz="2200" dirty="0">
                <a:latin typeface="Georgia Regular" panose="02040502050405090303" charset="0"/>
                <a:cs typeface="Georgia Regular" panose="02040502050405090303" charset="0"/>
                <a:sym typeface="+mn-ea"/>
              </a:rPr>
              <a:t>Fu Rao, Lin </a:t>
            </a:r>
            <a:r>
              <a:rPr lang="en-US" altLang="zh-CN" sz="2200" dirty="0" err="1">
                <a:latin typeface="Georgia Regular" panose="02040502050405090303" charset="0"/>
                <a:cs typeface="Georgia Regular" panose="02040502050405090303" charset="0"/>
                <a:sym typeface="+mn-ea"/>
              </a:rPr>
              <a:t>Xiaotao, </a:t>
            </a:r>
            <a:r>
              <a:rPr lang="en-US" altLang="zh-CN" sz="2200" dirty="0">
                <a:latin typeface="Georgia Regular" panose="02040502050405090303" charset="0"/>
                <a:cs typeface="Georgia Regular" panose="02040502050405090303" charset="0"/>
                <a:sym typeface="+mn-ea"/>
              </a:rPr>
              <a:t>Su </a:t>
            </a:r>
            <a:r>
              <a:rPr lang="en-US" altLang="zh-CN" sz="2200" dirty="0" err="1">
                <a:latin typeface="Georgia Regular" panose="02040502050405090303" charset="0"/>
                <a:cs typeface="Georgia Regular" panose="02040502050405090303" charset="0"/>
                <a:sym typeface="+mn-ea"/>
              </a:rPr>
              <a:t>Qianhui,</a:t>
            </a:r>
          </a:p>
          <a:p>
            <a:pPr algn="ctr"/>
            <a:r>
              <a:rPr lang="en-US" altLang="zh-CN" sz="2200" dirty="0">
                <a:latin typeface="Georgia Regular" panose="02040502050405090303" charset="0"/>
                <a:cs typeface="Georgia Regular" panose="02040502050405090303" charset="0"/>
                <a:sym typeface="+mn-ea"/>
              </a:rPr>
              <a:t>Yao Yang, Zhang </a:t>
            </a:r>
            <a:r>
              <a:rPr lang="en-US" altLang="zh-CN" sz="2200" dirty="0" err="1">
                <a:latin typeface="Georgia Regular" panose="02040502050405090303" charset="0"/>
                <a:cs typeface="Georgia Regular" panose="02040502050405090303" charset="0"/>
                <a:sym typeface="+mn-ea"/>
              </a:rPr>
              <a:t>Ruijie, </a:t>
            </a:r>
            <a:r>
              <a:rPr lang="en-US" altLang="zh-CN" sz="2200" dirty="0">
                <a:latin typeface="Georgia Regular" panose="02040502050405090303" charset="0"/>
                <a:cs typeface="Georgia Regular" panose="02040502050405090303" charset="0"/>
                <a:sym typeface="+mn-ea"/>
              </a:rPr>
              <a:t>Zhu </a:t>
            </a:r>
            <a:r>
              <a:rPr lang="en-US" altLang="zh-CN" sz="2200" dirty="0" err="1">
                <a:latin typeface="Georgia Regular" panose="02040502050405090303" charset="0"/>
                <a:cs typeface="Georgia Regular" panose="02040502050405090303" charset="0"/>
                <a:sym typeface="+mn-ea"/>
              </a:rPr>
              <a:t>Xinling</a:t>
            </a:r>
          </a:p>
        </p:txBody>
      </p:sp>
      <p:sp>
        <p:nvSpPr>
          <p:cNvPr id="1120" name="TextBox 1"/>
          <p:cNvSpPr txBox="1"/>
          <p:nvPr/>
        </p:nvSpPr>
        <p:spPr>
          <a:xfrm>
            <a:off x="3767137" y="2669605"/>
            <a:ext cx="4657725" cy="1198880"/>
          </a:xfrm>
          <a:prstGeom prst="rect">
            <a:avLst/>
          </a:prstGeom>
          <a:ln w="12700">
            <a:miter lim="400000"/>
          </a:ln>
        </p:spPr>
        <p:txBody>
          <a:bodyPr wrap="none" lIns="45719" rIns="45719">
            <a:spAutoFit/>
          </a:bodyPr>
          <a:lstStyle>
            <a:lvl1pPr algn="ctr">
              <a:defRPr sz="6600">
                <a:solidFill>
                  <a:schemeClr val="accent1"/>
                </a:solidFill>
              </a:defRPr>
            </a:lvl1pPr>
          </a:lstStyle>
          <a:p>
            <a:r>
              <a:rPr lang="en-US" sz="7200" b="1" spc="150">
                <a:solidFill>
                  <a:schemeClr val="accent1"/>
                </a:solidFill>
                <a:uFillTx/>
                <a:latin typeface="Georgia Bold" panose="02040502050405090303" charset="0"/>
                <a:cs typeface="Georgia Bold" panose="02040502050405090303" charset="0"/>
              </a:rPr>
              <a:t>Thank You</a:t>
            </a:r>
          </a:p>
        </p:txBody>
      </p:sp>
    </p:spTree>
  </p:cSld>
  <p:clrMapOvr>
    <a:masterClrMapping/>
  </p:clrMapOvr>
  <p:transition spd="med"/>
  <p:timing>
    <p:tnLst>
      <p:par>
        <p:cTn id="1" dur="indefinite" restart="never" fill="hold" nodeType="tmRoot">
          <p:childTnLst>
            <p:seq concurrent="1" nextAc="seek">
              <p:cTn id="2" dur="indefinite" fill="hold" nodeType="mainSeq">
                <p:childTnLst>
                  <p:par>
                    <p:cTn id="3" fill="hold">
                      <p:stCondLst>
                        <p:cond delay="indefinite"/>
                      </p:stCondLst>
                      <p:childTnLst>
                        <p:par>
                          <p:cTn id="4" fill="hold">
                            <p:stCondLst>
                              <p:cond delay="0"/>
                            </p:stCondLst>
                            <p:childTnLst>
                              <p:par>
                                <p:cTn id="5" presetID="8" presetClass="emph" presetSubtype="0" accel="50000" decel="50000" fill="hold" grpId="1" nodeType="clickEffect">
                                  <p:stCondLst>
                                    <p:cond delay="0"/>
                                  </p:stCondLst>
                                  <p:childTnLst>
                                    <p:animRot by="10800000">
                                      <p:cBhvr>
                                        <p:cTn id="6" dur="2000" fill="hold"/>
                                        <p:tgtEl>
                                          <p:spTgt spid="111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15" grpId="1" bldLvl="0" animBg="1" advAuto="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6" name="Slide Number Placeholder 3"/>
          <p:cNvSpPr txBox="1">
            <a:spLocks noGrp="1"/>
          </p:cNvSpPr>
          <p:nvPr>
            <p:ph type="sldNum" sz="quarter" idx="2"/>
          </p:nvPr>
        </p:nvSpPr>
        <p:spPr>
          <a:xfrm>
            <a:off x="11623603" y="454228"/>
            <a:ext cx="127001" cy="135547"/>
          </a:xfrm>
          <a:prstGeom prst="rect">
            <a:avLst/>
          </a:prstGeom>
        </p:spPr>
        <p:txBody>
          <a:bodyPr/>
          <a:lstStyle>
            <a:lvl1pPr>
              <a:defRPr>
                <a:latin typeface="Arial" panose="020B0604020202020204"/>
                <a:ea typeface="Arial" panose="020B0604020202020204"/>
                <a:cs typeface="Arial" panose="020B0604020202020204"/>
                <a:sym typeface="Arial" panose="020B0604020202020204"/>
              </a:defRPr>
            </a:lvl1pPr>
          </a:lstStyle>
          <a:p>
            <a:pPr marL="0" marR="0" lvl="0" indent="0" algn="ctr" defTabSz="914400" rtl="0" eaLnBrk="1" fontAlgn="auto" latinLnBrk="0" hangingPunct="0">
              <a:lnSpc>
                <a:spcPct val="100000"/>
              </a:lnSpc>
              <a:spcBef>
                <a:spcPts val="0"/>
              </a:spcBef>
              <a:spcAft>
                <a:spcPts val="0"/>
              </a:spcAft>
              <a:buClrTx/>
              <a:buSzTx/>
              <a:buFontTx/>
              <a:buNone/>
              <a:defRPr/>
            </a:pPr>
            <a:fld id="{86CB4B4D-7CA3-9044-876B-883B54F8677D}" type="slidenum">
              <a:rPr kumimoji="0" sz="1000" b="0" i="0" u="none" strike="noStrike" kern="0" cap="none" spc="0" normalizeH="0" baseline="0" noProof="0">
                <a:ln>
                  <a:noFill/>
                </a:ln>
                <a:solidFill>
                  <a:srgbClr val="808080"/>
                </a:solidFill>
                <a:effectLst/>
                <a:uLnTx/>
                <a:uFillTx/>
                <a:latin typeface="Arial" panose="020B0604020202020204"/>
                <a:cs typeface="Arial" panose="020B0604020202020204"/>
                <a:sym typeface="Arial" panose="020B0604020202020204"/>
              </a:rPr>
              <a:t>4</a:t>
            </a:fld>
            <a:endParaRPr kumimoji="0" sz="1000" b="0" i="0" u="none" strike="noStrike" kern="0" cap="none" spc="0" normalizeH="0" baseline="0" noProof="0">
              <a:ln>
                <a:noFill/>
              </a:ln>
              <a:solidFill>
                <a:srgbClr val="808080"/>
              </a:solidFill>
              <a:effectLst/>
              <a:uLnTx/>
              <a:uFillTx/>
              <a:latin typeface="Arial" panose="020B0604020202020204"/>
              <a:cs typeface="Arial" panose="020B0604020202020204"/>
              <a:sym typeface="Arial" panose="020B0604020202020204"/>
            </a:endParaRPr>
          </a:p>
        </p:txBody>
      </p:sp>
      <p:sp>
        <p:nvSpPr>
          <p:cNvPr id="3" name="文本占位符 17"/>
          <p:cNvSpPr txBox="1"/>
          <p:nvPr/>
        </p:nvSpPr>
        <p:spPr>
          <a:xfrm>
            <a:off x="362724" y="376212"/>
            <a:ext cx="10355748" cy="618631"/>
          </a:xfrm>
          <a:prstGeom prst="rect">
            <a:avLst/>
          </a:prstGeom>
          <a:ln w="12700">
            <a:miter lim="400000"/>
          </a:ln>
        </p:spPr>
        <p:txBody>
          <a:bodyPr wrap="square" lIns="45719" rIns="45719">
            <a:spAutoFit/>
          </a:bodyPr>
          <a:lstStyle>
            <a:lvl1pPr>
              <a:lnSpc>
                <a:spcPct val="90000"/>
              </a:lnSpc>
              <a:spcBef>
                <a:spcPts val="1000"/>
              </a:spcBef>
              <a:defRPr sz="2000"/>
            </a:lvl1pPr>
          </a:lstStyle>
          <a:p>
            <a:pPr>
              <a:spcAft>
                <a:spcPts val="600"/>
              </a:spcAft>
            </a:pPr>
            <a:r>
              <a:rPr lang="en-US" altLang="zh-CN" sz="3800" b="1" kern="1200" dirty="0">
                <a:solidFill>
                  <a:schemeClr val="tx1"/>
                </a:solidFill>
                <a:latin typeface="Georgia" panose="02040502050405020303" pitchFamily="18" charset="0"/>
              </a:rPr>
              <a:t>Traveling Salesman Problem</a:t>
            </a:r>
          </a:p>
        </p:txBody>
      </p:sp>
      <p:sp>
        <p:nvSpPr>
          <p:cNvPr id="4" name="Text Placeholder 32"/>
          <p:cNvSpPr txBox="1"/>
          <p:nvPr/>
        </p:nvSpPr>
        <p:spPr>
          <a:xfrm>
            <a:off x="1129566" y="5003482"/>
            <a:ext cx="4593899" cy="446212"/>
          </a:xfrm>
          <a:prstGeom prst="rect">
            <a:avLst/>
          </a:prstGeom>
          <a:ln w="12700">
            <a:miter lim="400000"/>
          </a:ln>
        </p:spPr>
        <p:txBody>
          <a:bodyPr wrap="square" lIns="0" tIns="0" rIns="0" bIns="0">
            <a:spAutoFit/>
          </a:bodyPr>
          <a:lstStyle>
            <a:lvl1pPr defTabSz="685800">
              <a:lnSpc>
                <a:spcPct val="150000"/>
              </a:lnSpc>
              <a:spcBef>
                <a:spcPts val="700"/>
              </a:spcBef>
              <a:defRPr sz="1000">
                <a:solidFill>
                  <a:srgbClr val="808080"/>
                </a:solidFill>
                <a:latin typeface="Arial" panose="020B0604020202020204"/>
                <a:ea typeface="Arial" panose="020B0604020202020204"/>
                <a:cs typeface="Arial" panose="020B0604020202020204"/>
                <a:sym typeface="Arial" panose="020B0604020202020204"/>
              </a:defRPr>
            </a:lvl1pPr>
          </a:lstStyle>
          <a:p>
            <a:r>
              <a:rPr lang="en-US" altLang="zh-CN" sz="2200" dirty="0">
                <a:solidFill>
                  <a:srgbClr val="0D0D0D"/>
                </a:solidFill>
                <a:latin typeface="Georgia" panose="02040502050405020303" pitchFamily="18" charset="0"/>
              </a:rPr>
              <a:t>M</a:t>
            </a:r>
            <a:r>
              <a:rPr lang="en-US" altLang="zh-CN" sz="2200" b="0" i="0" dirty="0">
                <a:solidFill>
                  <a:srgbClr val="0D0D0D"/>
                </a:solidFill>
                <a:effectLst/>
                <a:latin typeface="Georgia" panose="02040502050405020303" pitchFamily="18" charset="0"/>
              </a:rPr>
              <a:t>inimize the total travel distance.</a:t>
            </a:r>
            <a:endParaRPr sz="2200" dirty="0">
              <a:latin typeface="Georgia" panose="02040502050405020303" pitchFamily="18" charset="0"/>
            </a:endParaRPr>
          </a:p>
        </p:txBody>
      </p:sp>
      <p:sp>
        <p:nvSpPr>
          <p:cNvPr id="5" name="Text Placeholder 33"/>
          <p:cNvSpPr txBox="1"/>
          <p:nvPr/>
        </p:nvSpPr>
        <p:spPr>
          <a:xfrm>
            <a:off x="1129566" y="4417724"/>
            <a:ext cx="1932607" cy="335029"/>
          </a:xfrm>
          <a:prstGeom prst="rect">
            <a:avLst/>
          </a:prstGeom>
          <a:ln w="12700">
            <a:miter lim="400000"/>
          </a:ln>
        </p:spPr>
        <p:txBody>
          <a:bodyPr wrap="square" lIns="0" tIns="0" rIns="0" bIns="0">
            <a:spAutoFit/>
          </a:bodyPr>
          <a:lstStyle>
            <a:lvl1pPr defTabSz="685800">
              <a:lnSpc>
                <a:spcPct val="90000"/>
              </a:lnSpc>
              <a:spcBef>
                <a:spcPts val="700"/>
              </a:spcBef>
              <a:defRPr b="1">
                <a:solidFill>
                  <a:schemeClr val="accent2"/>
                </a:solidFill>
              </a:defRPr>
            </a:lvl1pPr>
          </a:lstStyle>
          <a:p>
            <a:pPr>
              <a:defRPr>
                <a:latin typeface="Arial" panose="020B0604020202020204"/>
                <a:ea typeface="Arial" panose="020B0604020202020204"/>
                <a:cs typeface="Arial" panose="020B0604020202020204"/>
                <a:sym typeface="Arial" panose="020B0604020202020204"/>
              </a:defRPr>
            </a:pPr>
            <a:r>
              <a:rPr lang="en-US" sz="2400" dirty="0">
                <a:solidFill>
                  <a:schemeClr val="tx1"/>
                </a:solidFill>
                <a:latin typeface="Georgia" panose="02040502050405020303" pitchFamily="18" charset="0"/>
                <a:ea typeface="微软雅黑" panose="020B0503020204020204" charset="-122"/>
                <a:cs typeface="微软雅黑" panose="020B0503020204020204" charset="-122"/>
                <a:sym typeface="微软雅黑" panose="020B0503020204020204" charset="-122"/>
              </a:rPr>
              <a:t>Objective</a:t>
            </a:r>
            <a:endParaRPr sz="2400" dirty="0">
              <a:solidFill>
                <a:schemeClr val="tx1"/>
              </a:solidFill>
              <a:latin typeface="Georgia" panose="02040502050405020303" pitchFamily="18" charset="0"/>
              <a:ea typeface="微软雅黑" panose="020B0503020204020204" charset="-122"/>
              <a:cs typeface="微软雅黑" panose="020B0503020204020204" charset="-122"/>
              <a:sym typeface="微软雅黑" panose="020B0503020204020204" charset="-122"/>
            </a:endParaRPr>
          </a:p>
        </p:txBody>
      </p:sp>
      <p:sp>
        <p:nvSpPr>
          <p:cNvPr id="6" name="Text Placeholder 32"/>
          <p:cNvSpPr txBox="1"/>
          <p:nvPr/>
        </p:nvSpPr>
        <p:spPr>
          <a:xfrm>
            <a:off x="1129566" y="2342926"/>
            <a:ext cx="10749112" cy="954044"/>
          </a:xfrm>
          <a:prstGeom prst="rect">
            <a:avLst/>
          </a:prstGeom>
          <a:ln w="12700">
            <a:miter lim="400000"/>
          </a:ln>
        </p:spPr>
        <p:txBody>
          <a:bodyPr wrap="square" lIns="0" tIns="0" rIns="0" bIns="0">
            <a:spAutoFit/>
          </a:bodyPr>
          <a:lstStyle>
            <a:lvl1pPr defTabSz="685800">
              <a:lnSpc>
                <a:spcPct val="150000"/>
              </a:lnSpc>
              <a:spcBef>
                <a:spcPts val="700"/>
              </a:spcBef>
              <a:defRPr sz="1000">
                <a:solidFill>
                  <a:srgbClr val="808080"/>
                </a:solidFill>
                <a:latin typeface="Arial" panose="020B0604020202020204"/>
                <a:ea typeface="Arial" panose="020B0604020202020204"/>
                <a:cs typeface="Arial" panose="020B0604020202020204"/>
                <a:sym typeface="Arial" panose="020B0604020202020204"/>
              </a:defRPr>
            </a:lvl1pPr>
          </a:lstStyle>
          <a:p>
            <a:r>
              <a:rPr lang="en-US" sz="2200" dirty="0">
                <a:solidFill>
                  <a:schemeClr val="tx1"/>
                </a:solidFill>
                <a:latin typeface="Georgia" panose="02040502050405020303" pitchFamily="18" charset="0"/>
              </a:rPr>
              <a:t>Given a list of cities and the distances between each pair of cities, what is the shortest possible route that visits each city exactly once and returns to the origin city?</a:t>
            </a:r>
            <a:endParaRPr sz="2200" dirty="0">
              <a:solidFill>
                <a:schemeClr val="tx1"/>
              </a:solidFill>
              <a:latin typeface="Georgia" panose="02040502050405020303" pitchFamily="18" charset="0"/>
            </a:endParaRPr>
          </a:p>
        </p:txBody>
      </p:sp>
      <p:sp>
        <p:nvSpPr>
          <p:cNvPr id="7" name="Text Placeholder 33"/>
          <p:cNvSpPr txBox="1"/>
          <p:nvPr/>
        </p:nvSpPr>
        <p:spPr>
          <a:xfrm>
            <a:off x="1129566" y="1953668"/>
            <a:ext cx="8353100" cy="332399"/>
          </a:xfrm>
          <a:prstGeom prst="rect">
            <a:avLst/>
          </a:prstGeom>
          <a:ln w="12700">
            <a:miter lim="400000"/>
          </a:ln>
        </p:spPr>
        <p:txBody>
          <a:bodyPr wrap="square" lIns="0" tIns="0" rIns="0" bIns="0">
            <a:spAutoFit/>
          </a:bodyPr>
          <a:lstStyle>
            <a:lvl1pPr defTabSz="685800">
              <a:lnSpc>
                <a:spcPct val="90000"/>
              </a:lnSpc>
              <a:spcBef>
                <a:spcPts val="700"/>
              </a:spcBef>
              <a:defRPr b="1">
                <a:solidFill>
                  <a:schemeClr val="accent1"/>
                </a:solidFill>
              </a:defRPr>
            </a:lvl1pPr>
          </a:lstStyle>
          <a:p>
            <a:pPr>
              <a:defRPr>
                <a:latin typeface="Arial" panose="020B0604020202020204"/>
                <a:ea typeface="Arial" panose="020B0604020202020204"/>
                <a:cs typeface="Arial" panose="020B0604020202020204"/>
                <a:sym typeface="Arial" panose="020B0604020202020204"/>
              </a:defRPr>
            </a:pPr>
            <a:r>
              <a:rPr lang="en-US" sz="2400" dirty="0">
                <a:solidFill>
                  <a:schemeClr val="tx1"/>
                </a:solidFill>
                <a:latin typeface="Georgia" panose="02040502050405020303" pitchFamily="18" charset="0"/>
                <a:ea typeface="微软雅黑" panose="020B0503020204020204" charset="-122"/>
                <a:cs typeface="微软雅黑" panose="020B0503020204020204" charset="-122"/>
                <a:sym typeface="微软雅黑" panose="020B0503020204020204" charset="-122"/>
              </a:rPr>
              <a:t>Definition</a:t>
            </a:r>
            <a:endParaRPr sz="2400" dirty="0">
              <a:solidFill>
                <a:schemeClr val="tx1"/>
              </a:solidFill>
              <a:latin typeface="Georgia" panose="02040502050405020303" pitchFamily="18" charset="0"/>
              <a:ea typeface="微软雅黑" panose="020B0503020204020204" charset="-122"/>
              <a:cs typeface="微软雅黑" panose="020B0503020204020204" charset="-122"/>
              <a:sym typeface="微软雅黑" panose="020B0503020204020204" charset="-122"/>
            </a:endParaRPr>
          </a:p>
        </p:txBody>
      </p:sp>
      <p:sp>
        <p:nvSpPr>
          <p:cNvPr id="8" name="Straight Connector 58"/>
          <p:cNvSpPr/>
          <p:nvPr/>
        </p:nvSpPr>
        <p:spPr>
          <a:xfrm>
            <a:off x="811015" y="1901269"/>
            <a:ext cx="0" cy="1429567"/>
          </a:xfrm>
          <a:prstGeom prst="line">
            <a:avLst/>
          </a:prstGeom>
          <a:ln w="50800">
            <a:solidFill>
              <a:srgbClr val="F23B48"/>
            </a:solidFill>
            <a:miter/>
          </a:ln>
        </p:spPr>
        <p:txBody>
          <a:bodyPr lIns="45719" rIns="45719"/>
          <a:lstStyle/>
          <a:p>
            <a:pPr marL="0" marR="0" lvl="0" indent="0" defTabSz="914400" eaLnBrk="1" fontAlgn="auto" latinLnBrk="0" hangingPunct="0">
              <a:lnSpc>
                <a:spcPct val="100000"/>
              </a:lnSpc>
              <a:spcBef>
                <a:spcPts val="0"/>
              </a:spcBef>
              <a:spcAft>
                <a:spcPts val="0"/>
              </a:spcAft>
              <a:buClrTx/>
              <a:buSzTx/>
              <a:buFontTx/>
              <a:buNone/>
              <a:defRPr/>
            </a:pPr>
            <a:endParaRPr kumimoji="0" sz="1800" b="0" i="0" u="none" strike="noStrike" kern="0" cap="none" spc="0" normalizeH="0" baseline="0" noProof="0">
              <a:ln>
                <a:noFill/>
              </a:ln>
              <a:solidFill>
                <a:srgbClr val="000000"/>
              </a:solidFill>
              <a:effectLst/>
              <a:uLnTx/>
              <a:uFillTx/>
              <a:latin typeface="微软雅黑" panose="020B0503020204020204" charset="-122"/>
              <a:ea typeface="微软雅黑" panose="020B0503020204020204" charset="-122"/>
              <a:sym typeface="微软雅黑" panose="020B0503020204020204" charset="-122"/>
            </a:endParaRPr>
          </a:p>
        </p:txBody>
      </p:sp>
      <p:sp>
        <p:nvSpPr>
          <p:cNvPr id="9" name="Straight Connector 57"/>
          <p:cNvSpPr/>
          <p:nvPr/>
        </p:nvSpPr>
        <p:spPr>
          <a:xfrm>
            <a:off x="813647" y="4354434"/>
            <a:ext cx="0" cy="1295592"/>
          </a:xfrm>
          <a:prstGeom prst="line">
            <a:avLst/>
          </a:prstGeom>
          <a:ln w="50800">
            <a:solidFill>
              <a:srgbClr val="3F3F3F"/>
            </a:solidFill>
            <a:miter/>
          </a:ln>
        </p:spPr>
        <p:txBody>
          <a:bodyPr lIns="45719" rIns="45719"/>
          <a:lstStyle/>
          <a:p>
            <a:pPr marL="0" marR="0" lvl="0" indent="0" defTabSz="914400" eaLnBrk="1" fontAlgn="auto" latinLnBrk="0" hangingPunct="0">
              <a:lnSpc>
                <a:spcPct val="100000"/>
              </a:lnSpc>
              <a:spcBef>
                <a:spcPts val="0"/>
              </a:spcBef>
              <a:spcAft>
                <a:spcPts val="0"/>
              </a:spcAft>
              <a:buClrTx/>
              <a:buSzTx/>
              <a:buFontTx/>
              <a:buNone/>
              <a:defRPr/>
            </a:pPr>
            <a:endParaRPr kumimoji="0" sz="1800" b="0" i="0" u="none" strike="noStrike" kern="0" cap="none" spc="0" normalizeH="0" baseline="0" noProof="0">
              <a:ln>
                <a:noFill/>
              </a:ln>
              <a:solidFill>
                <a:srgbClr val="000000"/>
              </a:solidFill>
              <a:effectLst/>
              <a:uLnTx/>
              <a:uFillTx/>
              <a:latin typeface="微软雅黑" panose="020B0503020204020204" charset="-122"/>
              <a:ea typeface="微软雅黑" panose="020B0503020204020204" charset="-122"/>
              <a:sym typeface="微软雅黑" panose="020B0503020204020204" charset="-122"/>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ppt_x"/>
                                          </p:val>
                                        </p:tav>
                                        <p:tav tm="100000">
                                          <p:val>
                                            <p:strVal val="#ppt_x"/>
                                          </p:val>
                                        </p:tav>
                                      </p:tavLst>
                                    </p:anim>
                                    <p:anim calcmode="lin" valueType="num">
                                      <p:cBhvr additive="base">
                                        <p:cTn id="1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9" grpId="0" bldLvl="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 name="灯片编号占位符 1"/>
          <p:cNvSpPr txBox="1">
            <a:spLocks noGrp="1"/>
          </p:cNvSpPr>
          <p:nvPr>
            <p:ph type="sldNum" sz="quarter" idx="2"/>
          </p:nvPr>
        </p:nvSpPr>
        <p:spPr>
          <a:xfrm>
            <a:off x="11640748" y="445167"/>
            <a:ext cx="92710" cy="153670"/>
          </a:xfrm>
          <a:prstGeom prst="rect">
            <a:avLst/>
          </a:prstGeom>
        </p:spPr>
        <p:txBody>
          <a:bodyPr/>
          <a:lstStyle/>
          <a:p>
            <a:fld id="{86CB4B4D-7CA3-9044-876B-883B54F8677D}" type="slidenum">
              <a:rPr/>
              <a:t>5</a:t>
            </a:fld>
            <a:endParaRPr/>
          </a:p>
        </p:txBody>
      </p:sp>
      <p:sp>
        <p:nvSpPr>
          <p:cNvPr id="333" name="文本占位符 17"/>
          <p:cNvSpPr txBox="1"/>
          <p:nvPr/>
        </p:nvSpPr>
        <p:spPr>
          <a:xfrm>
            <a:off x="362724" y="376212"/>
            <a:ext cx="10355748" cy="618631"/>
          </a:xfrm>
          <a:prstGeom prst="rect">
            <a:avLst/>
          </a:prstGeom>
          <a:ln w="12700">
            <a:miter lim="400000"/>
          </a:ln>
        </p:spPr>
        <p:txBody>
          <a:bodyPr wrap="square" lIns="45719" rIns="45719">
            <a:spAutoFit/>
          </a:bodyPr>
          <a:lstStyle>
            <a:lvl1pPr>
              <a:lnSpc>
                <a:spcPct val="90000"/>
              </a:lnSpc>
              <a:spcBef>
                <a:spcPts val="1000"/>
              </a:spcBef>
              <a:defRPr sz="2000"/>
            </a:lvl1pPr>
          </a:lstStyle>
          <a:p>
            <a:pPr>
              <a:spcAft>
                <a:spcPts val="600"/>
              </a:spcAft>
            </a:pPr>
            <a:r>
              <a:rPr lang="en-US" altLang="zh-CN" sz="3800" b="1" kern="1200" dirty="0">
                <a:solidFill>
                  <a:schemeClr val="tx1"/>
                </a:solidFill>
                <a:latin typeface="Georgia" panose="02040502050405020303" pitchFamily="18" charset="0"/>
              </a:rPr>
              <a:t>Traveling Salesman Problem</a:t>
            </a:r>
          </a:p>
        </p:txBody>
      </p:sp>
      <p:pic>
        <p:nvPicPr>
          <p:cNvPr id="3" name="图片 2" descr="图片包含 人, 男孩, 站, 食物&#10;&#10;描述已自动生成"/>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9212" y="1426137"/>
            <a:ext cx="4746171" cy="4746171"/>
          </a:xfrm>
          <a:prstGeom prst="rect">
            <a:avLst/>
          </a:prstGeom>
        </p:spPr>
      </p:pic>
      <p:pic>
        <p:nvPicPr>
          <p:cNvPr id="4" name="图片 3" descr="不同颜色的球&#10;&#10;描述已自动生成"/>
          <p:cNvPicPr>
            <a:picLocks noChangeAspect="1"/>
          </p:cNvPicPr>
          <p:nvPr/>
        </p:nvPicPr>
        <p:blipFill>
          <a:blip r:embed="rId4">
            <a:clrChange>
              <a:clrFrom>
                <a:srgbClr val="FFFFFF"/>
              </a:clrFrom>
              <a:clrTo>
                <a:srgbClr val="FFFFFF">
                  <a:alpha val="0"/>
                </a:srgbClr>
              </a:clrTo>
            </a:clrChange>
          </a:blip>
          <a:stretch>
            <a:fillRect/>
          </a:stretch>
        </p:blipFill>
        <p:spPr>
          <a:xfrm>
            <a:off x="5878558" y="1916276"/>
            <a:ext cx="5745045" cy="3765892"/>
          </a:xfrm>
          <a:prstGeom prst="rect">
            <a:avLst/>
          </a:prstGeom>
        </p:spPr>
      </p:pic>
      <p:cxnSp>
        <p:nvCxnSpPr>
          <p:cNvPr id="5" name="直接连接符 4"/>
          <p:cNvCxnSpPr/>
          <p:nvPr/>
        </p:nvCxnSpPr>
        <p:spPr>
          <a:xfrm flipV="1">
            <a:off x="7013749" y="2421653"/>
            <a:ext cx="1266093" cy="120580"/>
          </a:xfrm>
          <a:prstGeom prst="line">
            <a:avLst/>
          </a:prstGeom>
          <a:ln w="57150"/>
        </p:spPr>
        <p:style>
          <a:lnRef idx="2">
            <a:schemeClr val="dk1"/>
          </a:lnRef>
          <a:fillRef idx="0">
            <a:schemeClr val="dk1"/>
          </a:fillRef>
          <a:effectRef idx="1">
            <a:schemeClr val="dk1"/>
          </a:effectRef>
          <a:fontRef idx="minor">
            <a:schemeClr val="tx1"/>
          </a:fontRef>
        </p:style>
      </p:cxnSp>
      <p:cxnSp>
        <p:nvCxnSpPr>
          <p:cNvPr id="6" name="直接连接符 5"/>
          <p:cNvCxnSpPr/>
          <p:nvPr/>
        </p:nvCxnSpPr>
        <p:spPr>
          <a:xfrm>
            <a:off x="8279842" y="2421653"/>
            <a:ext cx="733529" cy="753626"/>
          </a:xfrm>
          <a:prstGeom prst="line">
            <a:avLst/>
          </a:prstGeom>
          <a:ln w="57150"/>
        </p:spPr>
        <p:style>
          <a:lnRef idx="2">
            <a:schemeClr val="dk1"/>
          </a:lnRef>
          <a:fillRef idx="0">
            <a:schemeClr val="dk1"/>
          </a:fillRef>
          <a:effectRef idx="1">
            <a:schemeClr val="dk1"/>
          </a:effectRef>
          <a:fontRef idx="minor">
            <a:schemeClr val="tx1"/>
          </a:fontRef>
        </p:style>
      </p:cxnSp>
      <p:cxnSp>
        <p:nvCxnSpPr>
          <p:cNvPr id="7" name="直接连接符 6"/>
          <p:cNvCxnSpPr/>
          <p:nvPr/>
        </p:nvCxnSpPr>
        <p:spPr>
          <a:xfrm flipV="1">
            <a:off x="9013371" y="2903974"/>
            <a:ext cx="1418381" cy="271305"/>
          </a:xfrm>
          <a:prstGeom prst="line">
            <a:avLst/>
          </a:prstGeom>
          <a:ln w="57150"/>
        </p:spPr>
        <p:style>
          <a:lnRef idx="2">
            <a:schemeClr val="dk1"/>
          </a:lnRef>
          <a:fillRef idx="0">
            <a:schemeClr val="dk1"/>
          </a:fillRef>
          <a:effectRef idx="1">
            <a:schemeClr val="dk1"/>
          </a:effectRef>
          <a:fontRef idx="minor">
            <a:schemeClr val="tx1"/>
          </a:fontRef>
        </p:style>
      </p:cxnSp>
      <p:cxnSp>
        <p:nvCxnSpPr>
          <p:cNvPr id="8" name="直接连接符 7"/>
          <p:cNvCxnSpPr/>
          <p:nvPr/>
        </p:nvCxnSpPr>
        <p:spPr>
          <a:xfrm>
            <a:off x="10510576" y="2903974"/>
            <a:ext cx="482321" cy="1567542"/>
          </a:xfrm>
          <a:prstGeom prst="line">
            <a:avLst/>
          </a:prstGeom>
          <a:ln w="57150"/>
        </p:spPr>
        <p:style>
          <a:lnRef idx="2">
            <a:schemeClr val="dk1"/>
          </a:lnRef>
          <a:fillRef idx="0">
            <a:schemeClr val="dk1"/>
          </a:fillRef>
          <a:effectRef idx="1">
            <a:schemeClr val="dk1"/>
          </a:effectRef>
          <a:fontRef idx="minor">
            <a:schemeClr val="tx1"/>
          </a:fontRef>
        </p:style>
      </p:cxnSp>
      <p:cxnSp>
        <p:nvCxnSpPr>
          <p:cNvPr id="9" name="直接连接符 8"/>
          <p:cNvCxnSpPr/>
          <p:nvPr/>
        </p:nvCxnSpPr>
        <p:spPr>
          <a:xfrm flipV="1">
            <a:off x="9285518" y="4471516"/>
            <a:ext cx="1707379" cy="783772"/>
          </a:xfrm>
          <a:prstGeom prst="line">
            <a:avLst/>
          </a:prstGeom>
          <a:ln w="57150"/>
        </p:spPr>
        <p:style>
          <a:lnRef idx="2">
            <a:schemeClr val="dk1"/>
          </a:lnRef>
          <a:fillRef idx="0">
            <a:schemeClr val="dk1"/>
          </a:fillRef>
          <a:effectRef idx="1">
            <a:schemeClr val="dk1"/>
          </a:effectRef>
          <a:fontRef idx="minor">
            <a:schemeClr val="tx1"/>
          </a:fontRef>
        </p:style>
      </p:cxnSp>
      <p:cxnSp>
        <p:nvCxnSpPr>
          <p:cNvPr id="10" name="直接连接符 9"/>
          <p:cNvCxnSpPr/>
          <p:nvPr/>
        </p:nvCxnSpPr>
        <p:spPr>
          <a:xfrm>
            <a:off x="7919217" y="4927219"/>
            <a:ext cx="1454778" cy="361006"/>
          </a:xfrm>
          <a:prstGeom prst="line">
            <a:avLst/>
          </a:prstGeom>
          <a:ln w="57150"/>
        </p:spPr>
        <p:style>
          <a:lnRef idx="2">
            <a:schemeClr val="dk1"/>
          </a:lnRef>
          <a:fillRef idx="0">
            <a:schemeClr val="dk1"/>
          </a:fillRef>
          <a:effectRef idx="1">
            <a:schemeClr val="dk1"/>
          </a:effectRef>
          <a:fontRef idx="minor">
            <a:schemeClr val="tx1"/>
          </a:fontRef>
        </p:style>
      </p:cxn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 name="灯片编号占位符 1"/>
          <p:cNvSpPr txBox="1">
            <a:spLocks noGrp="1"/>
          </p:cNvSpPr>
          <p:nvPr>
            <p:ph type="sldNum" sz="quarter" idx="2"/>
          </p:nvPr>
        </p:nvSpPr>
        <p:spPr>
          <a:xfrm>
            <a:off x="11640748" y="445167"/>
            <a:ext cx="92710" cy="153670"/>
          </a:xfrm>
          <a:prstGeom prst="rect">
            <a:avLst/>
          </a:prstGeom>
        </p:spPr>
        <p:txBody>
          <a:bodyPr/>
          <a:lstStyle/>
          <a:p>
            <a:fld id="{86CB4B4D-7CA3-9044-876B-883B54F8677D}" type="slidenum">
              <a:rPr/>
              <a:t>6</a:t>
            </a:fld>
            <a:endParaRPr/>
          </a:p>
        </p:txBody>
      </p:sp>
      <p:sp>
        <p:nvSpPr>
          <p:cNvPr id="333" name="文本占位符 17"/>
          <p:cNvSpPr txBox="1"/>
          <p:nvPr/>
        </p:nvSpPr>
        <p:spPr>
          <a:xfrm>
            <a:off x="362724" y="376212"/>
            <a:ext cx="10355748" cy="618631"/>
          </a:xfrm>
          <a:prstGeom prst="rect">
            <a:avLst/>
          </a:prstGeom>
          <a:ln w="12700">
            <a:miter lim="400000"/>
          </a:ln>
        </p:spPr>
        <p:txBody>
          <a:bodyPr wrap="square" lIns="45719" rIns="45719">
            <a:spAutoFit/>
          </a:bodyPr>
          <a:lstStyle>
            <a:lvl1pPr>
              <a:lnSpc>
                <a:spcPct val="90000"/>
              </a:lnSpc>
              <a:spcBef>
                <a:spcPts val="1000"/>
              </a:spcBef>
              <a:defRPr sz="2000"/>
            </a:lvl1pPr>
          </a:lstStyle>
          <a:p>
            <a:pPr>
              <a:spcAft>
                <a:spcPts val="600"/>
              </a:spcAft>
            </a:pPr>
            <a:r>
              <a:rPr lang="en-US" altLang="zh-CN" sz="3800" b="1" kern="1200" dirty="0">
                <a:solidFill>
                  <a:schemeClr val="tx1"/>
                </a:solidFill>
                <a:latin typeface="Georgia" panose="02040502050405020303" pitchFamily="18" charset="0"/>
              </a:rPr>
              <a:t>Traveling Salesman Problem</a:t>
            </a:r>
          </a:p>
        </p:txBody>
      </p:sp>
      <p:pic>
        <p:nvPicPr>
          <p:cNvPr id="2" name="图片 1"/>
          <p:cNvPicPr>
            <a:picLocks noChangeAspect="1"/>
          </p:cNvPicPr>
          <p:nvPr/>
        </p:nvPicPr>
        <p:blipFill>
          <a:blip r:embed="rId3">
            <a:clrChange>
              <a:clrFrom>
                <a:srgbClr val="FFFFFF"/>
              </a:clrFrom>
              <a:clrTo>
                <a:srgbClr val="FFFFFF">
                  <a:alpha val="0"/>
                </a:srgbClr>
              </a:clrTo>
            </a:clrChange>
          </a:blip>
          <a:stretch>
            <a:fillRect/>
          </a:stretch>
        </p:blipFill>
        <p:spPr>
          <a:xfrm>
            <a:off x="1931893" y="1454051"/>
            <a:ext cx="7960659" cy="4317106"/>
          </a:xfrm>
          <a:prstGeom prst="rect">
            <a:avLst/>
          </a:prstGeom>
        </p:spPr>
      </p:pic>
      <p:cxnSp>
        <p:nvCxnSpPr>
          <p:cNvPr id="11" name="直接连接符 10"/>
          <p:cNvCxnSpPr/>
          <p:nvPr/>
        </p:nvCxnSpPr>
        <p:spPr>
          <a:xfrm flipV="1">
            <a:off x="3612776" y="2140849"/>
            <a:ext cx="1685365" cy="176213"/>
          </a:xfrm>
          <a:prstGeom prst="line">
            <a:avLst/>
          </a:prstGeom>
          <a:ln w="57150"/>
        </p:spPr>
        <p:style>
          <a:lnRef idx="2">
            <a:schemeClr val="dk1"/>
          </a:lnRef>
          <a:fillRef idx="0">
            <a:schemeClr val="dk1"/>
          </a:fillRef>
          <a:effectRef idx="1">
            <a:schemeClr val="dk1"/>
          </a:effectRef>
          <a:fontRef idx="minor">
            <a:schemeClr val="tx1"/>
          </a:fontRef>
        </p:style>
      </p:cxnSp>
      <p:cxnSp>
        <p:nvCxnSpPr>
          <p:cNvPr id="12" name="直接连接符 11"/>
          <p:cNvCxnSpPr/>
          <p:nvPr/>
        </p:nvCxnSpPr>
        <p:spPr>
          <a:xfrm>
            <a:off x="5298141" y="2140849"/>
            <a:ext cx="475131" cy="1951224"/>
          </a:xfrm>
          <a:prstGeom prst="line">
            <a:avLst/>
          </a:prstGeom>
          <a:ln w="57150"/>
        </p:spPr>
        <p:style>
          <a:lnRef idx="2">
            <a:schemeClr val="dk1"/>
          </a:lnRef>
          <a:fillRef idx="0">
            <a:schemeClr val="dk1"/>
          </a:fillRef>
          <a:effectRef idx="1">
            <a:schemeClr val="dk1"/>
          </a:effectRef>
          <a:fontRef idx="minor">
            <a:schemeClr val="tx1"/>
          </a:fontRef>
        </p:style>
      </p:cxnSp>
      <p:cxnSp>
        <p:nvCxnSpPr>
          <p:cNvPr id="13" name="直接连接符 12"/>
          <p:cNvCxnSpPr/>
          <p:nvPr/>
        </p:nvCxnSpPr>
        <p:spPr>
          <a:xfrm flipV="1">
            <a:off x="3307976" y="4092073"/>
            <a:ext cx="2465296" cy="753036"/>
          </a:xfrm>
          <a:prstGeom prst="line">
            <a:avLst/>
          </a:prstGeom>
          <a:ln w="57150"/>
        </p:spPr>
        <p:style>
          <a:lnRef idx="2">
            <a:schemeClr val="dk1"/>
          </a:lnRef>
          <a:fillRef idx="0">
            <a:schemeClr val="dk1"/>
          </a:fillRef>
          <a:effectRef idx="1">
            <a:schemeClr val="dk1"/>
          </a:effectRef>
          <a:fontRef idx="minor">
            <a:schemeClr val="tx1"/>
          </a:fontRef>
        </p:style>
      </p:cxnSp>
      <p:cxnSp>
        <p:nvCxnSpPr>
          <p:cNvPr id="14" name="直接连接符 13"/>
          <p:cNvCxnSpPr/>
          <p:nvPr/>
        </p:nvCxnSpPr>
        <p:spPr>
          <a:xfrm>
            <a:off x="7404847" y="2093334"/>
            <a:ext cx="1801906" cy="2877281"/>
          </a:xfrm>
          <a:prstGeom prst="line">
            <a:avLst/>
          </a:prstGeom>
          <a:ln w="57150"/>
        </p:spPr>
        <p:style>
          <a:lnRef idx="2">
            <a:schemeClr val="dk1"/>
          </a:lnRef>
          <a:fillRef idx="0">
            <a:schemeClr val="dk1"/>
          </a:fillRef>
          <a:effectRef idx="1">
            <a:schemeClr val="dk1"/>
          </a:effectRef>
          <a:fontRef idx="minor">
            <a:schemeClr val="tx1"/>
          </a:fontRef>
        </p:style>
      </p:cxnSp>
      <p:cxnSp>
        <p:nvCxnSpPr>
          <p:cNvPr id="15" name="直接连接符 14"/>
          <p:cNvCxnSpPr/>
          <p:nvPr/>
        </p:nvCxnSpPr>
        <p:spPr>
          <a:xfrm flipV="1">
            <a:off x="2877671" y="2093334"/>
            <a:ext cx="4527176" cy="2230922"/>
          </a:xfrm>
          <a:prstGeom prst="line">
            <a:avLst/>
          </a:prstGeom>
          <a:ln w="57150"/>
        </p:spPr>
        <p:style>
          <a:lnRef idx="2">
            <a:schemeClr val="dk1"/>
          </a:lnRef>
          <a:fillRef idx="0">
            <a:schemeClr val="dk1"/>
          </a:fillRef>
          <a:effectRef idx="1">
            <a:schemeClr val="dk1"/>
          </a:effectRef>
          <a:fontRef idx="minor">
            <a:schemeClr val="tx1"/>
          </a:fontRef>
        </p:style>
      </p:cxnSp>
      <p:cxnSp>
        <p:nvCxnSpPr>
          <p:cNvPr id="16" name="直接连接符 15"/>
          <p:cNvCxnSpPr/>
          <p:nvPr/>
        </p:nvCxnSpPr>
        <p:spPr>
          <a:xfrm>
            <a:off x="2877671" y="4324256"/>
            <a:ext cx="430305" cy="454615"/>
          </a:xfrm>
          <a:prstGeom prst="line">
            <a:avLst/>
          </a:prstGeom>
          <a:ln w="57150"/>
        </p:spPr>
        <p:style>
          <a:lnRef idx="2">
            <a:schemeClr val="dk1"/>
          </a:lnRef>
          <a:fillRef idx="0">
            <a:schemeClr val="dk1"/>
          </a:fillRef>
          <a:effectRef idx="1">
            <a:schemeClr val="dk1"/>
          </a:effectRef>
          <a:fontRef idx="minor">
            <a:schemeClr val="tx1"/>
          </a:fontRef>
        </p:style>
      </p:cxnSp>
      <p:sp>
        <p:nvSpPr>
          <p:cNvPr id="18" name="矩形 17"/>
          <p:cNvSpPr/>
          <p:nvPr/>
        </p:nvSpPr>
        <p:spPr>
          <a:xfrm>
            <a:off x="3473326" y="5709763"/>
            <a:ext cx="5245347" cy="923330"/>
          </a:xfrm>
          <a:prstGeom prst="rect">
            <a:avLst/>
          </a:prstGeom>
          <a:noFill/>
          <a:effectLst>
            <a:outerShdw blurRad="50800" dist="38100" dir="2700000" algn="tl" rotWithShape="0">
              <a:prstClr val="black">
                <a:alpha val="40000"/>
              </a:prstClr>
            </a:outerShdw>
          </a:effectLst>
        </p:spPr>
        <p:txBody>
          <a:bodyPr wrap="none" lIns="91440" tIns="45720" rIns="91440" bIns="45720">
            <a:spAutoFit/>
          </a:bodyPr>
          <a:lstStyle/>
          <a:p>
            <a:pPr algn="ctr"/>
            <a:r>
              <a:rPr lang="en-US" altLang="zh-CN" sz="5400" dirty="0">
                <a:ln w="0"/>
                <a:effectLst>
                  <a:outerShdw blurRad="38100" dist="19050" dir="2700000" algn="tl" rotWithShape="0">
                    <a:schemeClr val="dk1">
                      <a:alpha val="40000"/>
                    </a:schemeClr>
                  </a:outerShdw>
                </a:effectLst>
                <a:latin typeface="Berlin Sans FB Demi" panose="020E0802020502020306" pitchFamily="34" charset="0"/>
              </a:rPr>
              <a:t>T O </a:t>
            </a:r>
            <a:r>
              <a:rPr lang="en-US" altLang="zh-CN" sz="5400" dirty="0" err="1">
                <a:ln w="0"/>
                <a:effectLst>
                  <a:outerShdw blurRad="38100" dist="19050" dir="2700000" algn="tl" rotWithShape="0">
                    <a:schemeClr val="dk1">
                      <a:alpha val="40000"/>
                    </a:schemeClr>
                  </a:outerShdw>
                </a:effectLst>
                <a:latin typeface="Berlin Sans FB Demi" panose="020E0802020502020306" pitchFamily="34" charset="0"/>
              </a:rPr>
              <a:t>O</a:t>
            </a:r>
            <a:r>
              <a:rPr lang="en-US" altLang="zh-CN" sz="5400" dirty="0">
                <a:ln w="0"/>
                <a:effectLst>
                  <a:outerShdw blurRad="38100" dist="19050" dir="2700000" algn="tl" rotWithShape="0">
                    <a:schemeClr val="dk1">
                      <a:alpha val="40000"/>
                    </a:schemeClr>
                  </a:outerShdw>
                </a:effectLst>
                <a:latin typeface="Berlin Sans FB Demi" panose="020E0802020502020306" pitchFamily="34" charset="0"/>
              </a:rPr>
              <a:t>   L O N G !</a:t>
            </a:r>
            <a:endParaRPr lang="zh-CN" altLang="en-US" sz="5400" dirty="0">
              <a:ln w="0"/>
              <a:effectLst>
                <a:outerShdw blurRad="38100" dist="19050" dir="2700000" algn="tl" rotWithShape="0">
                  <a:schemeClr val="dk1">
                    <a:alpha val="40000"/>
                  </a:schemeClr>
                </a:outerShdw>
              </a:effectLst>
              <a:latin typeface="Berlin Sans FB Demi" panose="020E0802020502020306" pitchFamily="34" charset="0"/>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8"/>
                                        </p:tgtEl>
                                        <p:attrNameLst>
                                          <p:attrName>style.visibility</p:attrName>
                                        </p:attrNameLst>
                                      </p:cBhvr>
                                      <p:to>
                                        <p:strVal val="visible"/>
                                      </p:to>
                                    </p:set>
                                    <p:anim calcmode="lin" valueType="num">
                                      <p:cBhvr additive="base">
                                        <p:cTn id="31" dur="500" fill="hold"/>
                                        <p:tgtEl>
                                          <p:spTgt spid="18"/>
                                        </p:tgtEl>
                                        <p:attrNameLst>
                                          <p:attrName>ppt_x</p:attrName>
                                        </p:attrNameLst>
                                      </p:cBhvr>
                                      <p:tavLst>
                                        <p:tav tm="0">
                                          <p:val>
                                            <p:strVal val="#ppt_x"/>
                                          </p:val>
                                        </p:tav>
                                        <p:tav tm="100000">
                                          <p:val>
                                            <p:strVal val="#ppt_x"/>
                                          </p:val>
                                        </p:tav>
                                      </p:tavLst>
                                    </p:anim>
                                    <p:anim calcmode="lin" valueType="num">
                                      <p:cBhvr additive="base">
                                        <p:cTn id="32"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bldLvl="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 name="灯片编号占位符 1"/>
          <p:cNvSpPr txBox="1">
            <a:spLocks noGrp="1"/>
          </p:cNvSpPr>
          <p:nvPr>
            <p:ph type="sldNum" sz="quarter" idx="2"/>
          </p:nvPr>
        </p:nvSpPr>
        <p:spPr>
          <a:xfrm>
            <a:off x="11640748" y="445167"/>
            <a:ext cx="92710" cy="153670"/>
          </a:xfrm>
          <a:prstGeom prst="rect">
            <a:avLst/>
          </a:prstGeom>
        </p:spPr>
        <p:txBody>
          <a:bodyPr/>
          <a:lstStyle/>
          <a:p>
            <a:fld id="{86CB4B4D-7CA3-9044-876B-883B54F8677D}" type="slidenum">
              <a:rPr/>
              <a:t>7</a:t>
            </a:fld>
            <a:endParaRPr/>
          </a:p>
        </p:txBody>
      </p:sp>
      <p:sp>
        <p:nvSpPr>
          <p:cNvPr id="333" name="文本占位符 17"/>
          <p:cNvSpPr txBox="1"/>
          <p:nvPr/>
        </p:nvSpPr>
        <p:spPr>
          <a:xfrm>
            <a:off x="362724" y="376212"/>
            <a:ext cx="10355748" cy="618631"/>
          </a:xfrm>
          <a:prstGeom prst="rect">
            <a:avLst/>
          </a:prstGeom>
          <a:ln w="12700">
            <a:miter lim="400000"/>
          </a:ln>
        </p:spPr>
        <p:txBody>
          <a:bodyPr wrap="square" lIns="45719" rIns="45719">
            <a:spAutoFit/>
          </a:bodyPr>
          <a:lstStyle>
            <a:lvl1pPr>
              <a:lnSpc>
                <a:spcPct val="90000"/>
              </a:lnSpc>
              <a:spcBef>
                <a:spcPts val="1000"/>
              </a:spcBef>
              <a:defRPr sz="2000"/>
            </a:lvl1pPr>
          </a:lstStyle>
          <a:p>
            <a:pPr>
              <a:spcAft>
                <a:spcPts val="600"/>
              </a:spcAft>
            </a:pPr>
            <a:r>
              <a:rPr lang="en-US" altLang="zh-CN" sz="3800" b="1" kern="1200" dirty="0">
                <a:solidFill>
                  <a:schemeClr val="tx1"/>
                </a:solidFill>
                <a:latin typeface="Georgia" panose="02040502050405020303" pitchFamily="18" charset="0"/>
              </a:rPr>
              <a:t>Optimization Methods</a:t>
            </a:r>
          </a:p>
        </p:txBody>
      </p:sp>
      <p:sp>
        <p:nvSpPr>
          <p:cNvPr id="2" name="Text Placeholder 32"/>
          <p:cNvSpPr txBox="1"/>
          <p:nvPr/>
        </p:nvSpPr>
        <p:spPr>
          <a:xfrm>
            <a:off x="7375251" y="1462906"/>
            <a:ext cx="3393019" cy="1328954"/>
          </a:xfrm>
          <a:prstGeom prst="rect">
            <a:avLst/>
          </a:prstGeom>
          <a:ln w="12700">
            <a:miter lim="400000"/>
          </a:ln>
        </p:spPr>
        <p:txBody>
          <a:bodyPr lIns="0" tIns="0" rIns="0" bIns="0">
            <a:spAutoFit/>
          </a:bodyPr>
          <a:lstStyle>
            <a:lvl1pPr defTabSz="685800">
              <a:lnSpc>
                <a:spcPct val="130000"/>
              </a:lnSpc>
              <a:defRPr sz="1000">
                <a:solidFill>
                  <a:srgbClr val="595959"/>
                </a:solidFill>
                <a:latin typeface="Arial" panose="020B0604020202020204"/>
                <a:ea typeface="Arial" panose="020B0604020202020204"/>
                <a:cs typeface="Arial" panose="020B0604020202020204"/>
                <a:sym typeface="Arial" panose="020B0604020202020204"/>
              </a:defRPr>
            </a:lvl1pPr>
          </a:lstStyle>
          <a:p>
            <a:pPr algn="l">
              <a:lnSpc>
                <a:spcPct val="150000"/>
              </a:lnSpc>
            </a:pPr>
            <a:r>
              <a:rPr lang="en-US" altLang="zh-CN" sz="2000" b="1" i="0" dirty="0">
                <a:solidFill>
                  <a:srgbClr val="0D0D0D"/>
                </a:solidFill>
                <a:effectLst/>
                <a:latin typeface="Georgia" panose="02040502050405020303" pitchFamily="18" charset="0"/>
              </a:rPr>
              <a:t>Ant Colony Optimization</a:t>
            </a:r>
          </a:p>
          <a:p>
            <a:pPr algn="l">
              <a:lnSpc>
                <a:spcPct val="150000"/>
              </a:lnSpc>
            </a:pPr>
            <a:r>
              <a:rPr lang="en-US" altLang="zh-CN" sz="2000" b="1" i="0" dirty="0">
                <a:solidFill>
                  <a:srgbClr val="0D0D0D"/>
                </a:solidFill>
                <a:effectLst/>
                <a:latin typeface="Georgia" panose="02040502050405020303" pitchFamily="18" charset="0"/>
              </a:rPr>
              <a:t>Genetic Algorithms</a:t>
            </a:r>
          </a:p>
          <a:p>
            <a:pPr algn="l">
              <a:lnSpc>
                <a:spcPct val="150000"/>
              </a:lnSpc>
            </a:pPr>
            <a:r>
              <a:rPr lang="en-US" altLang="zh-CN" sz="2000" b="1" i="0" dirty="0">
                <a:solidFill>
                  <a:srgbClr val="0D0D0D"/>
                </a:solidFill>
                <a:effectLst/>
                <a:latin typeface="Georgia" panose="02040502050405020303" pitchFamily="18" charset="0"/>
              </a:rPr>
              <a:t>Simulated Annealing</a:t>
            </a:r>
          </a:p>
        </p:txBody>
      </p:sp>
      <p:sp>
        <p:nvSpPr>
          <p:cNvPr id="9" name="Text Placeholder 33"/>
          <p:cNvSpPr txBox="1"/>
          <p:nvPr/>
        </p:nvSpPr>
        <p:spPr>
          <a:xfrm>
            <a:off x="2440802" y="3468530"/>
            <a:ext cx="3406754" cy="431337"/>
          </a:xfrm>
          <a:prstGeom prst="rect">
            <a:avLst/>
          </a:prstGeom>
          <a:ln w="12700">
            <a:miter lim="400000"/>
          </a:ln>
        </p:spPr>
        <p:txBody>
          <a:bodyPr lIns="0" tIns="0" rIns="0" bIns="0">
            <a:spAutoFit/>
          </a:bodyPr>
          <a:lstStyle>
            <a:lvl1pPr defTabSz="685800">
              <a:lnSpc>
                <a:spcPct val="130000"/>
              </a:lnSpc>
              <a:defRPr sz="1600">
                <a:solidFill>
                  <a:srgbClr val="595959"/>
                </a:solidFill>
              </a:defRPr>
            </a:lvl1pPr>
          </a:lstStyle>
          <a:p>
            <a:pPr>
              <a:defRPr>
                <a:latin typeface="Arial" panose="020B0604020202020204"/>
                <a:ea typeface="Arial" panose="020B0604020202020204"/>
                <a:cs typeface="Arial" panose="020B0604020202020204"/>
                <a:sym typeface="Arial" panose="020B0604020202020204"/>
              </a:defRPr>
            </a:pPr>
            <a:r>
              <a:rPr lang="en-US" altLang="zh-CN" sz="2400" b="1" i="0" dirty="0">
                <a:solidFill>
                  <a:srgbClr val="0D0D0D"/>
                </a:solidFill>
                <a:effectLst/>
                <a:latin typeface="Georgia" panose="02040502050405020303" pitchFamily="18" charset="0"/>
              </a:rPr>
              <a:t>Exact Method</a:t>
            </a:r>
            <a:endParaRPr sz="2400" dirty="0">
              <a:latin typeface="Georgia" panose="02040502050405020303" pitchFamily="18" charset="0"/>
              <a:ea typeface="微软雅黑" panose="020B0503020204020204" charset="-122"/>
              <a:cs typeface="微软雅黑" panose="020B0503020204020204" charset="-122"/>
              <a:sym typeface="微软雅黑" panose="020B0503020204020204" charset="-122"/>
            </a:endParaRPr>
          </a:p>
        </p:txBody>
      </p:sp>
      <p:sp>
        <p:nvSpPr>
          <p:cNvPr id="11" name="Text Placeholder 33"/>
          <p:cNvSpPr txBox="1"/>
          <p:nvPr/>
        </p:nvSpPr>
        <p:spPr>
          <a:xfrm>
            <a:off x="7375251" y="4986844"/>
            <a:ext cx="3406754" cy="359457"/>
          </a:xfrm>
          <a:prstGeom prst="rect">
            <a:avLst/>
          </a:prstGeom>
          <a:ln w="12700">
            <a:miter lim="400000"/>
          </a:ln>
        </p:spPr>
        <p:txBody>
          <a:bodyPr lIns="0" tIns="0" rIns="0" bIns="0">
            <a:spAutoFit/>
          </a:bodyPr>
          <a:lstStyle>
            <a:lvl1pPr defTabSz="685800">
              <a:lnSpc>
                <a:spcPct val="130000"/>
              </a:lnSpc>
              <a:defRPr sz="1100">
                <a:solidFill>
                  <a:srgbClr val="595959"/>
                </a:solidFill>
                <a:latin typeface="Arial" panose="020B0604020202020204"/>
                <a:ea typeface="Arial" panose="020B0604020202020204"/>
                <a:cs typeface="Arial" panose="020B0604020202020204"/>
                <a:sym typeface="Arial" panose="020B0604020202020204"/>
              </a:defRPr>
            </a:lvl1pPr>
          </a:lstStyle>
          <a:p>
            <a:r>
              <a:rPr lang="en-US" sz="2000" b="1" dirty="0">
                <a:solidFill>
                  <a:schemeClr val="tx1"/>
                </a:solidFill>
                <a:latin typeface="Georgia" panose="02040502050405020303" pitchFamily="18" charset="0"/>
              </a:rPr>
              <a:t>Pointer Networks</a:t>
            </a:r>
            <a:endParaRPr sz="2000" b="1" dirty="0">
              <a:solidFill>
                <a:schemeClr val="tx1"/>
              </a:solidFill>
              <a:latin typeface="Georgia" panose="02040502050405020303" pitchFamily="18" charset="0"/>
            </a:endParaRPr>
          </a:p>
        </p:txBody>
      </p:sp>
      <p:sp>
        <p:nvSpPr>
          <p:cNvPr id="12" name="Text Placeholder 33"/>
          <p:cNvSpPr txBox="1"/>
          <p:nvPr/>
        </p:nvSpPr>
        <p:spPr>
          <a:xfrm>
            <a:off x="2440802" y="4921097"/>
            <a:ext cx="3905906" cy="431337"/>
          </a:xfrm>
          <a:prstGeom prst="rect">
            <a:avLst/>
          </a:prstGeom>
          <a:ln w="12700">
            <a:miter lim="400000"/>
          </a:ln>
        </p:spPr>
        <p:txBody>
          <a:bodyPr wrap="square" lIns="0" tIns="0" rIns="0" bIns="0">
            <a:spAutoFit/>
          </a:bodyPr>
          <a:lstStyle>
            <a:lvl1pPr defTabSz="685800">
              <a:lnSpc>
                <a:spcPct val="130000"/>
              </a:lnSpc>
              <a:defRPr sz="1600">
                <a:solidFill>
                  <a:srgbClr val="595959"/>
                </a:solidFill>
              </a:defRPr>
            </a:lvl1pPr>
          </a:lstStyle>
          <a:p>
            <a:pPr>
              <a:defRPr>
                <a:latin typeface="Arial" panose="020B0604020202020204"/>
                <a:ea typeface="Arial" panose="020B0604020202020204"/>
                <a:cs typeface="Arial" panose="020B0604020202020204"/>
                <a:sym typeface="Arial" panose="020B0604020202020204"/>
              </a:defRPr>
            </a:pPr>
            <a:r>
              <a:rPr lang="en-US" sz="2400" b="1" dirty="0">
                <a:solidFill>
                  <a:schemeClr val="tx1"/>
                </a:solidFill>
                <a:latin typeface="Georgia" panose="02040502050405020303" pitchFamily="18" charset="0"/>
                <a:ea typeface="微软雅黑" panose="020B0503020204020204" charset="-122"/>
                <a:cs typeface="微软雅黑" panose="020B0503020204020204" charset="-122"/>
                <a:sym typeface="微软雅黑" panose="020B0503020204020204" charset="-122"/>
              </a:rPr>
              <a:t>Deep Neural Network</a:t>
            </a:r>
            <a:endParaRPr sz="2400" b="1" dirty="0">
              <a:solidFill>
                <a:schemeClr val="tx1"/>
              </a:solidFill>
              <a:latin typeface="Georgia" panose="02040502050405020303" pitchFamily="18" charset="0"/>
              <a:ea typeface="微软雅黑" panose="020B0503020204020204" charset="-122"/>
              <a:cs typeface="微软雅黑" panose="020B0503020204020204" charset="-122"/>
              <a:sym typeface="微软雅黑" panose="020B0503020204020204" charset="-122"/>
            </a:endParaRPr>
          </a:p>
        </p:txBody>
      </p:sp>
      <p:grpSp>
        <p:nvGrpSpPr>
          <p:cNvPr id="13" name="组合 24"/>
          <p:cNvGrpSpPr/>
          <p:nvPr/>
        </p:nvGrpSpPr>
        <p:grpSpPr>
          <a:xfrm>
            <a:off x="1456903" y="1798468"/>
            <a:ext cx="699077" cy="699075"/>
            <a:chOff x="0" y="0"/>
            <a:chExt cx="699076" cy="699073"/>
          </a:xfrm>
        </p:grpSpPr>
        <p:sp>
          <p:nvSpPr>
            <p:cNvPr id="14" name="Oval 80"/>
            <p:cNvSpPr/>
            <p:nvPr/>
          </p:nvSpPr>
          <p:spPr>
            <a:xfrm>
              <a:off x="-1" y="0"/>
              <a:ext cx="699077" cy="699074"/>
            </a:xfrm>
            <a:prstGeom prst="ellipse">
              <a:avLst/>
            </a:prstGeom>
            <a:solidFill>
              <a:schemeClr val="accent2"/>
            </a:solidFill>
            <a:ln w="12700" cap="flat">
              <a:noFill/>
              <a:miter lim="400000"/>
            </a:ln>
            <a:effectLst/>
          </p:spPr>
          <p:txBody>
            <a:bodyPr wrap="square" lIns="45719" tIns="45719" rIns="45719" bIns="45719" numCol="1" anchor="ctr">
              <a:noAutofit/>
            </a:bodyPr>
            <a:lstStyle/>
            <a:p>
              <a:pPr algn="ctr">
                <a:defRPr sz="2400">
                  <a:solidFill>
                    <a:srgbClr val="FFFFFF"/>
                  </a:solidFill>
                  <a:latin typeface="Arial" panose="020B0604020202020204"/>
                  <a:ea typeface="Arial" panose="020B0604020202020204"/>
                  <a:cs typeface="Arial" panose="020B0604020202020204"/>
                  <a:sym typeface="Arial" panose="020B0604020202020204"/>
                </a:defRPr>
              </a:pPr>
              <a:endParaRPr sz="1800"/>
            </a:p>
          </p:txBody>
        </p:sp>
        <p:sp>
          <p:nvSpPr>
            <p:cNvPr id="15" name="Freeform 224"/>
            <p:cNvSpPr/>
            <p:nvPr/>
          </p:nvSpPr>
          <p:spPr>
            <a:xfrm>
              <a:off x="200989" y="201001"/>
              <a:ext cx="297097" cy="297072"/>
            </a:xfrm>
            <a:custGeom>
              <a:avLst/>
              <a:gdLst/>
              <a:ahLst/>
              <a:cxnLst>
                <a:cxn ang="0">
                  <a:pos x="wd2" y="hd2"/>
                </a:cxn>
                <a:cxn ang="5400000">
                  <a:pos x="wd2" y="hd2"/>
                </a:cxn>
                <a:cxn ang="10800000">
                  <a:pos x="wd2" y="hd2"/>
                </a:cxn>
                <a:cxn ang="16200000">
                  <a:pos x="wd2" y="hd2"/>
                </a:cxn>
              </a:cxnLst>
              <a:rect l="0" t="0" r="r" b="b"/>
              <a:pathLst>
                <a:path w="21600" h="21600" extrusionOk="0">
                  <a:moveTo>
                    <a:pt x="1379" y="0"/>
                  </a:moveTo>
                  <a:cubicBezTo>
                    <a:pt x="9651" y="0"/>
                    <a:pt x="9651" y="0"/>
                    <a:pt x="9651" y="0"/>
                  </a:cubicBezTo>
                  <a:cubicBezTo>
                    <a:pt x="9651" y="1379"/>
                    <a:pt x="9651" y="1379"/>
                    <a:pt x="9651" y="1379"/>
                  </a:cubicBezTo>
                  <a:cubicBezTo>
                    <a:pt x="1379" y="1379"/>
                    <a:pt x="1379" y="1379"/>
                    <a:pt x="1379" y="1379"/>
                  </a:cubicBezTo>
                  <a:lnTo>
                    <a:pt x="1379" y="0"/>
                  </a:lnTo>
                  <a:close/>
                  <a:moveTo>
                    <a:pt x="11949" y="0"/>
                  </a:moveTo>
                  <a:cubicBezTo>
                    <a:pt x="20221" y="0"/>
                    <a:pt x="20221" y="0"/>
                    <a:pt x="20221" y="0"/>
                  </a:cubicBezTo>
                  <a:cubicBezTo>
                    <a:pt x="20221" y="1379"/>
                    <a:pt x="20221" y="1379"/>
                    <a:pt x="20221" y="1379"/>
                  </a:cubicBezTo>
                  <a:cubicBezTo>
                    <a:pt x="11949" y="1379"/>
                    <a:pt x="11949" y="1379"/>
                    <a:pt x="11949" y="1379"/>
                  </a:cubicBezTo>
                  <a:lnTo>
                    <a:pt x="11949" y="0"/>
                  </a:lnTo>
                  <a:close/>
                  <a:moveTo>
                    <a:pt x="19762" y="6894"/>
                  </a:moveTo>
                  <a:cubicBezTo>
                    <a:pt x="18843" y="6894"/>
                    <a:pt x="18843" y="6894"/>
                    <a:pt x="18843" y="6894"/>
                  </a:cubicBezTo>
                  <a:cubicBezTo>
                    <a:pt x="18843" y="1379"/>
                    <a:pt x="18843" y="1379"/>
                    <a:pt x="18843" y="1379"/>
                  </a:cubicBezTo>
                  <a:cubicBezTo>
                    <a:pt x="13328" y="1379"/>
                    <a:pt x="13328" y="1379"/>
                    <a:pt x="13328" y="1379"/>
                  </a:cubicBezTo>
                  <a:cubicBezTo>
                    <a:pt x="13328" y="6894"/>
                    <a:pt x="13328" y="6894"/>
                    <a:pt x="13328" y="6894"/>
                  </a:cubicBezTo>
                  <a:cubicBezTo>
                    <a:pt x="8272" y="6894"/>
                    <a:pt x="8272" y="6894"/>
                    <a:pt x="8272" y="6894"/>
                  </a:cubicBezTo>
                  <a:cubicBezTo>
                    <a:pt x="8272" y="1379"/>
                    <a:pt x="8272" y="1379"/>
                    <a:pt x="8272" y="1379"/>
                  </a:cubicBezTo>
                  <a:cubicBezTo>
                    <a:pt x="2757" y="1379"/>
                    <a:pt x="2757" y="1379"/>
                    <a:pt x="2757" y="1379"/>
                  </a:cubicBezTo>
                  <a:cubicBezTo>
                    <a:pt x="2757" y="6894"/>
                    <a:pt x="2757" y="6894"/>
                    <a:pt x="2757" y="6894"/>
                  </a:cubicBezTo>
                  <a:cubicBezTo>
                    <a:pt x="1838" y="6894"/>
                    <a:pt x="1838" y="6894"/>
                    <a:pt x="1838" y="6894"/>
                  </a:cubicBezTo>
                  <a:cubicBezTo>
                    <a:pt x="919" y="6894"/>
                    <a:pt x="0" y="7353"/>
                    <a:pt x="0" y="8272"/>
                  </a:cubicBezTo>
                  <a:cubicBezTo>
                    <a:pt x="0" y="20221"/>
                    <a:pt x="0" y="20221"/>
                    <a:pt x="0" y="20221"/>
                  </a:cubicBezTo>
                  <a:cubicBezTo>
                    <a:pt x="0" y="20681"/>
                    <a:pt x="919" y="21600"/>
                    <a:pt x="1838" y="21600"/>
                  </a:cubicBezTo>
                  <a:cubicBezTo>
                    <a:pt x="7813" y="21600"/>
                    <a:pt x="7813" y="21600"/>
                    <a:pt x="7813" y="21600"/>
                  </a:cubicBezTo>
                  <a:cubicBezTo>
                    <a:pt x="8732" y="21600"/>
                    <a:pt x="9651" y="20681"/>
                    <a:pt x="9651" y="20221"/>
                  </a:cubicBezTo>
                  <a:cubicBezTo>
                    <a:pt x="9651" y="12409"/>
                    <a:pt x="9651" y="12409"/>
                    <a:pt x="9651" y="12409"/>
                  </a:cubicBezTo>
                  <a:cubicBezTo>
                    <a:pt x="11949" y="12409"/>
                    <a:pt x="11949" y="12409"/>
                    <a:pt x="11949" y="12409"/>
                  </a:cubicBezTo>
                  <a:cubicBezTo>
                    <a:pt x="11949" y="20221"/>
                    <a:pt x="11949" y="20221"/>
                    <a:pt x="11949" y="20221"/>
                  </a:cubicBezTo>
                  <a:cubicBezTo>
                    <a:pt x="11949" y="20681"/>
                    <a:pt x="12868" y="21600"/>
                    <a:pt x="13787" y="21600"/>
                  </a:cubicBezTo>
                  <a:cubicBezTo>
                    <a:pt x="19762" y="21600"/>
                    <a:pt x="19762" y="21600"/>
                    <a:pt x="19762" y="21600"/>
                  </a:cubicBezTo>
                  <a:cubicBezTo>
                    <a:pt x="20681" y="21600"/>
                    <a:pt x="21600" y="20681"/>
                    <a:pt x="21600" y="20221"/>
                  </a:cubicBezTo>
                  <a:cubicBezTo>
                    <a:pt x="21600" y="8272"/>
                    <a:pt x="21600" y="8272"/>
                    <a:pt x="21600" y="8272"/>
                  </a:cubicBezTo>
                  <a:cubicBezTo>
                    <a:pt x="21600" y="7353"/>
                    <a:pt x="20681" y="6894"/>
                    <a:pt x="19762" y="6894"/>
                  </a:cubicBezTo>
                  <a:close/>
                  <a:moveTo>
                    <a:pt x="7353" y="20221"/>
                  </a:moveTo>
                  <a:cubicBezTo>
                    <a:pt x="2298" y="20221"/>
                    <a:pt x="2298" y="20221"/>
                    <a:pt x="2298" y="20221"/>
                  </a:cubicBezTo>
                  <a:cubicBezTo>
                    <a:pt x="1838" y="20221"/>
                    <a:pt x="1379" y="19762"/>
                    <a:pt x="1379" y="19302"/>
                  </a:cubicBezTo>
                  <a:cubicBezTo>
                    <a:pt x="1379" y="19302"/>
                    <a:pt x="1838" y="18843"/>
                    <a:pt x="2298" y="18843"/>
                  </a:cubicBezTo>
                  <a:cubicBezTo>
                    <a:pt x="7353" y="18843"/>
                    <a:pt x="7353" y="18843"/>
                    <a:pt x="7353" y="18843"/>
                  </a:cubicBezTo>
                  <a:cubicBezTo>
                    <a:pt x="7813" y="18843"/>
                    <a:pt x="8272" y="19302"/>
                    <a:pt x="8272" y="19302"/>
                  </a:cubicBezTo>
                  <a:cubicBezTo>
                    <a:pt x="8272" y="19762"/>
                    <a:pt x="7813" y="20221"/>
                    <a:pt x="7353" y="20221"/>
                  </a:cubicBezTo>
                  <a:close/>
                  <a:moveTo>
                    <a:pt x="11489" y="11030"/>
                  </a:moveTo>
                  <a:cubicBezTo>
                    <a:pt x="10111" y="11030"/>
                    <a:pt x="10111" y="11030"/>
                    <a:pt x="10111" y="11030"/>
                  </a:cubicBezTo>
                  <a:cubicBezTo>
                    <a:pt x="9651" y="11030"/>
                    <a:pt x="9651" y="10570"/>
                    <a:pt x="9651" y="10111"/>
                  </a:cubicBezTo>
                  <a:cubicBezTo>
                    <a:pt x="9651" y="9651"/>
                    <a:pt x="9651" y="9651"/>
                    <a:pt x="10111" y="9651"/>
                  </a:cubicBezTo>
                  <a:cubicBezTo>
                    <a:pt x="11489" y="9651"/>
                    <a:pt x="11489" y="9651"/>
                    <a:pt x="11489" y="9651"/>
                  </a:cubicBezTo>
                  <a:cubicBezTo>
                    <a:pt x="11949" y="9651"/>
                    <a:pt x="11949" y="9651"/>
                    <a:pt x="11949" y="10111"/>
                  </a:cubicBezTo>
                  <a:cubicBezTo>
                    <a:pt x="11949" y="10570"/>
                    <a:pt x="11949" y="11030"/>
                    <a:pt x="11489" y="11030"/>
                  </a:cubicBezTo>
                  <a:close/>
                  <a:moveTo>
                    <a:pt x="19302" y="20221"/>
                  </a:moveTo>
                  <a:cubicBezTo>
                    <a:pt x="14247" y="20221"/>
                    <a:pt x="14247" y="20221"/>
                    <a:pt x="14247" y="20221"/>
                  </a:cubicBezTo>
                  <a:cubicBezTo>
                    <a:pt x="13787" y="20221"/>
                    <a:pt x="13328" y="19762"/>
                    <a:pt x="13328" y="19302"/>
                  </a:cubicBezTo>
                  <a:cubicBezTo>
                    <a:pt x="13328" y="19302"/>
                    <a:pt x="13787" y="18843"/>
                    <a:pt x="14247" y="18843"/>
                  </a:cubicBezTo>
                  <a:cubicBezTo>
                    <a:pt x="19302" y="18843"/>
                    <a:pt x="19302" y="18843"/>
                    <a:pt x="19302" y="18843"/>
                  </a:cubicBezTo>
                  <a:cubicBezTo>
                    <a:pt x="19762" y="18843"/>
                    <a:pt x="20221" y="19302"/>
                    <a:pt x="20221" y="19302"/>
                  </a:cubicBezTo>
                  <a:cubicBezTo>
                    <a:pt x="20221" y="19762"/>
                    <a:pt x="19762" y="20221"/>
                    <a:pt x="19302" y="20221"/>
                  </a:cubicBezTo>
                  <a:close/>
                </a:path>
              </a:pathLst>
            </a:custGeom>
            <a:solidFill>
              <a:srgbClr val="FFFFFF"/>
            </a:solidFill>
            <a:ln w="12700" cap="flat">
              <a:noFill/>
              <a:miter lim="400000"/>
            </a:ln>
            <a:effectLst/>
          </p:spPr>
          <p:txBody>
            <a:bodyPr wrap="square" lIns="45719" tIns="45719" rIns="45719" bIns="45719" numCol="1" anchor="t">
              <a:noAutofit/>
            </a:bodyPr>
            <a:lstStyle/>
            <a:p>
              <a:pPr>
                <a:defRPr>
                  <a:latin typeface="Arial" panose="020B0604020202020204"/>
                  <a:ea typeface="Arial" panose="020B0604020202020204"/>
                  <a:cs typeface="Arial" panose="020B0604020202020204"/>
                  <a:sym typeface="Arial" panose="020B0604020202020204"/>
                </a:defRPr>
              </a:pPr>
              <a:endParaRPr/>
            </a:p>
          </p:txBody>
        </p:sp>
      </p:grpSp>
      <p:grpSp>
        <p:nvGrpSpPr>
          <p:cNvPr id="19" name="组合 33"/>
          <p:cNvGrpSpPr/>
          <p:nvPr/>
        </p:nvGrpSpPr>
        <p:grpSpPr>
          <a:xfrm>
            <a:off x="1454862" y="4817033"/>
            <a:ext cx="699077" cy="699075"/>
            <a:chOff x="0" y="0"/>
            <a:chExt cx="699076" cy="699073"/>
          </a:xfrm>
        </p:grpSpPr>
        <p:sp>
          <p:nvSpPr>
            <p:cNvPr id="20" name="Oval 106"/>
            <p:cNvSpPr/>
            <p:nvPr/>
          </p:nvSpPr>
          <p:spPr>
            <a:xfrm>
              <a:off x="-1" y="0"/>
              <a:ext cx="699077" cy="699074"/>
            </a:xfrm>
            <a:prstGeom prst="ellipse">
              <a:avLst/>
            </a:prstGeom>
            <a:solidFill>
              <a:schemeClr val="accent2"/>
            </a:solidFill>
            <a:ln w="12700" cap="flat">
              <a:noFill/>
              <a:miter lim="400000"/>
            </a:ln>
            <a:effectLst/>
          </p:spPr>
          <p:txBody>
            <a:bodyPr wrap="square" lIns="45719" tIns="45719" rIns="45719" bIns="45719" numCol="1" anchor="ctr">
              <a:noAutofit/>
            </a:bodyPr>
            <a:lstStyle/>
            <a:p>
              <a:pPr algn="ctr">
                <a:defRPr sz="2400">
                  <a:solidFill>
                    <a:srgbClr val="FFFFFF"/>
                  </a:solidFill>
                  <a:latin typeface="Arial" panose="020B0604020202020204"/>
                  <a:ea typeface="Arial" panose="020B0604020202020204"/>
                  <a:cs typeface="Arial" panose="020B0604020202020204"/>
                  <a:sym typeface="Arial" panose="020B0604020202020204"/>
                </a:defRPr>
              </a:pPr>
              <a:endParaRPr sz="1800"/>
            </a:p>
          </p:txBody>
        </p:sp>
        <p:sp>
          <p:nvSpPr>
            <p:cNvPr id="21" name="Freeform 129"/>
            <p:cNvSpPr/>
            <p:nvPr/>
          </p:nvSpPr>
          <p:spPr>
            <a:xfrm>
              <a:off x="131319" y="254962"/>
              <a:ext cx="436439" cy="189150"/>
            </a:xfrm>
            <a:custGeom>
              <a:avLst/>
              <a:gdLst/>
              <a:ahLst/>
              <a:cxnLst>
                <a:cxn ang="0">
                  <a:pos x="wd2" y="hd2"/>
                </a:cxn>
                <a:cxn ang="5400000">
                  <a:pos x="wd2" y="hd2"/>
                </a:cxn>
                <a:cxn ang="10800000">
                  <a:pos x="wd2" y="hd2"/>
                </a:cxn>
                <a:cxn ang="16200000">
                  <a:pos x="wd2" y="hd2"/>
                </a:cxn>
              </a:cxnLst>
              <a:rect l="0" t="0" r="r" b="b"/>
              <a:pathLst>
                <a:path w="21600" h="21600" extrusionOk="0">
                  <a:moveTo>
                    <a:pt x="18800" y="9421"/>
                  </a:moveTo>
                  <a:cubicBezTo>
                    <a:pt x="18400" y="9421"/>
                    <a:pt x="18100" y="9651"/>
                    <a:pt x="17800" y="9881"/>
                  </a:cubicBezTo>
                  <a:cubicBezTo>
                    <a:pt x="17500" y="4366"/>
                    <a:pt x="15400" y="0"/>
                    <a:pt x="12900" y="0"/>
                  </a:cubicBezTo>
                  <a:cubicBezTo>
                    <a:pt x="12200" y="0"/>
                    <a:pt x="11600" y="230"/>
                    <a:pt x="11100" y="689"/>
                  </a:cubicBezTo>
                  <a:cubicBezTo>
                    <a:pt x="10900" y="919"/>
                    <a:pt x="10800" y="1149"/>
                    <a:pt x="10800" y="1379"/>
                  </a:cubicBezTo>
                  <a:cubicBezTo>
                    <a:pt x="10800" y="20911"/>
                    <a:pt x="10800" y="20911"/>
                    <a:pt x="10800" y="20911"/>
                  </a:cubicBezTo>
                  <a:cubicBezTo>
                    <a:pt x="10800" y="21370"/>
                    <a:pt x="11000" y="21600"/>
                    <a:pt x="11100" y="21600"/>
                  </a:cubicBezTo>
                  <a:cubicBezTo>
                    <a:pt x="11100" y="21600"/>
                    <a:pt x="18800" y="21600"/>
                    <a:pt x="18800" y="21600"/>
                  </a:cubicBezTo>
                  <a:cubicBezTo>
                    <a:pt x="20400" y="21600"/>
                    <a:pt x="21600" y="18843"/>
                    <a:pt x="21600" y="15626"/>
                  </a:cubicBezTo>
                  <a:cubicBezTo>
                    <a:pt x="21600" y="12179"/>
                    <a:pt x="20400" y="9421"/>
                    <a:pt x="18800" y="9421"/>
                  </a:cubicBezTo>
                  <a:close/>
                  <a:moveTo>
                    <a:pt x="8500" y="21600"/>
                  </a:moveTo>
                  <a:cubicBezTo>
                    <a:pt x="9100" y="21600"/>
                    <a:pt x="9100" y="21600"/>
                    <a:pt x="9100" y="21600"/>
                  </a:cubicBezTo>
                  <a:cubicBezTo>
                    <a:pt x="9500" y="10800"/>
                    <a:pt x="9500" y="10800"/>
                    <a:pt x="9500" y="10800"/>
                  </a:cubicBezTo>
                  <a:cubicBezTo>
                    <a:pt x="9100" y="0"/>
                    <a:pt x="9100" y="0"/>
                    <a:pt x="9100" y="0"/>
                  </a:cubicBezTo>
                  <a:cubicBezTo>
                    <a:pt x="8500" y="0"/>
                    <a:pt x="8500" y="0"/>
                    <a:pt x="8500" y="0"/>
                  </a:cubicBezTo>
                  <a:cubicBezTo>
                    <a:pt x="8100" y="10800"/>
                    <a:pt x="8100" y="10800"/>
                    <a:pt x="8100" y="10800"/>
                  </a:cubicBezTo>
                  <a:lnTo>
                    <a:pt x="8500" y="21600"/>
                  </a:lnTo>
                  <a:close/>
                  <a:moveTo>
                    <a:pt x="6400" y="21600"/>
                  </a:moveTo>
                  <a:cubicBezTo>
                    <a:pt x="5800" y="21600"/>
                    <a:pt x="5800" y="21600"/>
                    <a:pt x="5800" y="21600"/>
                  </a:cubicBezTo>
                  <a:cubicBezTo>
                    <a:pt x="5400" y="13787"/>
                    <a:pt x="5400" y="13787"/>
                    <a:pt x="5400" y="13787"/>
                  </a:cubicBezTo>
                  <a:cubicBezTo>
                    <a:pt x="5800" y="6204"/>
                    <a:pt x="5800" y="6204"/>
                    <a:pt x="5800" y="6204"/>
                  </a:cubicBezTo>
                  <a:cubicBezTo>
                    <a:pt x="6400" y="6204"/>
                    <a:pt x="6400" y="6204"/>
                    <a:pt x="6400" y="6204"/>
                  </a:cubicBezTo>
                  <a:cubicBezTo>
                    <a:pt x="6800" y="14017"/>
                    <a:pt x="6800" y="14017"/>
                    <a:pt x="6800" y="14017"/>
                  </a:cubicBezTo>
                  <a:lnTo>
                    <a:pt x="6400" y="21600"/>
                  </a:lnTo>
                  <a:close/>
                  <a:moveTo>
                    <a:pt x="3100" y="21600"/>
                  </a:moveTo>
                  <a:cubicBezTo>
                    <a:pt x="3700" y="21600"/>
                    <a:pt x="3700" y="21600"/>
                    <a:pt x="3700" y="21600"/>
                  </a:cubicBezTo>
                  <a:cubicBezTo>
                    <a:pt x="4100" y="15396"/>
                    <a:pt x="4100" y="15396"/>
                    <a:pt x="4100" y="15396"/>
                  </a:cubicBezTo>
                  <a:cubicBezTo>
                    <a:pt x="3700" y="9191"/>
                    <a:pt x="3700" y="9191"/>
                    <a:pt x="3700" y="9191"/>
                  </a:cubicBezTo>
                  <a:cubicBezTo>
                    <a:pt x="3100" y="9191"/>
                    <a:pt x="3100" y="9191"/>
                    <a:pt x="3100" y="9191"/>
                  </a:cubicBezTo>
                  <a:cubicBezTo>
                    <a:pt x="2700" y="15396"/>
                    <a:pt x="2700" y="15396"/>
                    <a:pt x="2700" y="15396"/>
                  </a:cubicBezTo>
                  <a:lnTo>
                    <a:pt x="3100" y="21600"/>
                  </a:lnTo>
                  <a:close/>
                  <a:moveTo>
                    <a:pt x="400" y="18613"/>
                  </a:moveTo>
                  <a:cubicBezTo>
                    <a:pt x="1000" y="18613"/>
                    <a:pt x="1000" y="18613"/>
                    <a:pt x="1000" y="18613"/>
                  </a:cubicBezTo>
                  <a:cubicBezTo>
                    <a:pt x="1400" y="15396"/>
                    <a:pt x="1400" y="15396"/>
                    <a:pt x="1400" y="15396"/>
                  </a:cubicBezTo>
                  <a:cubicBezTo>
                    <a:pt x="1000" y="12409"/>
                    <a:pt x="1000" y="12409"/>
                    <a:pt x="1000" y="12409"/>
                  </a:cubicBezTo>
                  <a:cubicBezTo>
                    <a:pt x="400" y="12409"/>
                    <a:pt x="400" y="12409"/>
                    <a:pt x="400" y="12409"/>
                  </a:cubicBezTo>
                  <a:cubicBezTo>
                    <a:pt x="0" y="15396"/>
                    <a:pt x="0" y="15396"/>
                    <a:pt x="0" y="15396"/>
                  </a:cubicBezTo>
                  <a:lnTo>
                    <a:pt x="400" y="18613"/>
                  </a:lnTo>
                  <a:close/>
                </a:path>
              </a:pathLst>
            </a:custGeom>
            <a:solidFill>
              <a:srgbClr val="FFFFFF"/>
            </a:solidFill>
            <a:ln w="12700" cap="flat">
              <a:noFill/>
              <a:miter lim="400000"/>
            </a:ln>
            <a:effectLst/>
          </p:spPr>
          <p:txBody>
            <a:bodyPr wrap="square" lIns="45719" tIns="45719" rIns="45719" bIns="45719" numCol="1" anchor="t">
              <a:noAutofit/>
            </a:bodyPr>
            <a:lstStyle/>
            <a:p>
              <a:pPr>
                <a:defRPr>
                  <a:latin typeface="Arial" panose="020B0604020202020204"/>
                  <a:ea typeface="Arial" panose="020B0604020202020204"/>
                  <a:cs typeface="Arial" panose="020B0604020202020204"/>
                  <a:sym typeface="Arial" panose="020B0604020202020204"/>
                </a:defRPr>
              </a:pPr>
              <a:endParaRPr/>
            </a:p>
          </p:txBody>
        </p:sp>
      </p:grpSp>
      <p:sp>
        <p:nvSpPr>
          <p:cNvPr id="22" name="Text Placeholder 33"/>
          <p:cNvSpPr txBox="1"/>
          <p:nvPr/>
        </p:nvSpPr>
        <p:spPr>
          <a:xfrm>
            <a:off x="2440802" y="1911715"/>
            <a:ext cx="3406754" cy="431337"/>
          </a:xfrm>
          <a:prstGeom prst="rect">
            <a:avLst/>
          </a:prstGeom>
          <a:ln w="12700">
            <a:miter lim="400000"/>
          </a:ln>
        </p:spPr>
        <p:txBody>
          <a:bodyPr lIns="0" tIns="0" rIns="0" bIns="0">
            <a:spAutoFit/>
          </a:bodyPr>
          <a:lstStyle>
            <a:lvl1pPr defTabSz="685800">
              <a:lnSpc>
                <a:spcPct val="130000"/>
              </a:lnSpc>
              <a:defRPr sz="1600">
                <a:solidFill>
                  <a:srgbClr val="595959"/>
                </a:solidFill>
              </a:defRPr>
            </a:lvl1pPr>
          </a:lstStyle>
          <a:p>
            <a:pPr>
              <a:defRPr>
                <a:latin typeface="Arial" panose="020B0604020202020204"/>
                <a:ea typeface="Arial" panose="020B0604020202020204"/>
                <a:cs typeface="Arial" panose="020B0604020202020204"/>
                <a:sym typeface="Arial" panose="020B0604020202020204"/>
              </a:defRPr>
            </a:pPr>
            <a:r>
              <a:rPr lang="en-US" altLang="zh-CN" sz="2400" b="1" i="0" dirty="0">
                <a:solidFill>
                  <a:srgbClr val="0D0D0D"/>
                </a:solidFill>
                <a:effectLst/>
                <a:latin typeface="Georgia" panose="02040502050405020303" pitchFamily="18" charset="0"/>
              </a:rPr>
              <a:t>Heuristic Methods</a:t>
            </a:r>
            <a:endParaRPr sz="2400" dirty="0">
              <a:latin typeface="Georgia" panose="02040502050405020303" pitchFamily="18" charset="0"/>
              <a:ea typeface="微软雅黑" panose="020B0503020204020204" charset="-122"/>
              <a:cs typeface="微软雅黑" panose="020B0503020204020204" charset="-122"/>
              <a:sym typeface="微软雅黑" panose="020B0503020204020204" charset="-122"/>
            </a:endParaRPr>
          </a:p>
        </p:txBody>
      </p:sp>
      <p:grpSp>
        <p:nvGrpSpPr>
          <p:cNvPr id="23" name="组合 27"/>
          <p:cNvGrpSpPr/>
          <p:nvPr/>
        </p:nvGrpSpPr>
        <p:grpSpPr>
          <a:xfrm>
            <a:off x="1456903" y="3377917"/>
            <a:ext cx="699077" cy="699075"/>
            <a:chOff x="0" y="0"/>
            <a:chExt cx="699076" cy="699073"/>
          </a:xfrm>
        </p:grpSpPr>
        <p:sp>
          <p:nvSpPr>
            <p:cNvPr id="24" name="Oval 110"/>
            <p:cNvSpPr/>
            <p:nvPr/>
          </p:nvSpPr>
          <p:spPr>
            <a:xfrm>
              <a:off x="-1" y="0"/>
              <a:ext cx="699077" cy="699074"/>
            </a:xfrm>
            <a:prstGeom prst="ellipse">
              <a:avLst/>
            </a:prstGeom>
            <a:solidFill>
              <a:schemeClr val="accent1"/>
            </a:solidFill>
            <a:ln w="12700" cap="flat">
              <a:noFill/>
              <a:miter lim="400000"/>
            </a:ln>
            <a:effectLst/>
          </p:spPr>
          <p:txBody>
            <a:bodyPr wrap="square" lIns="45719" tIns="45719" rIns="45719" bIns="45719" numCol="1" anchor="ctr">
              <a:noAutofit/>
            </a:bodyPr>
            <a:lstStyle/>
            <a:p>
              <a:pPr algn="ctr">
                <a:defRPr sz="2400">
                  <a:solidFill>
                    <a:srgbClr val="FFFFFF"/>
                  </a:solidFill>
                  <a:latin typeface="Arial" panose="020B0604020202020204"/>
                  <a:ea typeface="Arial" panose="020B0604020202020204"/>
                  <a:cs typeface="Arial" panose="020B0604020202020204"/>
                  <a:sym typeface="Arial" panose="020B0604020202020204"/>
                </a:defRPr>
              </a:pPr>
              <a:endParaRPr sz="1800"/>
            </a:p>
          </p:txBody>
        </p:sp>
        <p:sp>
          <p:nvSpPr>
            <p:cNvPr id="25" name="Freeform 123"/>
            <p:cNvSpPr/>
            <p:nvPr/>
          </p:nvSpPr>
          <p:spPr>
            <a:xfrm>
              <a:off x="185473" y="177128"/>
              <a:ext cx="328129" cy="344820"/>
            </a:xfrm>
            <a:custGeom>
              <a:avLst/>
              <a:gdLst/>
              <a:ahLst/>
              <a:cxnLst>
                <a:cxn ang="0">
                  <a:pos x="wd2" y="hd2"/>
                </a:cxn>
                <a:cxn ang="5400000">
                  <a:pos x="wd2" y="hd2"/>
                </a:cxn>
                <a:cxn ang="10800000">
                  <a:pos x="wd2" y="hd2"/>
                </a:cxn>
                <a:cxn ang="16200000">
                  <a:pos x="wd2" y="hd2"/>
                </a:cxn>
              </a:cxnLst>
              <a:rect l="0" t="0" r="r" b="b"/>
              <a:pathLst>
                <a:path w="21600" h="21600" extrusionOk="0">
                  <a:moveTo>
                    <a:pt x="10800" y="1283"/>
                  </a:moveTo>
                  <a:cubicBezTo>
                    <a:pt x="10350" y="1283"/>
                    <a:pt x="9675" y="1283"/>
                    <a:pt x="9225" y="1283"/>
                  </a:cubicBezTo>
                  <a:cubicBezTo>
                    <a:pt x="9225" y="1283"/>
                    <a:pt x="9225" y="1283"/>
                    <a:pt x="9225" y="1283"/>
                  </a:cubicBezTo>
                  <a:cubicBezTo>
                    <a:pt x="9450" y="1069"/>
                    <a:pt x="9675" y="855"/>
                    <a:pt x="9450" y="428"/>
                  </a:cubicBezTo>
                  <a:cubicBezTo>
                    <a:pt x="9450" y="214"/>
                    <a:pt x="9000" y="0"/>
                    <a:pt x="8550" y="0"/>
                  </a:cubicBezTo>
                  <a:cubicBezTo>
                    <a:pt x="8325" y="0"/>
                    <a:pt x="8325" y="0"/>
                    <a:pt x="8100" y="0"/>
                  </a:cubicBezTo>
                  <a:cubicBezTo>
                    <a:pt x="7425" y="0"/>
                    <a:pt x="6975" y="642"/>
                    <a:pt x="7200" y="1069"/>
                  </a:cubicBezTo>
                  <a:cubicBezTo>
                    <a:pt x="7200" y="1283"/>
                    <a:pt x="7425" y="1497"/>
                    <a:pt x="7875" y="1497"/>
                  </a:cubicBezTo>
                  <a:cubicBezTo>
                    <a:pt x="7875" y="1711"/>
                    <a:pt x="7875" y="1711"/>
                    <a:pt x="7875" y="1711"/>
                  </a:cubicBezTo>
                  <a:cubicBezTo>
                    <a:pt x="3375" y="2780"/>
                    <a:pt x="0" y="6844"/>
                    <a:pt x="0" y="11549"/>
                  </a:cubicBezTo>
                  <a:cubicBezTo>
                    <a:pt x="0" y="17109"/>
                    <a:pt x="4950" y="21600"/>
                    <a:pt x="10800" y="21600"/>
                  </a:cubicBezTo>
                  <a:cubicBezTo>
                    <a:pt x="16650" y="21600"/>
                    <a:pt x="21600" y="17109"/>
                    <a:pt x="21600" y="11549"/>
                  </a:cubicBezTo>
                  <a:cubicBezTo>
                    <a:pt x="21600" y="5774"/>
                    <a:pt x="16650" y="1283"/>
                    <a:pt x="10800" y="1283"/>
                  </a:cubicBezTo>
                  <a:close/>
                  <a:moveTo>
                    <a:pt x="7425" y="855"/>
                  </a:moveTo>
                  <a:cubicBezTo>
                    <a:pt x="7425" y="642"/>
                    <a:pt x="7875" y="428"/>
                    <a:pt x="8325" y="214"/>
                  </a:cubicBezTo>
                  <a:cubicBezTo>
                    <a:pt x="8325" y="214"/>
                    <a:pt x="8325" y="214"/>
                    <a:pt x="8550" y="214"/>
                  </a:cubicBezTo>
                  <a:cubicBezTo>
                    <a:pt x="8775" y="214"/>
                    <a:pt x="9225" y="428"/>
                    <a:pt x="9225" y="642"/>
                  </a:cubicBezTo>
                  <a:cubicBezTo>
                    <a:pt x="9225" y="855"/>
                    <a:pt x="9225" y="855"/>
                    <a:pt x="9000" y="1069"/>
                  </a:cubicBezTo>
                  <a:cubicBezTo>
                    <a:pt x="8775" y="855"/>
                    <a:pt x="8550" y="855"/>
                    <a:pt x="8325" y="855"/>
                  </a:cubicBezTo>
                  <a:cubicBezTo>
                    <a:pt x="8100" y="1069"/>
                    <a:pt x="8100" y="1069"/>
                    <a:pt x="7875" y="1283"/>
                  </a:cubicBezTo>
                  <a:cubicBezTo>
                    <a:pt x="7650" y="1283"/>
                    <a:pt x="7425" y="1069"/>
                    <a:pt x="7425" y="855"/>
                  </a:cubicBezTo>
                  <a:close/>
                  <a:moveTo>
                    <a:pt x="16425" y="16895"/>
                  </a:moveTo>
                  <a:cubicBezTo>
                    <a:pt x="15525" y="17964"/>
                    <a:pt x="14400" y="18606"/>
                    <a:pt x="13050" y="18820"/>
                  </a:cubicBezTo>
                  <a:cubicBezTo>
                    <a:pt x="12150" y="17323"/>
                    <a:pt x="12150" y="17323"/>
                    <a:pt x="12150" y="17323"/>
                  </a:cubicBezTo>
                  <a:cubicBezTo>
                    <a:pt x="11925" y="19034"/>
                    <a:pt x="11925" y="19034"/>
                    <a:pt x="11925" y="19034"/>
                  </a:cubicBezTo>
                  <a:cubicBezTo>
                    <a:pt x="11475" y="19248"/>
                    <a:pt x="11250" y="19248"/>
                    <a:pt x="10800" y="19248"/>
                  </a:cubicBezTo>
                  <a:cubicBezTo>
                    <a:pt x="8550" y="19248"/>
                    <a:pt x="6525" y="18392"/>
                    <a:pt x="4950" y="16895"/>
                  </a:cubicBezTo>
                  <a:cubicBezTo>
                    <a:pt x="4050" y="16040"/>
                    <a:pt x="3375" y="14970"/>
                    <a:pt x="2925" y="13687"/>
                  </a:cubicBezTo>
                  <a:cubicBezTo>
                    <a:pt x="4500" y="12832"/>
                    <a:pt x="4500" y="12832"/>
                    <a:pt x="4500" y="12832"/>
                  </a:cubicBezTo>
                  <a:cubicBezTo>
                    <a:pt x="2700" y="12404"/>
                    <a:pt x="2700" y="12404"/>
                    <a:pt x="2700" y="12404"/>
                  </a:cubicBezTo>
                  <a:cubicBezTo>
                    <a:pt x="2700" y="12190"/>
                    <a:pt x="2700" y="11762"/>
                    <a:pt x="2700" y="11549"/>
                  </a:cubicBezTo>
                  <a:cubicBezTo>
                    <a:pt x="2700" y="9410"/>
                    <a:pt x="3375" y="7485"/>
                    <a:pt x="4950" y="5988"/>
                  </a:cubicBezTo>
                  <a:cubicBezTo>
                    <a:pt x="6075" y="5133"/>
                    <a:pt x="7200" y="4491"/>
                    <a:pt x="8550" y="4063"/>
                  </a:cubicBezTo>
                  <a:cubicBezTo>
                    <a:pt x="9450" y="5560"/>
                    <a:pt x="9450" y="5560"/>
                    <a:pt x="9450" y="5560"/>
                  </a:cubicBezTo>
                  <a:cubicBezTo>
                    <a:pt x="9675" y="3850"/>
                    <a:pt x="9675" y="3850"/>
                    <a:pt x="9675" y="3850"/>
                  </a:cubicBezTo>
                  <a:cubicBezTo>
                    <a:pt x="10125" y="3850"/>
                    <a:pt x="10350" y="3636"/>
                    <a:pt x="10800" y="3636"/>
                  </a:cubicBezTo>
                  <a:cubicBezTo>
                    <a:pt x="13050" y="3636"/>
                    <a:pt x="15075" y="4491"/>
                    <a:pt x="16425" y="5988"/>
                  </a:cubicBezTo>
                  <a:cubicBezTo>
                    <a:pt x="17550" y="6844"/>
                    <a:pt x="18225" y="8127"/>
                    <a:pt x="18675" y="9196"/>
                  </a:cubicBezTo>
                  <a:cubicBezTo>
                    <a:pt x="17100" y="10265"/>
                    <a:pt x="17100" y="10265"/>
                    <a:pt x="17100" y="10265"/>
                  </a:cubicBezTo>
                  <a:cubicBezTo>
                    <a:pt x="18900" y="10479"/>
                    <a:pt x="18900" y="10479"/>
                    <a:pt x="18900" y="10479"/>
                  </a:cubicBezTo>
                  <a:cubicBezTo>
                    <a:pt x="18900" y="10693"/>
                    <a:pt x="18900" y="11121"/>
                    <a:pt x="18900" y="11549"/>
                  </a:cubicBezTo>
                  <a:cubicBezTo>
                    <a:pt x="18900" y="13473"/>
                    <a:pt x="18000" y="15398"/>
                    <a:pt x="16425" y="16895"/>
                  </a:cubicBezTo>
                  <a:close/>
                  <a:moveTo>
                    <a:pt x="16425" y="6202"/>
                  </a:moveTo>
                  <a:cubicBezTo>
                    <a:pt x="11925" y="9410"/>
                    <a:pt x="11925" y="9410"/>
                    <a:pt x="11925" y="9410"/>
                  </a:cubicBezTo>
                  <a:cubicBezTo>
                    <a:pt x="11700" y="9196"/>
                    <a:pt x="11250" y="9196"/>
                    <a:pt x="10800" y="8982"/>
                  </a:cubicBezTo>
                  <a:cubicBezTo>
                    <a:pt x="9675" y="6844"/>
                    <a:pt x="9675" y="6844"/>
                    <a:pt x="9675" y="6844"/>
                  </a:cubicBezTo>
                  <a:cubicBezTo>
                    <a:pt x="9675" y="9410"/>
                    <a:pt x="9675" y="9410"/>
                    <a:pt x="9675" y="9410"/>
                  </a:cubicBezTo>
                  <a:cubicBezTo>
                    <a:pt x="9450" y="9410"/>
                    <a:pt x="9000" y="9624"/>
                    <a:pt x="9000" y="9838"/>
                  </a:cubicBezTo>
                  <a:cubicBezTo>
                    <a:pt x="7425" y="9410"/>
                    <a:pt x="7425" y="9410"/>
                    <a:pt x="7425" y="9410"/>
                  </a:cubicBezTo>
                  <a:cubicBezTo>
                    <a:pt x="8550" y="10479"/>
                    <a:pt x="8550" y="10479"/>
                    <a:pt x="8550" y="10479"/>
                  </a:cubicBezTo>
                  <a:cubicBezTo>
                    <a:pt x="8325" y="10693"/>
                    <a:pt x="8325" y="11121"/>
                    <a:pt x="8325" y="11335"/>
                  </a:cubicBezTo>
                  <a:cubicBezTo>
                    <a:pt x="5850" y="12404"/>
                    <a:pt x="5850" y="12404"/>
                    <a:pt x="5850" y="12404"/>
                  </a:cubicBezTo>
                  <a:cubicBezTo>
                    <a:pt x="8550" y="12618"/>
                    <a:pt x="8550" y="12618"/>
                    <a:pt x="8550" y="12618"/>
                  </a:cubicBezTo>
                  <a:cubicBezTo>
                    <a:pt x="8550" y="12618"/>
                    <a:pt x="8550" y="12618"/>
                    <a:pt x="8550" y="12618"/>
                  </a:cubicBezTo>
                  <a:cubicBezTo>
                    <a:pt x="5175" y="16681"/>
                    <a:pt x="5175" y="16681"/>
                    <a:pt x="5175" y="16681"/>
                  </a:cubicBezTo>
                  <a:cubicBezTo>
                    <a:pt x="9675" y="13473"/>
                    <a:pt x="9675" y="13473"/>
                    <a:pt x="9675" y="13473"/>
                  </a:cubicBezTo>
                  <a:cubicBezTo>
                    <a:pt x="9900" y="13687"/>
                    <a:pt x="10350" y="13901"/>
                    <a:pt x="10575" y="13901"/>
                  </a:cubicBezTo>
                  <a:cubicBezTo>
                    <a:pt x="11925" y="16040"/>
                    <a:pt x="11925" y="16040"/>
                    <a:pt x="11925" y="16040"/>
                  </a:cubicBezTo>
                  <a:cubicBezTo>
                    <a:pt x="11925" y="13687"/>
                    <a:pt x="11925" y="13687"/>
                    <a:pt x="11925" y="13687"/>
                  </a:cubicBezTo>
                  <a:cubicBezTo>
                    <a:pt x="12150" y="13473"/>
                    <a:pt x="12375" y="13259"/>
                    <a:pt x="12600" y="13046"/>
                  </a:cubicBezTo>
                  <a:cubicBezTo>
                    <a:pt x="14175" y="13473"/>
                    <a:pt x="14175" y="13473"/>
                    <a:pt x="14175" y="13473"/>
                  </a:cubicBezTo>
                  <a:cubicBezTo>
                    <a:pt x="13050" y="12404"/>
                    <a:pt x="13050" y="12404"/>
                    <a:pt x="13050" y="12404"/>
                  </a:cubicBezTo>
                  <a:cubicBezTo>
                    <a:pt x="13275" y="12190"/>
                    <a:pt x="13275" y="11976"/>
                    <a:pt x="13275" y="11549"/>
                  </a:cubicBezTo>
                  <a:cubicBezTo>
                    <a:pt x="15750" y="10479"/>
                    <a:pt x="15750" y="10479"/>
                    <a:pt x="15750" y="10479"/>
                  </a:cubicBezTo>
                  <a:cubicBezTo>
                    <a:pt x="13050" y="10479"/>
                    <a:pt x="13050" y="10479"/>
                    <a:pt x="13050" y="10479"/>
                  </a:cubicBezTo>
                  <a:cubicBezTo>
                    <a:pt x="13050" y="10479"/>
                    <a:pt x="13050" y="10479"/>
                    <a:pt x="13050" y="10265"/>
                  </a:cubicBezTo>
                  <a:lnTo>
                    <a:pt x="16425" y="6202"/>
                  </a:lnTo>
                  <a:close/>
                  <a:moveTo>
                    <a:pt x="10800" y="9410"/>
                  </a:moveTo>
                  <a:cubicBezTo>
                    <a:pt x="10800" y="9410"/>
                    <a:pt x="10800" y="9410"/>
                    <a:pt x="10800" y="9410"/>
                  </a:cubicBezTo>
                  <a:cubicBezTo>
                    <a:pt x="10800" y="9410"/>
                    <a:pt x="10800" y="9410"/>
                    <a:pt x="10800" y="9410"/>
                  </a:cubicBezTo>
                  <a:close/>
                  <a:moveTo>
                    <a:pt x="10350" y="9410"/>
                  </a:moveTo>
                  <a:cubicBezTo>
                    <a:pt x="10575" y="9410"/>
                    <a:pt x="10575" y="9410"/>
                    <a:pt x="10800" y="9410"/>
                  </a:cubicBezTo>
                  <a:cubicBezTo>
                    <a:pt x="10800" y="9410"/>
                    <a:pt x="11025" y="9410"/>
                    <a:pt x="11025" y="9410"/>
                  </a:cubicBezTo>
                  <a:cubicBezTo>
                    <a:pt x="11025" y="9410"/>
                    <a:pt x="11025" y="9410"/>
                    <a:pt x="11025" y="9410"/>
                  </a:cubicBezTo>
                  <a:cubicBezTo>
                    <a:pt x="11025" y="9410"/>
                    <a:pt x="11025" y="9410"/>
                    <a:pt x="11025" y="9410"/>
                  </a:cubicBezTo>
                  <a:cubicBezTo>
                    <a:pt x="11250" y="9410"/>
                    <a:pt x="11475" y="9410"/>
                    <a:pt x="11700" y="9624"/>
                  </a:cubicBezTo>
                  <a:cubicBezTo>
                    <a:pt x="10125" y="10693"/>
                    <a:pt x="10125" y="10693"/>
                    <a:pt x="10125" y="10693"/>
                  </a:cubicBezTo>
                  <a:cubicBezTo>
                    <a:pt x="8775" y="12190"/>
                    <a:pt x="8775" y="12190"/>
                    <a:pt x="8775" y="12190"/>
                  </a:cubicBezTo>
                  <a:cubicBezTo>
                    <a:pt x="8775" y="12190"/>
                    <a:pt x="8775" y="11976"/>
                    <a:pt x="8775" y="11976"/>
                  </a:cubicBezTo>
                  <a:cubicBezTo>
                    <a:pt x="8325" y="10693"/>
                    <a:pt x="9225" y="9624"/>
                    <a:pt x="10350" y="9410"/>
                  </a:cubicBezTo>
                  <a:close/>
                  <a:moveTo>
                    <a:pt x="11925" y="13259"/>
                  </a:moveTo>
                  <a:cubicBezTo>
                    <a:pt x="11925" y="13259"/>
                    <a:pt x="11925" y="13259"/>
                    <a:pt x="11925" y="13259"/>
                  </a:cubicBezTo>
                  <a:cubicBezTo>
                    <a:pt x="11925" y="13259"/>
                    <a:pt x="11925" y="13259"/>
                    <a:pt x="11925" y="13259"/>
                  </a:cubicBezTo>
                  <a:cubicBezTo>
                    <a:pt x="11700" y="13259"/>
                    <a:pt x="11475" y="13473"/>
                    <a:pt x="11250" y="13473"/>
                  </a:cubicBezTo>
                  <a:cubicBezTo>
                    <a:pt x="11025" y="13473"/>
                    <a:pt x="11025" y="13473"/>
                    <a:pt x="10800" y="13473"/>
                  </a:cubicBezTo>
                  <a:cubicBezTo>
                    <a:pt x="10575" y="13473"/>
                    <a:pt x="10575" y="13473"/>
                    <a:pt x="10575" y="13473"/>
                  </a:cubicBezTo>
                  <a:cubicBezTo>
                    <a:pt x="10575" y="13473"/>
                    <a:pt x="10575" y="13473"/>
                    <a:pt x="10575" y="13473"/>
                  </a:cubicBezTo>
                  <a:cubicBezTo>
                    <a:pt x="10575" y="13473"/>
                    <a:pt x="10575" y="13473"/>
                    <a:pt x="10575" y="13473"/>
                  </a:cubicBezTo>
                  <a:cubicBezTo>
                    <a:pt x="10350" y="13473"/>
                    <a:pt x="10125" y="13473"/>
                    <a:pt x="9900" y="13259"/>
                  </a:cubicBezTo>
                  <a:cubicBezTo>
                    <a:pt x="11475" y="12190"/>
                    <a:pt x="11475" y="12190"/>
                    <a:pt x="11475" y="12190"/>
                  </a:cubicBezTo>
                  <a:cubicBezTo>
                    <a:pt x="12825" y="10693"/>
                    <a:pt x="12825" y="10693"/>
                    <a:pt x="12825" y="10693"/>
                  </a:cubicBezTo>
                  <a:cubicBezTo>
                    <a:pt x="12825" y="10693"/>
                    <a:pt x="12825" y="10907"/>
                    <a:pt x="12825" y="11121"/>
                  </a:cubicBezTo>
                  <a:cubicBezTo>
                    <a:pt x="13050" y="11976"/>
                    <a:pt x="12600" y="12832"/>
                    <a:pt x="11925" y="13259"/>
                  </a:cubicBezTo>
                  <a:close/>
                </a:path>
              </a:pathLst>
            </a:custGeom>
            <a:solidFill>
              <a:srgbClr val="FFFFFF"/>
            </a:solidFill>
            <a:ln w="12700" cap="flat">
              <a:noFill/>
              <a:miter lim="400000"/>
            </a:ln>
            <a:effectLst/>
          </p:spPr>
          <p:txBody>
            <a:bodyPr wrap="square" lIns="45719" tIns="45719" rIns="45719" bIns="45719" numCol="1" anchor="t">
              <a:noAutofit/>
            </a:bodyPr>
            <a:lstStyle/>
            <a:p>
              <a:pPr>
                <a:defRPr>
                  <a:latin typeface="Arial" panose="020B0604020202020204"/>
                  <a:ea typeface="Arial" panose="020B0604020202020204"/>
                  <a:cs typeface="Arial" panose="020B0604020202020204"/>
                  <a:sym typeface="Arial" panose="020B0604020202020204"/>
                </a:defRPr>
              </a:pPr>
              <a:endParaRPr/>
            </a:p>
          </p:txBody>
        </p:sp>
      </p:grpSp>
      <p:sp>
        <p:nvSpPr>
          <p:cNvPr id="27" name="文本框 26"/>
          <p:cNvSpPr txBox="1"/>
          <p:nvPr/>
        </p:nvSpPr>
        <p:spPr>
          <a:xfrm>
            <a:off x="7303846" y="3484143"/>
            <a:ext cx="3820934" cy="40011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altLang="zh-CN" sz="2000" b="1" i="0" dirty="0">
                <a:solidFill>
                  <a:srgbClr val="0D0D0D"/>
                </a:solidFill>
                <a:effectLst/>
                <a:latin typeface="Georgia" panose="02040502050405020303" pitchFamily="18" charset="0"/>
              </a:rPr>
              <a:t>Dynamic Programming</a:t>
            </a:r>
            <a:endParaRPr lang="en-US" altLang="zh-CN" sz="2000" b="1" dirty="0">
              <a:latin typeface="Georgia" panose="02040502050405020303" pitchFamily="18" charset="0"/>
            </a:endParaRPr>
          </a:p>
        </p:txBody>
      </p:sp>
      <p:sp>
        <p:nvSpPr>
          <p:cNvPr id="29" name="箭头: 右 28"/>
          <p:cNvSpPr/>
          <p:nvPr/>
        </p:nvSpPr>
        <p:spPr>
          <a:xfrm>
            <a:off x="6358967" y="3602536"/>
            <a:ext cx="496890" cy="249838"/>
          </a:xfrm>
          <a:prstGeom prst="rightArrow">
            <a:avLst/>
          </a:prstGeom>
          <a:solidFill>
            <a:schemeClr val="tx2">
              <a:lumMod val="75000"/>
            </a:schemeClr>
          </a:solidFill>
          <a:ln w="12700" cap="flat">
            <a:solidFill>
              <a:schemeClr val="tx2">
                <a:lumMod val="75000"/>
              </a:schemeClr>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30" name="箭头: 右 29"/>
          <p:cNvSpPr/>
          <p:nvPr/>
        </p:nvSpPr>
        <p:spPr>
          <a:xfrm>
            <a:off x="6358967" y="2029708"/>
            <a:ext cx="496890" cy="249838"/>
          </a:xfrm>
          <a:prstGeom prst="rightArrow">
            <a:avLst/>
          </a:prstGeom>
          <a:solidFill>
            <a:schemeClr val="tx2">
              <a:lumMod val="75000"/>
            </a:schemeClr>
          </a:solidFill>
          <a:ln w="12700" cap="flat">
            <a:solidFill>
              <a:schemeClr val="tx2">
                <a:lumMod val="75000"/>
              </a:schemeClr>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31" name="箭头: 右 30"/>
          <p:cNvSpPr/>
          <p:nvPr/>
        </p:nvSpPr>
        <p:spPr>
          <a:xfrm>
            <a:off x="6358967" y="5096463"/>
            <a:ext cx="496890" cy="249838"/>
          </a:xfrm>
          <a:prstGeom prst="rightArrow">
            <a:avLst/>
          </a:prstGeom>
          <a:solidFill>
            <a:schemeClr val="tx2">
              <a:lumMod val="75000"/>
            </a:schemeClr>
          </a:solidFill>
          <a:ln w="12700" cap="flat">
            <a:solidFill>
              <a:schemeClr val="tx2">
                <a:lumMod val="75000"/>
              </a:schemeClr>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 name="直接连接符 3"/>
          <p:cNvSpPr/>
          <p:nvPr/>
        </p:nvSpPr>
        <p:spPr>
          <a:xfrm>
            <a:off x="4416440" y="2757714"/>
            <a:ext cx="1" cy="1128586"/>
          </a:xfrm>
          <a:prstGeom prst="line">
            <a:avLst/>
          </a:prstGeom>
          <a:ln w="38100">
            <a:solidFill>
              <a:srgbClr val="BFBFBF"/>
            </a:solidFill>
            <a:miter/>
          </a:ln>
        </p:spPr>
        <p:txBody>
          <a:bodyPr lIns="45719" rIns="45719"/>
          <a:lstStyle/>
          <a:p>
            <a:pPr marL="0" marR="0" lvl="0" indent="0" algn="l" defTabSz="914400" rtl="0" eaLnBrk="1" fontAlgn="auto" latinLnBrk="0" hangingPunct="0">
              <a:lnSpc>
                <a:spcPct val="100000"/>
              </a:lnSpc>
              <a:spcBef>
                <a:spcPts val="0"/>
              </a:spcBef>
              <a:spcAft>
                <a:spcPts val="0"/>
              </a:spcAft>
              <a:buClrTx/>
              <a:buSzTx/>
              <a:buFontTx/>
              <a:buNone/>
              <a:defRPr/>
            </a:pPr>
            <a:endParaRPr kumimoji="0" sz="1800" b="0" i="0" u="none" strike="noStrike" kern="0" cap="none" spc="0" normalizeH="0" baseline="0" noProof="0">
              <a:ln>
                <a:noFill/>
              </a:ln>
              <a:solidFill>
                <a:srgbClr val="000000"/>
              </a:solidFill>
              <a:effectLst/>
              <a:uLnTx/>
              <a:uFillTx/>
              <a:latin typeface="微软雅黑" panose="020B0503020204020204" charset="-122"/>
              <a:ea typeface="微软雅黑" panose="020B0503020204020204" charset="-122"/>
              <a:sym typeface="微软雅黑" panose="020B0503020204020204" charset="-122"/>
            </a:endParaRPr>
          </a:p>
        </p:txBody>
      </p:sp>
      <p:grpSp>
        <p:nvGrpSpPr>
          <p:cNvPr id="344" name="组合 4"/>
          <p:cNvGrpSpPr/>
          <p:nvPr/>
        </p:nvGrpSpPr>
        <p:grpSpPr>
          <a:xfrm>
            <a:off x="2699658" y="2485638"/>
            <a:ext cx="1547893" cy="1573584"/>
            <a:chOff x="0" y="0"/>
            <a:chExt cx="1547892" cy="1573583"/>
          </a:xfrm>
        </p:grpSpPr>
        <p:grpSp>
          <p:nvGrpSpPr>
            <p:cNvPr id="340" name="椭圆 5"/>
            <p:cNvGrpSpPr/>
            <p:nvPr/>
          </p:nvGrpSpPr>
          <p:grpSpPr>
            <a:xfrm>
              <a:off x="129296" y="118625"/>
              <a:ext cx="1289299" cy="1310641"/>
              <a:chOff x="0" y="0"/>
              <a:chExt cx="1289298" cy="1310639"/>
            </a:xfrm>
          </p:grpSpPr>
          <p:sp>
            <p:nvSpPr>
              <p:cNvPr id="338" name="圆形"/>
              <p:cNvSpPr/>
              <p:nvPr/>
            </p:nvSpPr>
            <p:spPr>
              <a:xfrm>
                <a:off x="0" y="10671"/>
                <a:ext cx="1289299" cy="1289298"/>
              </a:xfrm>
              <a:prstGeom prst="ellipse">
                <a:avLst/>
              </a:prstGeom>
              <a:solidFill>
                <a:schemeClr val="accent2"/>
              </a:solidFill>
              <a:ln w="12700" cap="flat">
                <a:noFill/>
                <a:miter lim="400000"/>
              </a:ln>
              <a:effectLst/>
            </p:spPr>
            <p:txBody>
              <a:bodyPr wrap="square" lIns="45719" tIns="45719" rIns="45719" bIns="45719" numCol="1" anchor="ctr">
                <a:noAutofit/>
              </a:bodyPr>
              <a:lstStyle/>
              <a:p>
                <a:pPr marL="0" marR="0" lvl="0" indent="0" algn="ctr" defTabSz="914400" rtl="0" eaLnBrk="1" fontAlgn="auto" latinLnBrk="0" hangingPunct="0">
                  <a:lnSpc>
                    <a:spcPct val="100000"/>
                  </a:lnSpc>
                  <a:spcBef>
                    <a:spcPts val="0"/>
                  </a:spcBef>
                  <a:spcAft>
                    <a:spcPts val="0"/>
                  </a:spcAft>
                  <a:buClrTx/>
                  <a:buSzTx/>
                  <a:buFontTx/>
                  <a:buNone/>
                  <a:defRPr sz="8000">
                    <a:solidFill>
                      <a:srgbClr val="FFFFFF"/>
                    </a:solidFill>
                  </a:defRPr>
                </a:pPr>
                <a:endParaRPr kumimoji="0" sz="8000" b="0" i="0" u="none" strike="noStrike" kern="0" cap="none" spc="0" normalizeH="0" baseline="0" noProof="0">
                  <a:ln>
                    <a:noFill/>
                  </a:ln>
                  <a:solidFill>
                    <a:srgbClr val="FFFFFF"/>
                  </a:solidFill>
                  <a:effectLst/>
                  <a:uLnTx/>
                  <a:uFillTx/>
                  <a:latin typeface="微软雅黑" panose="020B0503020204020204" charset="-122"/>
                  <a:ea typeface="微软雅黑" panose="020B0503020204020204" charset="-122"/>
                  <a:sym typeface="微软雅黑" panose="020B0503020204020204" charset="-122"/>
                </a:endParaRPr>
              </a:p>
            </p:txBody>
          </p:sp>
          <p:sp>
            <p:nvSpPr>
              <p:cNvPr id="339" name="2"/>
              <p:cNvSpPr txBox="1"/>
              <p:nvPr/>
            </p:nvSpPr>
            <p:spPr>
              <a:xfrm>
                <a:off x="188813" y="0"/>
                <a:ext cx="911673" cy="1310640"/>
              </a:xfrm>
              <a:prstGeom prst="rect">
                <a:avLst/>
              </a:prstGeom>
              <a:noFill/>
              <a:ln w="12700" cap="flat">
                <a:noFill/>
                <a:miter lim="400000"/>
              </a:ln>
              <a:effectLst/>
            </p:spPr>
            <p:txBody>
              <a:bodyPr wrap="square" lIns="45719" tIns="45719" rIns="45719" bIns="45719" numCol="1" anchor="ctr">
                <a:spAutoFit/>
              </a:bodyPr>
              <a:lstStyle>
                <a:lvl1pPr algn="ctr">
                  <a:defRPr sz="8000">
                    <a:solidFill>
                      <a:srgbClr val="FFFFFF"/>
                    </a:solidFill>
                  </a:defRPr>
                </a:lvl1pPr>
              </a:lstStyle>
              <a:p>
                <a:pPr marL="0" marR="0" lvl="0" indent="0" algn="ctr" defTabSz="914400" rtl="0" eaLnBrk="1" fontAlgn="auto" latinLnBrk="0" hangingPunct="0">
                  <a:lnSpc>
                    <a:spcPct val="100000"/>
                  </a:lnSpc>
                  <a:spcBef>
                    <a:spcPts val="0"/>
                  </a:spcBef>
                  <a:spcAft>
                    <a:spcPts val="0"/>
                  </a:spcAft>
                  <a:buClrTx/>
                  <a:buSzTx/>
                  <a:buFontTx/>
                  <a:buNone/>
                  <a:defRPr/>
                </a:pPr>
                <a:r>
                  <a:rPr kumimoji="0" sz="8000" b="0" i="0" u="none" strike="noStrike" kern="0" cap="none" spc="0" normalizeH="0" baseline="0" noProof="0">
                    <a:ln>
                      <a:noFill/>
                    </a:ln>
                    <a:solidFill>
                      <a:srgbClr val="FFFFFF"/>
                    </a:solidFill>
                    <a:effectLst/>
                    <a:uLnTx/>
                    <a:uFillTx/>
                    <a:latin typeface="微软雅黑" panose="020B0503020204020204" charset="-122"/>
                    <a:ea typeface="微软雅黑" panose="020B0503020204020204" charset="-122"/>
                    <a:sym typeface="微软雅黑" panose="020B0503020204020204" charset="-122"/>
                  </a:rPr>
                  <a:t>2</a:t>
                </a:r>
              </a:p>
            </p:txBody>
          </p:sp>
        </p:grpSp>
        <p:sp>
          <p:nvSpPr>
            <p:cNvPr id="341" name="椭圆 6"/>
            <p:cNvSpPr/>
            <p:nvPr/>
          </p:nvSpPr>
          <p:spPr>
            <a:xfrm>
              <a:off x="-1" y="0"/>
              <a:ext cx="1547894" cy="1547893"/>
            </a:xfrm>
            <a:prstGeom prst="ellipse">
              <a:avLst/>
            </a:prstGeom>
            <a:noFill/>
            <a:ln w="12700" cap="flat">
              <a:solidFill>
                <a:srgbClr val="D9D9D9"/>
              </a:solidFill>
              <a:prstDash val="solid"/>
              <a:miter lim="800000"/>
            </a:ln>
            <a:effectLst/>
          </p:spPr>
          <p:txBody>
            <a:bodyPr wrap="square" lIns="45719" tIns="45719" rIns="45719" bIns="45719" numCol="1" anchor="ctr">
              <a:noAutofit/>
            </a:bodyPr>
            <a:lstStyle/>
            <a:p>
              <a:pPr marL="0" marR="0" lvl="0" indent="0" algn="ctr" defTabSz="914400" rtl="0" eaLnBrk="1" fontAlgn="auto" latinLnBrk="0" hangingPunct="0">
                <a:lnSpc>
                  <a:spcPct val="100000"/>
                </a:lnSpc>
                <a:spcBef>
                  <a:spcPts val="0"/>
                </a:spcBef>
                <a:spcAft>
                  <a:spcPts val="0"/>
                </a:spcAft>
                <a:buClrTx/>
                <a:buSzTx/>
                <a:buFontTx/>
                <a:buNone/>
                <a:defRPr sz="8000">
                  <a:solidFill>
                    <a:srgbClr val="FFFFFF"/>
                  </a:solidFill>
                </a:defRPr>
              </a:pPr>
              <a:endParaRPr kumimoji="0" sz="8000" b="0" i="0" u="none" strike="noStrike" kern="0" cap="none" spc="0" normalizeH="0" baseline="0" noProof="0">
                <a:ln>
                  <a:noFill/>
                </a:ln>
                <a:solidFill>
                  <a:srgbClr val="FFFFFF"/>
                </a:solidFill>
                <a:effectLst/>
                <a:uLnTx/>
                <a:uFillTx/>
                <a:latin typeface="微软雅黑" panose="020B0503020204020204" charset="-122"/>
                <a:ea typeface="微软雅黑" panose="020B0503020204020204" charset="-122"/>
                <a:sym typeface="微软雅黑" panose="020B0503020204020204" charset="-122"/>
              </a:endParaRPr>
            </a:p>
          </p:txBody>
        </p:sp>
        <p:sp>
          <p:nvSpPr>
            <p:cNvPr id="342" name="椭圆 7"/>
            <p:cNvSpPr/>
            <p:nvPr/>
          </p:nvSpPr>
          <p:spPr>
            <a:xfrm>
              <a:off x="1115473" y="1214173"/>
              <a:ext cx="359411" cy="359411"/>
            </a:xfrm>
            <a:prstGeom prst="ellipse">
              <a:avLst/>
            </a:prstGeom>
            <a:solidFill>
              <a:schemeClr val="accent1">
                <a:alpha val="80000"/>
              </a:schemeClr>
            </a:solidFill>
            <a:ln w="12700" cap="flat">
              <a:noFill/>
              <a:miter lim="400000"/>
            </a:ln>
            <a:effectLst/>
          </p:spPr>
          <p:txBody>
            <a:bodyPr wrap="square" lIns="45719" tIns="45719" rIns="45719" bIns="45719" numCol="1" anchor="ctr">
              <a:noAutofit/>
            </a:bodyPr>
            <a:lstStyle/>
            <a:p>
              <a:pPr marL="0" marR="0" lvl="0" indent="0" algn="ctr" defTabSz="914400" rtl="0" eaLnBrk="1" fontAlgn="auto" latinLnBrk="0" hangingPunct="0">
                <a:lnSpc>
                  <a:spcPct val="100000"/>
                </a:lnSpc>
                <a:spcBef>
                  <a:spcPts val="0"/>
                </a:spcBef>
                <a:spcAft>
                  <a:spcPts val="0"/>
                </a:spcAft>
                <a:buClrTx/>
                <a:buSzTx/>
                <a:buFontTx/>
                <a:buNone/>
                <a:defRPr>
                  <a:solidFill>
                    <a:srgbClr val="FFFFFF"/>
                  </a:solidFill>
                </a:defRPr>
              </a:pPr>
              <a:endParaRPr kumimoji="0" sz="1800" b="0" i="0" u="none" strike="noStrike" kern="0" cap="none" spc="0" normalizeH="0" baseline="0" noProof="0">
                <a:ln>
                  <a:noFill/>
                </a:ln>
                <a:solidFill>
                  <a:srgbClr val="FFFFFF"/>
                </a:solidFill>
                <a:effectLst/>
                <a:uLnTx/>
                <a:uFillTx/>
                <a:latin typeface="微软雅黑" panose="020B0503020204020204" charset="-122"/>
                <a:ea typeface="微软雅黑" panose="020B0503020204020204" charset="-122"/>
                <a:sym typeface="微软雅黑" panose="020B0503020204020204" charset="-122"/>
              </a:endParaRPr>
            </a:p>
          </p:txBody>
        </p:sp>
        <p:sp>
          <p:nvSpPr>
            <p:cNvPr id="343" name="椭圆 8"/>
            <p:cNvSpPr/>
            <p:nvPr/>
          </p:nvSpPr>
          <p:spPr>
            <a:xfrm>
              <a:off x="129295" y="34341"/>
              <a:ext cx="226115" cy="226115"/>
            </a:xfrm>
            <a:prstGeom prst="ellipse">
              <a:avLst/>
            </a:prstGeom>
            <a:solidFill>
              <a:schemeClr val="accent1">
                <a:alpha val="80000"/>
              </a:schemeClr>
            </a:solidFill>
            <a:ln w="12700" cap="flat">
              <a:noFill/>
              <a:miter lim="400000"/>
            </a:ln>
            <a:effectLst/>
          </p:spPr>
          <p:txBody>
            <a:bodyPr wrap="square" lIns="45719" tIns="45719" rIns="45719" bIns="45719" numCol="1" anchor="ctr">
              <a:noAutofit/>
            </a:bodyPr>
            <a:lstStyle/>
            <a:p>
              <a:pPr marL="0" marR="0" lvl="0" indent="0" algn="ctr" defTabSz="914400" rtl="0" eaLnBrk="1" fontAlgn="auto" latinLnBrk="0" hangingPunct="0">
                <a:lnSpc>
                  <a:spcPct val="100000"/>
                </a:lnSpc>
                <a:spcBef>
                  <a:spcPts val="0"/>
                </a:spcBef>
                <a:spcAft>
                  <a:spcPts val="0"/>
                </a:spcAft>
                <a:buClrTx/>
                <a:buSzTx/>
                <a:buFontTx/>
                <a:buNone/>
                <a:defRPr>
                  <a:solidFill>
                    <a:srgbClr val="FFFFFF"/>
                  </a:solidFill>
                </a:defRPr>
              </a:pPr>
              <a:endParaRPr kumimoji="0" sz="1800" b="0" i="0" u="none" strike="noStrike" kern="0" cap="none" spc="0" normalizeH="0" baseline="0" noProof="0">
                <a:ln>
                  <a:noFill/>
                </a:ln>
                <a:solidFill>
                  <a:srgbClr val="FFFFFF"/>
                </a:solidFill>
                <a:effectLst/>
                <a:uLnTx/>
                <a:uFillTx/>
                <a:latin typeface="微软雅黑" panose="020B0503020204020204" charset="-122"/>
                <a:ea typeface="微软雅黑" panose="020B0503020204020204" charset="-122"/>
                <a:sym typeface="微软雅黑" panose="020B0503020204020204" charset="-122"/>
              </a:endParaRPr>
            </a:p>
          </p:txBody>
        </p:sp>
      </p:grpSp>
      <p:sp>
        <p:nvSpPr>
          <p:cNvPr id="2" name="文本框 8"/>
          <p:cNvSpPr txBox="1"/>
          <p:nvPr/>
        </p:nvSpPr>
        <p:spPr>
          <a:xfrm>
            <a:off x="4484936" y="2334234"/>
            <a:ext cx="4689297" cy="1850699"/>
          </a:xfrm>
          <a:prstGeom prst="rect">
            <a:avLst/>
          </a:prstGeom>
          <a:ln w="12700">
            <a:miter lim="400000"/>
          </a:ln>
        </p:spPr>
        <p:txBody>
          <a:bodyPr lIns="45719" rIns="45719">
            <a:spAutoFit/>
          </a:bodyPr>
          <a:lstStyle>
            <a:lvl1pPr defTabSz="457200">
              <a:defRPr sz="4400" b="1">
                <a:solidFill>
                  <a:srgbClr val="404040"/>
                </a:solidFill>
              </a:defRPr>
            </a:lvl1pPr>
          </a:lstStyle>
          <a:p>
            <a:pPr algn="ctr" hangingPunct="0">
              <a:lnSpc>
                <a:spcPct val="125000"/>
              </a:lnSpc>
            </a:pPr>
            <a:r>
              <a:rPr lang="en-US" altLang="zh-CN" sz="4800" b="1" dirty="0">
                <a:latin typeface="Georgia" panose="02040502050405020303" pitchFamily="18" charset="0"/>
              </a:rPr>
              <a:t>Heuristic Methods</a:t>
            </a:r>
            <a:endParaRPr lang="zh-CN" altLang="en-US" sz="4800" kern="0" dirty="0">
              <a:latin typeface="Georgia" panose="02040502050405020303" pitchFamily="18" charset="0"/>
              <a:ea typeface="微软雅黑" panose="020B0503020204020204" charset="-122"/>
              <a:sym typeface="微软雅黑" panose="020B0503020204020204" charset="-122"/>
            </a:endParaRP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 name="灯片编号占位符 1"/>
          <p:cNvSpPr txBox="1">
            <a:spLocks noGrp="1"/>
          </p:cNvSpPr>
          <p:nvPr>
            <p:ph type="sldNum" sz="quarter" idx="2"/>
          </p:nvPr>
        </p:nvSpPr>
        <p:spPr>
          <a:xfrm>
            <a:off x="11640748" y="445167"/>
            <a:ext cx="92710" cy="153670"/>
          </a:xfrm>
          <a:prstGeom prst="rect">
            <a:avLst/>
          </a:prstGeom>
        </p:spPr>
        <p:txBody>
          <a:bodyPr/>
          <a:lstStyle/>
          <a:p>
            <a:fld id="{86CB4B4D-7CA3-9044-876B-883B54F8677D}" type="slidenum">
              <a:rPr/>
              <a:t>9</a:t>
            </a:fld>
            <a:endParaRPr/>
          </a:p>
        </p:txBody>
      </p:sp>
      <p:sp>
        <p:nvSpPr>
          <p:cNvPr id="333" name="文本占位符 17"/>
          <p:cNvSpPr txBox="1"/>
          <p:nvPr/>
        </p:nvSpPr>
        <p:spPr>
          <a:xfrm>
            <a:off x="362724" y="376212"/>
            <a:ext cx="10355748" cy="618631"/>
          </a:xfrm>
          <a:prstGeom prst="rect">
            <a:avLst/>
          </a:prstGeom>
          <a:ln w="12700">
            <a:miter lim="400000"/>
          </a:ln>
        </p:spPr>
        <p:txBody>
          <a:bodyPr wrap="square" lIns="45719" rIns="45719">
            <a:spAutoFit/>
          </a:bodyPr>
          <a:lstStyle>
            <a:lvl1pPr>
              <a:lnSpc>
                <a:spcPct val="90000"/>
              </a:lnSpc>
              <a:spcBef>
                <a:spcPts val="1000"/>
              </a:spcBef>
              <a:defRPr sz="2000"/>
            </a:lvl1pPr>
          </a:lstStyle>
          <a:p>
            <a:pPr>
              <a:spcAft>
                <a:spcPts val="600"/>
              </a:spcAft>
            </a:pPr>
            <a:r>
              <a:rPr lang="en-US" altLang="zh-CN" sz="3800" b="1" kern="1200" dirty="0">
                <a:solidFill>
                  <a:schemeClr val="tx1"/>
                </a:solidFill>
                <a:latin typeface="Georgia" panose="02040502050405020303" pitchFamily="18" charset="0"/>
              </a:rPr>
              <a:t>Traveling Salesman Problem</a:t>
            </a:r>
          </a:p>
        </p:txBody>
      </p:sp>
      <p:pic>
        <p:nvPicPr>
          <p:cNvPr id="3" name="20240401_133447_1">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368660" y="1432220"/>
            <a:ext cx="7731125" cy="4351338"/>
          </a:xfrm>
          <a:prstGeom prst="rect">
            <a:avLst/>
          </a:prstGeom>
        </p:spPr>
      </p:pic>
      <p:sp>
        <p:nvSpPr>
          <p:cNvPr id="4" name="矩形 3"/>
          <p:cNvSpPr/>
          <p:nvPr/>
        </p:nvSpPr>
        <p:spPr>
          <a:xfrm>
            <a:off x="4050408" y="5783558"/>
            <a:ext cx="4091185" cy="923330"/>
          </a:xfrm>
          <a:prstGeom prst="rect">
            <a:avLst/>
          </a:prstGeom>
          <a:noFill/>
          <a:effectLst>
            <a:outerShdw blurRad="50800" dist="38100" dir="2700000" algn="tl" rotWithShape="0">
              <a:prstClr val="black">
                <a:alpha val="40000"/>
              </a:prstClr>
            </a:outerShdw>
          </a:effectLst>
        </p:spPr>
        <p:txBody>
          <a:bodyPr wrap="none" lIns="91440" tIns="45720" rIns="91440" bIns="45720">
            <a:spAutoFit/>
          </a:bodyPr>
          <a:lstStyle/>
          <a:p>
            <a:pPr algn="ctr"/>
            <a:r>
              <a:rPr lang="en-US" altLang="zh-CN" sz="5400" dirty="0">
                <a:ln w="0"/>
                <a:effectLst>
                  <a:outerShdw blurRad="38100" dist="19050" dir="2700000" algn="tl" rotWithShape="0">
                    <a:schemeClr val="dk1">
                      <a:alpha val="40000"/>
                    </a:schemeClr>
                  </a:outerShdw>
                </a:effectLst>
                <a:latin typeface="Berlin Sans FB Demi" panose="020E0802020502020306" pitchFamily="34" charset="0"/>
              </a:rPr>
              <a:t>N P – h a r d</a:t>
            </a:r>
            <a:endParaRPr lang="zh-CN" altLang="en-US" sz="5400" dirty="0">
              <a:ln w="0"/>
              <a:effectLst>
                <a:outerShdw blurRad="38100" dist="19050" dir="2700000" algn="tl" rotWithShape="0">
                  <a:schemeClr val="dk1">
                    <a:alpha val="40000"/>
                  </a:schemeClr>
                </a:outerShdw>
              </a:effectLst>
              <a:latin typeface="Berlin Sans FB Demi" panose="020E0802020502020306" pitchFamily="34" charset="0"/>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369"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3"/>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3"/>
                                        </p:tgtEl>
                                      </p:cBhvr>
                                    </p:cmd>
                                  </p:childTnLst>
                                </p:cTn>
                              </p:par>
                            </p:childTnLst>
                          </p:cTn>
                        </p:par>
                      </p:childTnLst>
                    </p:cTn>
                  </p:par>
                </p:childTnLst>
              </p:cTn>
              <p:nextCondLst>
                <p:cond evt="onClick" delay="0">
                  <p:tgtEl>
                    <p:spTgt spid="3"/>
                  </p:tgtEl>
                </p:cond>
              </p:nextCondLst>
            </p:seq>
            <p:video>
              <p:cMediaNode vol="71900">
                <p:cTn id="12" fill="hold" display="0">
                  <p:stCondLst>
                    <p:cond delay="indefinite"/>
                  </p:stCondLst>
                </p:cTn>
                <p:tgtEl>
                  <p:spTgt spid="3"/>
                </p:tgtEl>
              </p:cMediaNode>
            </p:vide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COMMONDATA" val="eyJoZGlkIjoiYWM2MzA0NmRhZDk5YzFkZWYzNGQ0YWU2NjcyNzE3MWQifQ=="/>
</p:tagLst>
</file>

<file path=ppt/tags/tag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xml><?xml version="1.0" encoding="utf-8"?>
<p:tagLst xmlns:a="http://schemas.openxmlformats.org/drawingml/2006/main" xmlns:r="http://schemas.openxmlformats.org/officeDocument/2006/relationships" xmlns:p="http://schemas.openxmlformats.org/presentationml/2006/main">
  <p:tag name="KSO_WM_DIAGRAM_VIRTUALLY_FRAME" val="{&quot;height&quot;:372.39039370078734,&quot;left&quot;:512.25,&quot;top&quot;:88.7532283464567,&quot;width&quot;:569}"/>
</p:tagLst>
</file>

<file path=ppt/tags/tag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KSO_WM_DIAGRAM_VIRTUALLY_FRAME" val="{&quot;height&quot;:372.39039370078734,&quot;left&quot;:512.25,&quot;top&quot;:88.7532283464567,&quot;width&quot;:569}"/>
</p:tagLst>
</file>

<file path=ppt/tags/tag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xml><?xml version="1.0" encoding="utf-8"?>
<p:tagLst xmlns:a="http://schemas.openxmlformats.org/drawingml/2006/main" xmlns:r="http://schemas.openxmlformats.org/officeDocument/2006/relationships" xmlns:p="http://schemas.openxmlformats.org/presentationml/2006/main">
  <p:tag name="TABLE_ENDDRAG_ORIGIN_RECT" val="913*110"/>
  <p:tag name="TABLE_ENDDRAG_RECT" val="37*298*913*110"/>
</p:tagLst>
</file>

<file path=ppt/tags/tag4.xml><?xml version="1.0" encoding="utf-8"?>
<p:tagLst xmlns:a="http://schemas.openxmlformats.org/drawingml/2006/main" xmlns:r="http://schemas.openxmlformats.org/officeDocument/2006/relationships" xmlns:p="http://schemas.openxmlformats.org/presentationml/2006/main">
  <p:tag name="KSO_WM_DIAGRAM_VIRTUALLY_FRAME" val="{&quot;height&quot;:372.39039370078734,&quot;left&quot;:512.25,&quot;top&quot;:88.7532283464567,&quot;width&quot;:569}"/>
</p:tagLst>
</file>

<file path=ppt/tags/tag5.xml><?xml version="1.0" encoding="utf-8"?>
<p:tagLst xmlns:a="http://schemas.openxmlformats.org/drawingml/2006/main" xmlns:r="http://schemas.openxmlformats.org/officeDocument/2006/relationships" xmlns:p="http://schemas.openxmlformats.org/presentationml/2006/main">
  <p:tag name="KSO_WM_DIAGRAM_VIRTUALLY_FRAME" val="{&quot;height&quot;:372.39039370078734,&quot;left&quot;:512.25,&quot;top&quot;:88.7532283464567,&quot;width&quot;:569}"/>
</p:tagLst>
</file>

<file path=ppt/tags/tag6.xml><?xml version="1.0" encoding="utf-8"?>
<p:tagLst xmlns:a="http://schemas.openxmlformats.org/drawingml/2006/main" xmlns:r="http://schemas.openxmlformats.org/officeDocument/2006/relationships" xmlns:p="http://schemas.openxmlformats.org/presentationml/2006/main">
  <p:tag name="KSO_WM_DIAGRAM_VIRTUALLY_FRAME" val="{&quot;height&quot;:372.39039370078734,&quot;left&quot;:512.25,&quot;top&quot;:88.7532283464567,&quot;width&quot;:569}"/>
</p:tagLst>
</file>

<file path=ppt/tags/tag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Office Theme">
  <a:themeElements>
    <a:clrScheme name="Office Theme">
      <a:dk1>
        <a:srgbClr val="000000"/>
      </a:dk1>
      <a:lt1>
        <a:srgbClr val="F2F2F2"/>
      </a:lt1>
      <a:dk2>
        <a:srgbClr val="A7A7A7"/>
      </a:dk2>
      <a:lt2>
        <a:srgbClr val="535353"/>
      </a:lt2>
      <a:accent1>
        <a:srgbClr val="F23B48"/>
      </a:accent1>
      <a:accent2>
        <a:srgbClr val="3F3F3F"/>
      </a:accent2>
      <a:accent3>
        <a:srgbClr val="A5A5A5"/>
      </a:accent3>
      <a:accent4>
        <a:srgbClr val="FFC000"/>
      </a:accent4>
      <a:accent5>
        <a:srgbClr val="4472C4"/>
      </a:accent5>
      <a:accent6>
        <a:srgbClr val="70AD47"/>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微软雅黑" panose="020B0503020204020204" charset="-122"/>
            <a:ea typeface="微软雅黑" panose="020B0503020204020204" charset="-122"/>
            <a:cs typeface="微软雅黑" panose="020B0503020204020204" charset="-122"/>
            <a:sym typeface="微软雅黑" panose="020B0503020204020204" charset="-122"/>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微软雅黑" panose="020B0503020204020204" charset="-122"/>
            <a:ea typeface="微软雅黑" panose="020B0503020204020204" charset="-122"/>
            <a:cs typeface="微软雅黑" panose="020B0503020204020204" charset="-122"/>
            <a:sym typeface="微软雅黑" panose="020B0503020204020204" charset="-122"/>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TotalTime>
  <Words>4684</Words>
  <Application>Microsoft Office PowerPoint</Application>
  <PresentationFormat>宽屏</PresentationFormat>
  <Paragraphs>377</Paragraphs>
  <Slides>36</Slides>
  <Notes>35</Notes>
  <HiddenSlides>0</HiddenSlides>
  <MMClips>2</MMClips>
  <ScaleCrop>false</ScaleCrop>
  <HeadingPairs>
    <vt:vector size="8" baseType="variant">
      <vt:variant>
        <vt:lpstr>已用的字体</vt:lpstr>
      </vt:variant>
      <vt:variant>
        <vt:i4>16</vt:i4>
      </vt:variant>
      <vt:variant>
        <vt:lpstr>主题</vt:lpstr>
      </vt:variant>
      <vt:variant>
        <vt:i4>1</vt:i4>
      </vt:variant>
      <vt:variant>
        <vt:lpstr>嵌入 OLE 服务器</vt:lpstr>
      </vt:variant>
      <vt:variant>
        <vt:i4>1</vt:i4>
      </vt:variant>
      <vt:variant>
        <vt:lpstr>幻灯片标题</vt:lpstr>
      </vt:variant>
      <vt:variant>
        <vt:i4>36</vt:i4>
      </vt:variant>
    </vt:vector>
  </HeadingPairs>
  <TitlesOfParts>
    <vt:vector size="54" baseType="lpstr">
      <vt:lpstr>Georgia Regular</vt:lpstr>
      <vt:lpstr>Söhne</vt:lpstr>
      <vt:lpstr>Times New Roman Regular</vt:lpstr>
      <vt:lpstr>等线</vt:lpstr>
      <vt:lpstr>微软雅黑</vt:lpstr>
      <vt:lpstr>Arial</vt:lpstr>
      <vt:lpstr>Berlin Sans FB Demi</vt:lpstr>
      <vt:lpstr>Calibri</vt:lpstr>
      <vt:lpstr>Calibri Light</vt:lpstr>
      <vt:lpstr>Cambria Math</vt:lpstr>
      <vt:lpstr>Georgia</vt:lpstr>
      <vt:lpstr>Georgia Bold</vt:lpstr>
      <vt:lpstr>Helvetica</vt:lpstr>
      <vt:lpstr>Lato</vt:lpstr>
      <vt:lpstr>Times New Roman</vt:lpstr>
      <vt:lpstr>Wingdings</vt:lpstr>
      <vt:lpstr>Office Theme</vt:lpstr>
      <vt:lpstr>Equation.KSEE3</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张睿杰</dc:creator>
  <cp:lastModifiedBy>qhsu2023@connect.hku.hk</cp:lastModifiedBy>
  <cp:revision>9</cp:revision>
  <dcterms:created xsi:type="dcterms:W3CDTF">2023-08-09T12:44:00Z</dcterms:created>
  <dcterms:modified xsi:type="dcterms:W3CDTF">2024-04-17T12:15:59Z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3B0086CAF875411CACBDA13AB9801EF4_13</vt:lpwstr>
  </property>
  <property fmtid="{D5CDD505-2E9C-101B-9397-08002B2CF9AE}" pid="3" name="KSOProductBuildVer">
    <vt:lpwstr>2052-12.1.0.16729</vt:lpwstr>
  </property>
</Properties>
</file>